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Lst>
  <p:notesMasterIdLst>
    <p:notesMasterId r:id="rId28"/>
  </p:notesMasterIdLst>
  <p:handoutMasterIdLst>
    <p:handoutMasterId r:id="rId29"/>
  </p:handoutMasterIdLst>
  <p:sldIdLst>
    <p:sldId id="257" r:id="rId5"/>
    <p:sldId id="707" r:id="rId6"/>
    <p:sldId id="725" r:id="rId7"/>
    <p:sldId id="708" r:id="rId8"/>
    <p:sldId id="709" r:id="rId9"/>
    <p:sldId id="710" r:id="rId10"/>
    <p:sldId id="711" r:id="rId11"/>
    <p:sldId id="712" r:id="rId12"/>
    <p:sldId id="733" r:id="rId13"/>
    <p:sldId id="713" r:id="rId14"/>
    <p:sldId id="717" r:id="rId15"/>
    <p:sldId id="718" r:id="rId16"/>
    <p:sldId id="719" r:id="rId17"/>
    <p:sldId id="720" r:id="rId18"/>
    <p:sldId id="722" r:id="rId19"/>
    <p:sldId id="723" r:id="rId20"/>
    <p:sldId id="724" r:id="rId21"/>
    <p:sldId id="734" r:id="rId22"/>
    <p:sldId id="726" r:id="rId23"/>
    <p:sldId id="727" r:id="rId24"/>
    <p:sldId id="729" r:id="rId25"/>
    <p:sldId id="731" r:id="rId26"/>
    <p:sldId id="732" r:id="rId27"/>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CUOLO Chiara" initials="CC" lastIdx="3" clrIdx="0"/>
  <p:cmAuthor id="1" name="NICOLETTI Giuseppe" initials="N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9E81"/>
    <a:srgbClr val="FB119C"/>
    <a:srgbClr val="ECF4F4"/>
    <a:srgbClr val="E8EFD9"/>
    <a:srgbClr val="F5F8EE"/>
    <a:srgbClr val="F2F6EA"/>
    <a:srgbClr val="E5F3F7"/>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34" autoAdjust="0"/>
    <p:restoredTop sz="89403" autoAdjust="0"/>
  </p:normalViewPr>
  <p:slideViewPr>
    <p:cSldViewPr>
      <p:cViewPr varScale="1">
        <p:scale>
          <a:sx n="54" d="100"/>
          <a:sy n="54" d="100"/>
        </p:scale>
        <p:origin x="-845" y="-72"/>
      </p:cViewPr>
      <p:guideLst>
        <p:guide orient="horz" pos="2160"/>
        <p:guide pos="2880"/>
      </p:guideLst>
    </p:cSldViewPr>
  </p:slideViewPr>
  <p:notesTextViewPr>
    <p:cViewPr>
      <p:scale>
        <a:sx n="1" d="1"/>
        <a:sy n="1" d="1"/>
      </p:scale>
      <p:origin x="0" y="0"/>
    </p:cViewPr>
  </p:notesTextViewPr>
  <p:sorterViewPr>
    <p:cViewPr>
      <p:scale>
        <a:sx n="140" d="100"/>
        <a:sy n="140" d="100"/>
      </p:scale>
      <p:origin x="0" y="20916"/>
    </p:cViewPr>
  </p:sorterViewPr>
  <p:notesViewPr>
    <p:cSldViewPr>
      <p:cViewPr varScale="1">
        <p:scale>
          <a:sx n="80" d="100"/>
          <a:sy n="80" d="100"/>
        </p:scale>
        <p:origin x="-2076" y="-84"/>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asap1\fame\Users\Rabesona_J\ITALY\ITA2015\PPTX\Growth_index.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i="0" baseline="0">
                <a:solidFill>
                  <a:srgbClr val="00040C"/>
                </a:solidFill>
              </a:defRPr>
            </a:pPr>
            <a:r>
              <a:rPr lang="en-US" sz="1200" b="0" i="0" baseline="0">
                <a:solidFill>
                  <a:srgbClr val="00040C"/>
                </a:solidFill>
              </a:rPr>
              <a:t>Growth with reform</a:t>
            </a:r>
          </a:p>
        </c:rich>
      </c:tx>
      <c:layout>
        <c:manualLayout>
          <c:xMode val="edge"/>
          <c:yMode val="edge"/>
          <c:x val="0.64758513206547763"/>
          <c:y val="0.25333333333333335"/>
        </c:manualLayout>
      </c:layout>
      <c:overlay val="1"/>
    </c:title>
    <c:autoTitleDeleted val="0"/>
    <c:plotArea>
      <c:layout>
        <c:manualLayout>
          <c:layoutTarget val="inner"/>
          <c:xMode val="edge"/>
          <c:yMode val="edge"/>
          <c:x val="7.0018776760278831E-2"/>
          <c:y val="0.11601732283464566"/>
          <c:w val="0.89168547511512553"/>
          <c:h val="0.72744278215223102"/>
        </c:manualLayout>
      </c:layout>
      <c:lineChart>
        <c:grouping val="standard"/>
        <c:varyColors val="0"/>
        <c:ser>
          <c:idx val="0"/>
          <c:order val="0"/>
          <c:tx>
            <c:strRef>
              <c:f>FigX_E!$G$8</c:f>
              <c:strCache>
                <c:ptCount val="1"/>
                <c:pt idx="0">
                  <c:v>Growth without reform</c:v>
                </c:pt>
              </c:strCache>
            </c:strRef>
          </c:tx>
          <c:spPr>
            <a:ln w="47625"/>
          </c:spPr>
          <c:marker>
            <c:symbol val="none"/>
          </c:marker>
          <c:cat>
            <c:numRef>
              <c:f>FigX_E!$F$9:$F$49</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FigX_E!$G$9:$G$49</c:f>
              <c:numCache>
                <c:formatCode>General</c:formatCode>
                <c:ptCount val="41"/>
                <c:pt idx="25">
                  <c:v>99.932626261132839</c:v>
                </c:pt>
                <c:pt idx="26">
                  <c:v>99.800463799500719</c:v>
                </c:pt>
                <c:pt idx="27">
                  <c:v>100.11466186003351</c:v>
                </c:pt>
                <c:pt idx="28">
                  <c:v>100.8134029553605</c:v>
                </c:pt>
                <c:pt idx="29">
                  <c:v>101.61585468377379</c:v>
                </c:pt>
                <c:pt idx="30">
                  <c:v>102.53739789108143</c:v>
                </c:pt>
                <c:pt idx="31">
                  <c:v>103.50866458579627</c:v>
                </c:pt>
                <c:pt idx="32">
                  <c:v>104.50003597707871</c:v>
                </c:pt>
                <c:pt idx="33">
                  <c:v>105.49649861506656</c:v>
                </c:pt>
                <c:pt idx="34">
                  <c:v>106.48653295255089</c:v>
                </c:pt>
                <c:pt idx="35">
                  <c:v>107.44839027382724</c:v>
                </c:pt>
                <c:pt idx="36">
                  <c:v>108.36322053075287</c:v>
                </c:pt>
                <c:pt idx="37">
                  <c:v>109.1879182178362</c:v>
                </c:pt>
                <c:pt idx="38">
                  <c:v>109.89741476879209</c:v>
                </c:pt>
                <c:pt idx="39">
                  <c:v>110.49287991405347</c:v>
                </c:pt>
                <c:pt idx="40">
                  <c:v>110.9750098193242</c:v>
                </c:pt>
              </c:numCache>
            </c:numRef>
          </c:val>
          <c:smooth val="0"/>
        </c:ser>
        <c:ser>
          <c:idx val="1"/>
          <c:order val="1"/>
          <c:tx>
            <c:strRef>
              <c:f>FigX_E!$H$8</c:f>
              <c:strCache>
                <c:ptCount val="1"/>
                <c:pt idx="0">
                  <c:v>Growth with reform</c:v>
                </c:pt>
              </c:strCache>
            </c:strRef>
          </c:tx>
          <c:spPr>
            <a:ln w="47625"/>
          </c:spPr>
          <c:marker>
            <c:symbol val="none"/>
          </c:marker>
          <c:dPt>
            <c:idx val="0"/>
            <c:bubble3D val="0"/>
            <c:spPr>
              <a:ln w="47625">
                <a:solidFill>
                  <a:srgbClr val="FF0000"/>
                </a:solidFill>
              </a:ln>
            </c:spPr>
          </c:dPt>
          <c:dPt>
            <c:idx val="1"/>
            <c:bubble3D val="0"/>
            <c:spPr>
              <a:ln w="47625">
                <a:solidFill>
                  <a:srgbClr val="FF0000"/>
                </a:solidFill>
              </a:ln>
            </c:spPr>
          </c:dPt>
          <c:dPt>
            <c:idx val="2"/>
            <c:bubble3D val="0"/>
            <c:spPr>
              <a:ln w="47625">
                <a:solidFill>
                  <a:srgbClr val="FF0000"/>
                </a:solidFill>
              </a:ln>
            </c:spPr>
          </c:dPt>
          <c:dPt>
            <c:idx val="3"/>
            <c:bubble3D val="0"/>
            <c:spPr>
              <a:ln w="47625">
                <a:solidFill>
                  <a:srgbClr val="FF0000"/>
                </a:solidFill>
              </a:ln>
            </c:spPr>
          </c:dPt>
          <c:dPt>
            <c:idx val="4"/>
            <c:bubble3D val="0"/>
            <c:spPr>
              <a:ln w="47625">
                <a:solidFill>
                  <a:srgbClr val="FF0000"/>
                </a:solidFill>
              </a:ln>
            </c:spPr>
          </c:dPt>
          <c:dPt>
            <c:idx val="5"/>
            <c:bubble3D val="0"/>
            <c:spPr>
              <a:ln w="47625">
                <a:solidFill>
                  <a:srgbClr val="FF0000"/>
                </a:solidFill>
              </a:ln>
            </c:spPr>
          </c:dPt>
          <c:dPt>
            <c:idx val="6"/>
            <c:bubble3D val="0"/>
            <c:spPr>
              <a:ln w="47625">
                <a:solidFill>
                  <a:srgbClr val="FF0000"/>
                </a:solidFill>
              </a:ln>
            </c:spPr>
          </c:dPt>
          <c:dPt>
            <c:idx val="7"/>
            <c:bubble3D val="0"/>
            <c:spPr>
              <a:ln w="47625">
                <a:solidFill>
                  <a:srgbClr val="FF0000"/>
                </a:solidFill>
              </a:ln>
            </c:spPr>
          </c:dPt>
          <c:dPt>
            <c:idx val="8"/>
            <c:bubble3D val="0"/>
            <c:spPr>
              <a:ln w="47625">
                <a:solidFill>
                  <a:srgbClr val="FF0000"/>
                </a:solidFill>
              </a:ln>
            </c:spPr>
          </c:dPt>
          <c:dPt>
            <c:idx val="9"/>
            <c:bubble3D val="0"/>
            <c:spPr>
              <a:ln w="47625">
                <a:solidFill>
                  <a:srgbClr val="FF0000"/>
                </a:solidFill>
              </a:ln>
            </c:spPr>
          </c:dPt>
          <c:dPt>
            <c:idx val="10"/>
            <c:bubble3D val="0"/>
            <c:spPr>
              <a:ln w="47625">
                <a:solidFill>
                  <a:srgbClr val="FF0000"/>
                </a:solidFill>
              </a:ln>
            </c:spPr>
          </c:dPt>
          <c:dPt>
            <c:idx val="11"/>
            <c:bubble3D val="0"/>
            <c:spPr>
              <a:ln w="47625">
                <a:solidFill>
                  <a:srgbClr val="FF0000"/>
                </a:solidFill>
              </a:ln>
            </c:spPr>
          </c:dPt>
          <c:dPt>
            <c:idx val="12"/>
            <c:bubble3D val="0"/>
            <c:spPr>
              <a:ln w="47625">
                <a:solidFill>
                  <a:srgbClr val="FF0000"/>
                </a:solidFill>
              </a:ln>
            </c:spPr>
          </c:dPt>
          <c:dPt>
            <c:idx val="13"/>
            <c:bubble3D val="0"/>
            <c:spPr>
              <a:ln w="47625">
                <a:solidFill>
                  <a:srgbClr val="FF0000"/>
                </a:solidFill>
              </a:ln>
            </c:spPr>
          </c:dPt>
          <c:dPt>
            <c:idx val="14"/>
            <c:bubble3D val="0"/>
            <c:spPr>
              <a:ln w="47625">
                <a:solidFill>
                  <a:srgbClr val="FF0000"/>
                </a:solidFill>
              </a:ln>
            </c:spPr>
          </c:dPt>
          <c:dPt>
            <c:idx val="15"/>
            <c:bubble3D val="0"/>
            <c:spPr>
              <a:ln w="47625">
                <a:solidFill>
                  <a:srgbClr val="FF0000"/>
                </a:solidFill>
              </a:ln>
            </c:spPr>
          </c:dPt>
          <c:dPt>
            <c:idx val="16"/>
            <c:bubble3D val="0"/>
            <c:spPr>
              <a:ln w="47625">
                <a:solidFill>
                  <a:srgbClr val="FF0000"/>
                </a:solidFill>
              </a:ln>
            </c:spPr>
          </c:dPt>
          <c:dPt>
            <c:idx val="17"/>
            <c:bubble3D val="0"/>
            <c:spPr>
              <a:ln w="47625">
                <a:solidFill>
                  <a:srgbClr val="FF0000"/>
                </a:solidFill>
              </a:ln>
            </c:spPr>
          </c:dPt>
          <c:dPt>
            <c:idx val="18"/>
            <c:bubble3D val="0"/>
            <c:spPr>
              <a:ln w="47625">
                <a:solidFill>
                  <a:srgbClr val="FF0000"/>
                </a:solidFill>
              </a:ln>
            </c:spPr>
          </c:dPt>
          <c:dPt>
            <c:idx val="19"/>
            <c:bubble3D val="0"/>
            <c:spPr>
              <a:ln w="47625">
                <a:solidFill>
                  <a:srgbClr val="FF0000"/>
                </a:solidFill>
              </a:ln>
            </c:spPr>
          </c:dPt>
          <c:dPt>
            <c:idx val="20"/>
            <c:bubble3D val="0"/>
            <c:spPr>
              <a:ln w="47625">
                <a:solidFill>
                  <a:srgbClr val="FF0000"/>
                </a:solidFill>
              </a:ln>
            </c:spPr>
          </c:dPt>
          <c:dPt>
            <c:idx val="21"/>
            <c:bubble3D val="0"/>
            <c:spPr>
              <a:ln w="47625">
                <a:solidFill>
                  <a:srgbClr val="FF0000"/>
                </a:solidFill>
              </a:ln>
            </c:spPr>
          </c:dPt>
          <c:dPt>
            <c:idx val="22"/>
            <c:bubble3D val="0"/>
            <c:spPr>
              <a:ln w="47625">
                <a:solidFill>
                  <a:srgbClr val="FF0000"/>
                </a:solidFill>
              </a:ln>
            </c:spPr>
          </c:dPt>
          <c:dPt>
            <c:idx val="23"/>
            <c:bubble3D val="0"/>
            <c:spPr>
              <a:ln w="47625">
                <a:solidFill>
                  <a:srgbClr val="FF0000"/>
                </a:solidFill>
              </a:ln>
            </c:spPr>
          </c:dPt>
          <c:dPt>
            <c:idx val="24"/>
            <c:bubble3D val="0"/>
            <c:spPr>
              <a:ln w="47625">
                <a:solidFill>
                  <a:srgbClr val="FF0000"/>
                </a:solidFill>
              </a:ln>
            </c:spPr>
          </c:dPt>
          <c:dPt>
            <c:idx val="25"/>
            <c:bubble3D val="0"/>
            <c:spPr>
              <a:ln w="47625">
                <a:solidFill>
                  <a:srgbClr val="FF0000"/>
                </a:solidFill>
              </a:ln>
            </c:spPr>
          </c:dPt>
          <c:dPt>
            <c:idx val="26"/>
            <c:bubble3D val="0"/>
            <c:spPr>
              <a:ln w="47625">
                <a:solidFill>
                  <a:srgbClr val="00B050"/>
                </a:solidFill>
              </a:ln>
            </c:spPr>
          </c:dPt>
          <c:dPt>
            <c:idx val="27"/>
            <c:bubble3D val="0"/>
            <c:spPr>
              <a:ln w="47625">
                <a:solidFill>
                  <a:srgbClr val="00B050"/>
                </a:solidFill>
              </a:ln>
            </c:spPr>
          </c:dPt>
          <c:dPt>
            <c:idx val="28"/>
            <c:bubble3D val="0"/>
            <c:spPr>
              <a:ln w="47625">
                <a:solidFill>
                  <a:srgbClr val="00B050"/>
                </a:solidFill>
              </a:ln>
            </c:spPr>
          </c:dPt>
          <c:dPt>
            <c:idx val="29"/>
            <c:bubble3D val="0"/>
            <c:spPr>
              <a:ln w="47625">
                <a:solidFill>
                  <a:srgbClr val="00B050"/>
                </a:solidFill>
              </a:ln>
            </c:spPr>
          </c:dPt>
          <c:dPt>
            <c:idx val="30"/>
            <c:bubble3D val="0"/>
            <c:spPr>
              <a:ln w="47625">
                <a:solidFill>
                  <a:srgbClr val="00B050"/>
                </a:solidFill>
              </a:ln>
            </c:spPr>
          </c:dPt>
          <c:dPt>
            <c:idx val="31"/>
            <c:bubble3D val="0"/>
            <c:spPr>
              <a:ln w="47625">
                <a:solidFill>
                  <a:srgbClr val="00B050"/>
                </a:solidFill>
              </a:ln>
            </c:spPr>
          </c:dPt>
          <c:dPt>
            <c:idx val="32"/>
            <c:bubble3D val="0"/>
            <c:spPr>
              <a:ln w="47625">
                <a:solidFill>
                  <a:srgbClr val="00B050"/>
                </a:solidFill>
              </a:ln>
            </c:spPr>
          </c:dPt>
          <c:dPt>
            <c:idx val="33"/>
            <c:bubble3D val="0"/>
            <c:spPr>
              <a:ln w="47625">
                <a:solidFill>
                  <a:srgbClr val="00B050"/>
                </a:solidFill>
              </a:ln>
            </c:spPr>
          </c:dPt>
          <c:dPt>
            <c:idx val="34"/>
            <c:bubble3D val="0"/>
            <c:spPr>
              <a:ln w="47625">
                <a:solidFill>
                  <a:srgbClr val="00B050"/>
                </a:solidFill>
              </a:ln>
            </c:spPr>
          </c:dPt>
          <c:dPt>
            <c:idx val="35"/>
            <c:bubble3D val="0"/>
            <c:spPr>
              <a:ln w="47625">
                <a:solidFill>
                  <a:srgbClr val="00B050"/>
                </a:solidFill>
              </a:ln>
            </c:spPr>
          </c:dPt>
          <c:dPt>
            <c:idx val="36"/>
            <c:bubble3D val="0"/>
            <c:spPr>
              <a:ln w="47625">
                <a:solidFill>
                  <a:srgbClr val="00B050"/>
                </a:solidFill>
              </a:ln>
            </c:spPr>
          </c:dPt>
          <c:dPt>
            <c:idx val="37"/>
            <c:bubble3D val="0"/>
            <c:spPr>
              <a:ln w="47625">
                <a:solidFill>
                  <a:srgbClr val="00B050"/>
                </a:solidFill>
              </a:ln>
            </c:spPr>
          </c:dPt>
          <c:dPt>
            <c:idx val="38"/>
            <c:bubble3D val="0"/>
            <c:spPr>
              <a:ln w="47625">
                <a:solidFill>
                  <a:srgbClr val="00B050"/>
                </a:solidFill>
              </a:ln>
            </c:spPr>
          </c:dPt>
          <c:dPt>
            <c:idx val="39"/>
            <c:bubble3D val="0"/>
            <c:spPr>
              <a:ln w="47625">
                <a:solidFill>
                  <a:srgbClr val="00B050"/>
                </a:solidFill>
              </a:ln>
            </c:spPr>
          </c:dPt>
          <c:dPt>
            <c:idx val="40"/>
            <c:bubble3D val="0"/>
            <c:spPr>
              <a:ln w="47625">
                <a:solidFill>
                  <a:srgbClr val="00B050"/>
                </a:solidFill>
              </a:ln>
            </c:spPr>
          </c:dPt>
          <c:cat>
            <c:numRef>
              <c:f>FigX_E!$F$9:$F$49</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FigX_E!$H$9:$H$49</c:f>
              <c:numCache>
                <c:formatCode>General</c:formatCode>
                <c:ptCount val="41"/>
                <c:pt idx="0">
                  <c:v>86.623236474067511</c:v>
                </c:pt>
                <c:pt idx="1">
                  <c:v>88.272095936493983</c:v>
                </c:pt>
                <c:pt idx="2">
                  <c:v>89.880176024640093</c:v>
                </c:pt>
                <c:pt idx="3">
                  <c:v>91.12847399755023</c:v>
                </c:pt>
                <c:pt idx="4">
                  <c:v>92.142298830178987</c:v>
                </c:pt>
                <c:pt idx="5">
                  <c:v>93.318754691412948</c:v>
                </c:pt>
                <c:pt idx="6">
                  <c:v>94.604603579201623</c:v>
                </c:pt>
                <c:pt idx="7">
                  <c:v>95.799947433378165</c:v>
                </c:pt>
                <c:pt idx="8">
                  <c:v>97.086148854334752</c:v>
                </c:pt>
                <c:pt idx="9">
                  <c:v>98.500647775863271</c:v>
                </c:pt>
                <c:pt idx="10">
                  <c:v>100</c:v>
                </c:pt>
                <c:pt idx="11">
                  <c:v>101.45962223011622</c:v>
                </c:pt>
                <c:pt idx="12">
                  <c:v>102.85429889044435</c:v>
                </c:pt>
                <c:pt idx="13">
                  <c:v>103.58610234171843</c:v>
                </c:pt>
                <c:pt idx="14">
                  <c:v>103.74229983164913</c:v>
                </c:pt>
                <c:pt idx="15">
                  <c:v>103.7011693295638</c:v>
                </c:pt>
                <c:pt idx="16">
                  <c:v>104.05703699792883</c:v>
                </c:pt>
                <c:pt idx="17">
                  <c:v>104.1517060368033</c:v>
                </c:pt>
                <c:pt idx="18">
                  <c:v>103.81314877758363</c:v>
                </c:pt>
                <c:pt idx="19">
                  <c:v>103.2223528016868</c:v>
                </c:pt>
                <c:pt idx="20">
                  <c:v>102.86112652696087</c:v>
                </c:pt>
                <c:pt idx="21">
                  <c:v>102.4190488696949</c:v>
                </c:pt>
                <c:pt idx="22">
                  <c:v>101.50238180338702</c:v>
                </c:pt>
                <c:pt idx="23">
                  <c:v>100.54577772883671</c:v>
                </c:pt>
                <c:pt idx="24">
                  <c:v>100.06621086490198</c:v>
                </c:pt>
                <c:pt idx="25">
                  <c:v>100.63215461523522</c:v>
                </c:pt>
                <c:pt idx="26">
                  <c:v>101.20256052071106</c:v>
                </c:pt>
                <c:pt idx="27">
                  <c:v>102.23182092312962</c:v>
                </c:pt>
                <c:pt idx="28">
                  <c:v>103.6659559591471</c:v>
                </c:pt>
                <c:pt idx="29">
                  <c:v>105.22255112906223</c:v>
                </c:pt>
                <c:pt idx="30">
                  <c:v>106.92004070651686</c:v>
                </c:pt>
                <c:pt idx="31">
                  <c:v>108.68835095229986</c:v>
                </c:pt>
                <c:pt idx="32">
                  <c:v>110.49743695248893</c:v>
                </c:pt>
                <c:pt idx="33">
                  <c:v>112.33194558525432</c:v>
                </c:pt>
                <c:pt idx="34">
                  <c:v>114.1798302071055</c:v>
                </c:pt>
                <c:pt idx="35">
                  <c:v>115.8909873651657</c:v>
                </c:pt>
                <c:pt idx="36">
                  <c:v>117.54397850950653</c:v>
                </c:pt>
                <c:pt idx="37">
                  <c:v>119.09005002350685</c:v>
                </c:pt>
                <c:pt idx="38">
                  <c:v>120.49927696013658</c:v>
                </c:pt>
                <c:pt idx="39">
                  <c:v>121.77018943750504</c:v>
                </c:pt>
                <c:pt idx="40">
                  <c:v>122.90095051846967</c:v>
                </c:pt>
              </c:numCache>
            </c:numRef>
          </c:val>
          <c:smooth val="0"/>
        </c:ser>
        <c:dLbls>
          <c:showLegendKey val="0"/>
          <c:showVal val="0"/>
          <c:showCatName val="0"/>
          <c:showSerName val="0"/>
          <c:showPercent val="0"/>
          <c:showBubbleSize val="0"/>
        </c:dLbls>
        <c:marker val="1"/>
        <c:smooth val="0"/>
        <c:axId val="226903168"/>
        <c:axId val="226905088"/>
      </c:lineChart>
      <c:catAx>
        <c:axId val="226903168"/>
        <c:scaling>
          <c:orientation val="minMax"/>
        </c:scaling>
        <c:delete val="0"/>
        <c:axPos val="b"/>
        <c:title>
          <c:tx>
            <c:rich>
              <a:bodyPr/>
              <a:lstStyle/>
              <a:p>
                <a:pPr>
                  <a:defRPr sz="1200" b="0" i="0" baseline="0">
                    <a:solidFill>
                      <a:srgbClr val="00040C"/>
                    </a:solidFill>
                  </a:defRPr>
                </a:pPr>
                <a:r>
                  <a:rPr lang="en-GB" sz="1200" b="0" i="0" baseline="0">
                    <a:solidFill>
                      <a:srgbClr val="00040C"/>
                    </a:solidFill>
                  </a:rPr>
                  <a:t>Growth without reform</a:t>
                </a:r>
              </a:p>
            </c:rich>
          </c:tx>
          <c:layout>
            <c:manualLayout>
              <c:xMode val="edge"/>
              <c:yMode val="edge"/>
              <c:x val="0.74551208265849045"/>
              <c:y val="0.49264986876640421"/>
            </c:manualLayout>
          </c:layout>
          <c:overlay val="0"/>
        </c:title>
        <c:numFmt formatCode="General" sourceLinked="1"/>
        <c:majorTickMark val="in"/>
        <c:minorTickMark val="none"/>
        <c:tickLblPos val="nextTo"/>
        <c:txPr>
          <a:bodyPr/>
          <a:lstStyle/>
          <a:p>
            <a:pPr>
              <a:defRPr sz="1000" baseline="0">
                <a:solidFill>
                  <a:srgbClr val="00040C"/>
                </a:solidFill>
                <a:latin typeface="Arial" panose="020B0604020202020204" pitchFamily="34" charset="0"/>
                <a:cs typeface="Arial" panose="020B0604020202020204" pitchFamily="34" charset="0"/>
              </a:defRPr>
            </a:pPr>
            <a:endParaRPr lang="en-US"/>
          </a:p>
        </c:txPr>
        <c:crossAx val="226905088"/>
        <c:crosses val="autoZero"/>
        <c:auto val="1"/>
        <c:lblAlgn val="ctr"/>
        <c:lblOffset val="100"/>
        <c:tickLblSkip val="5"/>
        <c:noMultiLvlLbl val="0"/>
      </c:catAx>
      <c:valAx>
        <c:axId val="226905088"/>
        <c:scaling>
          <c:orientation val="minMax"/>
          <c:min val="70"/>
        </c:scaling>
        <c:delete val="0"/>
        <c:axPos val="l"/>
        <c:majorGridlines>
          <c:spPr>
            <a:ln>
              <a:solidFill>
                <a:schemeClr val="bg1">
                  <a:lumMod val="50000"/>
                </a:schemeClr>
              </a:solidFill>
              <a:prstDash val="sysDash"/>
            </a:ln>
          </c:spPr>
        </c:majorGridlines>
        <c:numFmt formatCode="General" sourceLinked="1"/>
        <c:majorTickMark val="in"/>
        <c:minorTickMark val="none"/>
        <c:tickLblPos val="nextTo"/>
        <c:txPr>
          <a:bodyPr/>
          <a:lstStyle/>
          <a:p>
            <a:pPr>
              <a:defRPr sz="1200" baseline="0">
                <a:latin typeface="Arial" panose="020B0604020202020204" pitchFamily="34" charset="0"/>
                <a:cs typeface="Arial" panose="020B0604020202020204" pitchFamily="34" charset="0"/>
              </a:defRPr>
            </a:pPr>
            <a:endParaRPr lang="en-US"/>
          </a:p>
        </c:txPr>
        <c:crossAx val="226903168"/>
        <c:crosses val="autoZero"/>
        <c:crossBetween val="between"/>
      </c:valAx>
      <c:spPr>
        <a:ln>
          <a:solidFill>
            <a:schemeClr val="tx1"/>
          </a:solidFill>
        </a:ln>
      </c:spPr>
    </c:plotArea>
    <c:plotVisOnly val="1"/>
    <c:dispBlanksAs val="gap"/>
    <c:showDLblsOverMax val="0"/>
  </c:chart>
  <c:spPr>
    <a:noFill/>
    <a:ln>
      <a:no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AB0FAE-37A5-4854-942F-B6C633CE8D1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EE4028A-14BC-4E73-919B-6ADAEFA61925}">
      <dgm:prSet phldrT="[Text]" custT="1"/>
      <dgm:spPr/>
      <dgm:t>
        <a:bodyPr/>
        <a:lstStyle/>
        <a:p>
          <a:r>
            <a:rPr lang="en-GB" sz="2000" i="0" dirty="0" smtClean="0">
              <a:solidFill>
                <a:schemeClr val="bg1"/>
              </a:solidFill>
              <a:latin typeface="+mj-lt"/>
            </a:rPr>
            <a:t>Channel-specific policies </a:t>
          </a:r>
          <a:endParaRPr lang="en-GB" sz="2000" i="0" dirty="0">
            <a:solidFill>
              <a:schemeClr val="bg1"/>
            </a:solidFill>
            <a:latin typeface="+mj-lt"/>
          </a:endParaRPr>
        </a:p>
      </dgm:t>
    </dgm:pt>
    <dgm:pt modelId="{53DB08F4-3F3B-434C-83F0-6A4F0AACAE7F}" type="parTrans" cxnId="{591452E4-CC9F-45ED-913C-C833E9A1A3AF}">
      <dgm:prSet/>
      <dgm:spPr/>
      <dgm:t>
        <a:bodyPr/>
        <a:lstStyle/>
        <a:p>
          <a:endParaRPr lang="en-GB"/>
        </a:p>
      </dgm:t>
    </dgm:pt>
    <dgm:pt modelId="{6D5D0A89-837F-4527-B88F-7B43F653907C}" type="sibTrans" cxnId="{591452E4-CC9F-45ED-913C-C833E9A1A3AF}">
      <dgm:prSet/>
      <dgm:spPr/>
      <dgm:t>
        <a:bodyPr/>
        <a:lstStyle/>
        <a:p>
          <a:endParaRPr lang="en-GB"/>
        </a:p>
      </dgm:t>
    </dgm:pt>
    <dgm:pt modelId="{7FD46D4F-8DD9-44E5-A0A0-6869EE9A4F3C}">
      <dgm:prSet phldrT="[Text]" custT="1"/>
      <dgm:spPr/>
      <dgm:t>
        <a:bodyPr/>
        <a:lstStyle/>
        <a:p>
          <a:r>
            <a:rPr lang="en-GB" sz="2000" i="0" dirty="0" smtClean="0">
              <a:latin typeface="+mj-lt"/>
            </a:rPr>
            <a:t>Framework conditions =&gt; Market competition, resource allocation</a:t>
          </a:r>
          <a:endParaRPr lang="en-GB" sz="2000" i="0" dirty="0">
            <a:latin typeface="+mj-lt"/>
          </a:endParaRPr>
        </a:p>
      </dgm:t>
    </dgm:pt>
    <dgm:pt modelId="{614F8C04-746E-4D7B-92AA-5B1A21B10011}" type="parTrans" cxnId="{B833F380-5177-46C7-B279-10ABAE39567B}">
      <dgm:prSet/>
      <dgm:spPr/>
      <dgm:t>
        <a:bodyPr/>
        <a:lstStyle/>
        <a:p>
          <a:endParaRPr lang="en-GB"/>
        </a:p>
      </dgm:t>
    </dgm:pt>
    <dgm:pt modelId="{CFC48DD5-E8AD-4A28-B564-6FBCFEA0E88E}" type="sibTrans" cxnId="{B833F380-5177-46C7-B279-10ABAE39567B}">
      <dgm:prSet/>
      <dgm:spPr/>
      <dgm:t>
        <a:bodyPr/>
        <a:lstStyle/>
        <a:p>
          <a:endParaRPr lang="en-GB"/>
        </a:p>
      </dgm:t>
    </dgm:pt>
    <dgm:pt modelId="{168D908C-80D2-4B61-9D39-1106BDDB67AB}">
      <dgm:prSet phldrT="[Text]" custT="1"/>
      <dgm:spPr/>
      <dgm:t>
        <a:bodyPr/>
        <a:lstStyle/>
        <a:p>
          <a:r>
            <a:rPr lang="en-GB" sz="1800" b="1" dirty="0" smtClean="0">
              <a:solidFill>
                <a:schemeClr val="bg2">
                  <a:lumMod val="10000"/>
                </a:schemeClr>
              </a:solidFill>
              <a:latin typeface="+mj-lt"/>
            </a:rPr>
            <a:t>Product and labour market regulation </a:t>
          </a:r>
          <a:r>
            <a:rPr lang="en-GB" sz="1800" dirty="0" smtClean="0">
              <a:solidFill>
                <a:schemeClr val="tx1">
                  <a:lumMod val="50000"/>
                </a:schemeClr>
              </a:solidFill>
              <a:latin typeface="+mj-lt"/>
            </a:rPr>
            <a:t>(</a:t>
          </a:r>
          <a:r>
            <a:rPr lang="en-GB" sz="1800" i="1" dirty="0" smtClean="0">
              <a:solidFill>
                <a:schemeClr val="tx1">
                  <a:lumMod val="50000"/>
                </a:schemeClr>
              </a:solidFill>
              <a:latin typeface="+mj-lt"/>
            </a:rPr>
            <a:t>barriers to entry and labour mobility</a:t>
          </a:r>
          <a:r>
            <a:rPr lang="en-GB" sz="1800" dirty="0" smtClean="0">
              <a:solidFill>
                <a:schemeClr val="tx1">
                  <a:lumMod val="50000"/>
                </a:schemeClr>
              </a:solidFill>
              <a:latin typeface="+mj-lt"/>
            </a:rPr>
            <a:t>) </a:t>
          </a:r>
          <a:endParaRPr lang="en-GB" sz="1800" dirty="0">
            <a:solidFill>
              <a:schemeClr val="tx1">
                <a:lumMod val="50000"/>
              </a:schemeClr>
            </a:solidFill>
            <a:latin typeface="+mj-lt"/>
          </a:endParaRPr>
        </a:p>
      </dgm:t>
    </dgm:pt>
    <dgm:pt modelId="{CB3D878F-7D6B-4C51-A765-37D5017676E9}" type="parTrans" cxnId="{835D2951-095E-4444-8C59-48F76E101E09}">
      <dgm:prSet/>
      <dgm:spPr/>
      <dgm:t>
        <a:bodyPr/>
        <a:lstStyle/>
        <a:p>
          <a:endParaRPr lang="en-GB"/>
        </a:p>
      </dgm:t>
    </dgm:pt>
    <dgm:pt modelId="{CBD4059B-6177-46A7-A8F0-D8BB618AFA99}" type="sibTrans" cxnId="{835D2951-095E-4444-8C59-48F76E101E09}">
      <dgm:prSet/>
      <dgm:spPr/>
      <dgm:t>
        <a:bodyPr/>
        <a:lstStyle/>
        <a:p>
          <a:endParaRPr lang="en-GB"/>
        </a:p>
      </dgm:t>
    </dgm:pt>
    <dgm:pt modelId="{0D4C68E0-F59A-49FE-832A-2D4E4FC364DB}">
      <dgm:prSet custT="1"/>
      <dgm:spPr/>
      <dgm:t>
        <a:bodyPr/>
        <a:lstStyle/>
        <a:p>
          <a:r>
            <a:rPr lang="en-GB" sz="2000" i="0" dirty="0" smtClean="0">
              <a:latin typeface="+mj-lt"/>
            </a:rPr>
            <a:t>Legal infrastructure and basic institutions </a:t>
          </a:r>
        </a:p>
      </dgm:t>
    </dgm:pt>
    <dgm:pt modelId="{995B6DCB-5092-4137-B25F-BA8B59417717}" type="parTrans" cxnId="{DF622FAD-60DB-4FEC-A2C1-0C36447E1EEA}">
      <dgm:prSet/>
      <dgm:spPr/>
      <dgm:t>
        <a:bodyPr/>
        <a:lstStyle/>
        <a:p>
          <a:endParaRPr lang="en-GB"/>
        </a:p>
      </dgm:t>
    </dgm:pt>
    <dgm:pt modelId="{536136A0-136F-414D-9567-DC609B2B6D1A}" type="sibTrans" cxnId="{DF622FAD-60DB-4FEC-A2C1-0C36447E1EEA}">
      <dgm:prSet/>
      <dgm:spPr/>
      <dgm:t>
        <a:bodyPr/>
        <a:lstStyle/>
        <a:p>
          <a:endParaRPr lang="en-GB"/>
        </a:p>
      </dgm:t>
    </dgm:pt>
    <dgm:pt modelId="{044CDDFD-A44C-4929-9B17-2DEE433A1A0B}">
      <dgm:prSet custT="1"/>
      <dgm:spPr/>
      <dgm:t>
        <a:bodyPr/>
        <a:lstStyle/>
        <a:p>
          <a:r>
            <a:rPr lang="en-GB" sz="1800" b="1" dirty="0" smtClean="0">
              <a:solidFill>
                <a:schemeClr val="bg2">
                  <a:lumMod val="10000"/>
                </a:schemeClr>
              </a:solidFill>
              <a:latin typeface="+mj-lt"/>
            </a:rPr>
            <a:t>Rule of law</a:t>
          </a:r>
          <a:r>
            <a:rPr lang="en-GB" sz="1800" dirty="0" smtClean="0">
              <a:solidFill>
                <a:schemeClr val="tx1">
                  <a:lumMod val="50000"/>
                </a:schemeClr>
              </a:solidFill>
              <a:latin typeface="+mj-lt"/>
            </a:rPr>
            <a:t>, contract enforcement and efficiency of judicial systems</a:t>
          </a:r>
          <a:endParaRPr lang="en-GB" sz="1800" dirty="0">
            <a:solidFill>
              <a:schemeClr val="tx1">
                <a:lumMod val="50000"/>
              </a:schemeClr>
            </a:solidFill>
            <a:latin typeface="+mj-lt"/>
          </a:endParaRPr>
        </a:p>
      </dgm:t>
    </dgm:pt>
    <dgm:pt modelId="{8156F458-C83A-47F1-A2D2-8921A3044ADA}" type="parTrans" cxnId="{3B680121-8D97-4A07-87AD-73BB5E7387AE}">
      <dgm:prSet/>
      <dgm:spPr/>
      <dgm:t>
        <a:bodyPr/>
        <a:lstStyle/>
        <a:p>
          <a:endParaRPr lang="en-GB"/>
        </a:p>
      </dgm:t>
    </dgm:pt>
    <dgm:pt modelId="{B16AD5AF-3472-4552-A0AB-A24147384404}" type="sibTrans" cxnId="{3B680121-8D97-4A07-87AD-73BB5E7387AE}">
      <dgm:prSet/>
      <dgm:spPr/>
      <dgm:t>
        <a:bodyPr/>
        <a:lstStyle/>
        <a:p>
          <a:endParaRPr lang="en-GB"/>
        </a:p>
      </dgm:t>
    </dgm:pt>
    <dgm:pt modelId="{1967B05C-CCD1-486D-BB24-66CB8CCAAC9D}">
      <dgm:prSet phldrT="[Text]" custT="1"/>
      <dgm:spPr/>
      <dgm:t>
        <a:bodyPr/>
        <a:lstStyle/>
        <a:p>
          <a:endParaRPr lang="en-GB" sz="1800" dirty="0">
            <a:solidFill>
              <a:schemeClr val="bg2">
                <a:lumMod val="10000"/>
              </a:schemeClr>
            </a:solidFill>
          </a:endParaRPr>
        </a:p>
      </dgm:t>
    </dgm:pt>
    <dgm:pt modelId="{824EF266-D738-454A-A563-5C3F8823FF9A}" type="parTrans" cxnId="{0287F0E8-9A2C-4C66-95E8-76A9CE14DFFF}">
      <dgm:prSet/>
      <dgm:spPr/>
      <dgm:t>
        <a:bodyPr/>
        <a:lstStyle/>
        <a:p>
          <a:endParaRPr lang="en-GB"/>
        </a:p>
      </dgm:t>
    </dgm:pt>
    <dgm:pt modelId="{48A4E646-56B4-47BE-87D0-4EAC8B1BA7D0}" type="sibTrans" cxnId="{0287F0E8-9A2C-4C66-95E8-76A9CE14DFFF}">
      <dgm:prSet/>
      <dgm:spPr/>
      <dgm:t>
        <a:bodyPr/>
        <a:lstStyle/>
        <a:p>
          <a:endParaRPr lang="en-GB"/>
        </a:p>
      </dgm:t>
    </dgm:pt>
    <dgm:pt modelId="{FB1F97B5-AD86-4035-9BA3-CFE11E997FA4}">
      <dgm:prSet custT="1"/>
      <dgm:spPr/>
      <dgm:t>
        <a:bodyPr/>
        <a:lstStyle/>
        <a:p>
          <a:r>
            <a:rPr lang="en-GB" sz="1800" dirty="0" smtClean="0">
              <a:solidFill>
                <a:schemeClr val="tx1">
                  <a:lumMod val="50000"/>
                </a:schemeClr>
              </a:solidFill>
              <a:latin typeface="+mj-lt"/>
            </a:rPr>
            <a:t>Intellectual property rights</a:t>
          </a:r>
          <a:endParaRPr lang="en-GB" sz="1800" dirty="0">
            <a:solidFill>
              <a:schemeClr val="tx1">
                <a:lumMod val="50000"/>
              </a:schemeClr>
            </a:solidFill>
            <a:latin typeface="+mj-lt"/>
          </a:endParaRPr>
        </a:p>
      </dgm:t>
    </dgm:pt>
    <dgm:pt modelId="{3206C5EB-AE33-454C-A52A-14B2330FAF72}" type="parTrans" cxnId="{8492B9DB-D7CF-47C7-A1ED-BBA51E44BC3D}">
      <dgm:prSet/>
      <dgm:spPr/>
      <dgm:t>
        <a:bodyPr/>
        <a:lstStyle/>
        <a:p>
          <a:endParaRPr lang="en-GB"/>
        </a:p>
      </dgm:t>
    </dgm:pt>
    <dgm:pt modelId="{58123E48-F087-4086-8076-70AF01119EC1}" type="sibTrans" cxnId="{8492B9DB-D7CF-47C7-A1ED-BBA51E44BC3D}">
      <dgm:prSet/>
      <dgm:spPr/>
      <dgm:t>
        <a:bodyPr/>
        <a:lstStyle/>
        <a:p>
          <a:endParaRPr lang="en-GB"/>
        </a:p>
      </dgm:t>
    </dgm:pt>
    <dgm:pt modelId="{44FF216B-6130-4043-90F3-F302A252F08A}">
      <dgm:prSet phldrT="[Text]" custT="1"/>
      <dgm:spPr/>
      <dgm:t>
        <a:bodyPr/>
        <a:lstStyle/>
        <a:p>
          <a:r>
            <a:rPr lang="en-GB" sz="1800" b="1" dirty="0" smtClean="0">
              <a:solidFill>
                <a:schemeClr val="bg2">
                  <a:lumMod val="10000"/>
                </a:schemeClr>
              </a:solidFill>
              <a:latin typeface="+mj-lt"/>
            </a:rPr>
            <a:t>Knowledge-based capital </a:t>
          </a:r>
          <a:r>
            <a:rPr lang="en-GB" sz="1800" dirty="0" smtClean="0">
              <a:solidFill>
                <a:schemeClr val="tx1">
                  <a:lumMod val="50000"/>
                </a:schemeClr>
              </a:solidFill>
              <a:latin typeface="+mj-lt"/>
            </a:rPr>
            <a:t>(</a:t>
          </a:r>
          <a:r>
            <a:rPr lang="en-GB" sz="1800" i="1" dirty="0" smtClean="0">
              <a:solidFill>
                <a:schemeClr val="tx1">
                  <a:lumMod val="50000"/>
                </a:schemeClr>
              </a:solidFill>
              <a:latin typeface="+mj-lt"/>
            </a:rPr>
            <a:t>R&amp;D tax credit or grants, industry-university links</a:t>
          </a:r>
          <a:r>
            <a:rPr lang="en-GB" sz="1800" dirty="0" smtClean="0">
              <a:solidFill>
                <a:schemeClr val="tx1">
                  <a:lumMod val="50000"/>
                </a:schemeClr>
              </a:solidFill>
              <a:latin typeface="+mj-lt"/>
            </a:rPr>
            <a:t>) </a:t>
          </a:r>
          <a:endParaRPr lang="en-GB" sz="1800" dirty="0">
            <a:solidFill>
              <a:schemeClr val="tx1">
                <a:lumMod val="50000"/>
              </a:schemeClr>
            </a:solidFill>
            <a:latin typeface="+mj-lt"/>
          </a:endParaRPr>
        </a:p>
      </dgm:t>
    </dgm:pt>
    <dgm:pt modelId="{85CA073D-8253-4245-92D9-B9C857592BF1}" type="parTrans" cxnId="{6305744F-B158-46D1-B6E0-F1E4EB6ED3D2}">
      <dgm:prSet/>
      <dgm:spPr/>
      <dgm:t>
        <a:bodyPr/>
        <a:lstStyle/>
        <a:p>
          <a:endParaRPr lang="en-GB"/>
        </a:p>
      </dgm:t>
    </dgm:pt>
    <dgm:pt modelId="{EEEC2BE6-9D52-49E5-A410-067710552042}" type="sibTrans" cxnId="{6305744F-B158-46D1-B6E0-F1E4EB6ED3D2}">
      <dgm:prSet/>
      <dgm:spPr/>
      <dgm:t>
        <a:bodyPr/>
        <a:lstStyle/>
        <a:p>
          <a:endParaRPr lang="en-GB"/>
        </a:p>
      </dgm:t>
    </dgm:pt>
    <dgm:pt modelId="{E3845B97-F8BB-4581-B38F-C1AEB17A5A52}">
      <dgm:prSet phldrT="[Text]" custT="1"/>
      <dgm:spPr/>
      <dgm:t>
        <a:bodyPr/>
        <a:lstStyle/>
        <a:p>
          <a:r>
            <a:rPr lang="en-GB" sz="1800" b="1" dirty="0" smtClean="0">
              <a:solidFill>
                <a:schemeClr val="bg2">
                  <a:lumMod val="10000"/>
                </a:schemeClr>
              </a:solidFill>
              <a:latin typeface="+mj-lt"/>
            </a:rPr>
            <a:t>Openness</a:t>
          </a:r>
          <a:r>
            <a:rPr lang="en-GB" sz="1800" dirty="0" smtClean="0">
              <a:solidFill>
                <a:schemeClr val="tx1">
                  <a:lumMod val="50000"/>
                </a:schemeClr>
              </a:solidFill>
              <a:latin typeface="+mj-lt"/>
            </a:rPr>
            <a:t> to foreign trade and investment (</a:t>
          </a:r>
          <a:r>
            <a:rPr lang="en-GB" sz="1800" i="1" dirty="0" smtClean="0">
              <a:solidFill>
                <a:schemeClr val="tx1">
                  <a:lumMod val="50000"/>
                </a:schemeClr>
              </a:solidFill>
              <a:latin typeface="+mj-lt"/>
            </a:rPr>
            <a:t>barriers, trade support measures</a:t>
          </a:r>
          <a:r>
            <a:rPr lang="en-GB" sz="1800" dirty="0" smtClean="0">
              <a:solidFill>
                <a:schemeClr val="tx1">
                  <a:lumMod val="50000"/>
                </a:schemeClr>
              </a:solidFill>
              <a:latin typeface="+mj-lt"/>
            </a:rPr>
            <a:t>)</a:t>
          </a:r>
          <a:endParaRPr lang="en-GB" sz="1800" dirty="0">
            <a:solidFill>
              <a:schemeClr val="tx1">
                <a:lumMod val="50000"/>
              </a:schemeClr>
            </a:solidFill>
            <a:latin typeface="+mj-lt"/>
          </a:endParaRPr>
        </a:p>
      </dgm:t>
    </dgm:pt>
    <dgm:pt modelId="{6C9A4AA6-6074-4289-A339-B96592571A4C}" type="sibTrans" cxnId="{48256450-8195-4206-A9BF-0D33ADFE2206}">
      <dgm:prSet/>
      <dgm:spPr/>
      <dgm:t>
        <a:bodyPr/>
        <a:lstStyle/>
        <a:p>
          <a:endParaRPr lang="en-GB"/>
        </a:p>
      </dgm:t>
    </dgm:pt>
    <dgm:pt modelId="{D122EA30-C699-4CC8-95F4-CA7392AA59C0}" type="parTrans" cxnId="{48256450-8195-4206-A9BF-0D33ADFE2206}">
      <dgm:prSet/>
      <dgm:spPr/>
      <dgm:t>
        <a:bodyPr/>
        <a:lstStyle/>
        <a:p>
          <a:endParaRPr lang="en-GB"/>
        </a:p>
      </dgm:t>
    </dgm:pt>
    <dgm:pt modelId="{506C5E18-4885-442A-BFA5-DBC7EDE5D52C}">
      <dgm:prSet phldrT="[Text]" custT="1"/>
      <dgm:spPr/>
      <dgm:t>
        <a:bodyPr/>
        <a:lstStyle/>
        <a:p>
          <a:r>
            <a:rPr lang="en-GB" sz="1800" b="1" dirty="0" smtClean="0">
              <a:solidFill>
                <a:schemeClr val="bg2">
                  <a:lumMod val="10000"/>
                </a:schemeClr>
              </a:solidFill>
              <a:latin typeface="+mj-lt"/>
            </a:rPr>
            <a:t>Human capital </a:t>
          </a:r>
          <a:r>
            <a:rPr lang="en-GB" sz="1800" dirty="0" smtClean="0">
              <a:solidFill>
                <a:schemeClr val="tx1">
                  <a:lumMod val="50000"/>
                </a:schemeClr>
              </a:solidFill>
              <a:latin typeface="+mj-lt"/>
            </a:rPr>
            <a:t>and skills development (</a:t>
          </a:r>
          <a:r>
            <a:rPr lang="en-GB" sz="1800" i="1" dirty="0" smtClean="0">
              <a:solidFill>
                <a:schemeClr val="tx1">
                  <a:lumMod val="50000"/>
                </a:schemeClr>
              </a:solidFill>
              <a:latin typeface="+mj-lt"/>
            </a:rPr>
            <a:t>education and employment policies</a:t>
          </a:r>
          <a:r>
            <a:rPr lang="en-GB" sz="1800" dirty="0" smtClean="0">
              <a:solidFill>
                <a:schemeClr val="tx1">
                  <a:lumMod val="50000"/>
                </a:schemeClr>
              </a:solidFill>
              <a:latin typeface="+mj-lt"/>
            </a:rPr>
            <a:t>)</a:t>
          </a:r>
          <a:endParaRPr lang="en-GB" sz="1800" dirty="0">
            <a:solidFill>
              <a:schemeClr val="tx1">
                <a:lumMod val="50000"/>
              </a:schemeClr>
            </a:solidFill>
            <a:latin typeface="+mj-lt"/>
          </a:endParaRPr>
        </a:p>
      </dgm:t>
    </dgm:pt>
    <dgm:pt modelId="{3C0DA514-BCBD-4329-B460-C545700EFB5C}" type="parTrans" cxnId="{96ED1A41-80C1-4685-A545-55AD53823312}">
      <dgm:prSet/>
      <dgm:spPr/>
      <dgm:t>
        <a:bodyPr/>
        <a:lstStyle/>
        <a:p>
          <a:endParaRPr lang="en-GB"/>
        </a:p>
      </dgm:t>
    </dgm:pt>
    <dgm:pt modelId="{C9B4A6E0-BA50-4E82-A3D1-17628B381A2D}" type="sibTrans" cxnId="{96ED1A41-80C1-4685-A545-55AD53823312}">
      <dgm:prSet/>
      <dgm:spPr/>
      <dgm:t>
        <a:bodyPr/>
        <a:lstStyle/>
        <a:p>
          <a:endParaRPr lang="en-GB"/>
        </a:p>
      </dgm:t>
    </dgm:pt>
    <dgm:pt modelId="{8AC48DD3-CBC3-4329-9DBE-E02934B5DE4B}">
      <dgm:prSet phldrT="[Text]" custT="1"/>
      <dgm:spPr/>
      <dgm:t>
        <a:bodyPr/>
        <a:lstStyle/>
        <a:p>
          <a:r>
            <a:rPr lang="en-GB" sz="1800" b="1" dirty="0" smtClean="0">
              <a:solidFill>
                <a:schemeClr val="bg2">
                  <a:lumMod val="10000"/>
                </a:schemeClr>
              </a:solidFill>
              <a:latin typeface="+mj-lt"/>
            </a:rPr>
            <a:t>Competition Law and Policy </a:t>
          </a:r>
          <a:endParaRPr lang="en-GB" sz="1800" b="1" dirty="0">
            <a:solidFill>
              <a:schemeClr val="bg2">
                <a:lumMod val="10000"/>
              </a:schemeClr>
            </a:solidFill>
            <a:latin typeface="+mj-lt"/>
          </a:endParaRPr>
        </a:p>
      </dgm:t>
    </dgm:pt>
    <dgm:pt modelId="{23D34BDB-835B-4B63-8315-8213CBEEEDEB}" type="parTrans" cxnId="{856BACAD-71C2-47D0-8737-C290F3861EEA}">
      <dgm:prSet/>
      <dgm:spPr/>
      <dgm:t>
        <a:bodyPr/>
        <a:lstStyle/>
        <a:p>
          <a:endParaRPr lang="en-GB"/>
        </a:p>
      </dgm:t>
    </dgm:pt>
    <dgm:pt modelId="{176DE57C-BA89-4331-A020-24549337F212}" type="sibTrans" cxnId="{856BACAD-71C2-47D0-8737-C290F3861EEA}">
      <dgm:prSet/>
      <dgm:spPr/>
      <dgm:t>
        <a:bodyPr/>
        <a:lstStyle/>
        <a:p>
          <a:endParaRPr lang="en-GB"/>
        </a:p>
      </dgm:t>
    </dgm:pt>
    <dgm:pt modelId="{AD444B9F-F406-4575-8868-D014AE294419}">
      <dgm:prSet phldrT="[Text]" custT="1"/>
      <dgm:spPr/>
      <dgm:t>
        <a:bodyPr/>
        <a:lstStyle/>
        <a:p>
          <a:r>
            <a:rPr lang="en-GB" sz="1800" b="1" dirty="0" smtClean="0">
              <a:solidFill>
                <a:schemeClr val="bg2">
                  <a:lumMod val="10000"/>
                </a:schemeClr>
              </a:solidFill>
              <a:latin typeface="+mj-lt"/>
            </a:rPr>
            <a:t>Efficiency of bankruptcy legislation </a:t>
          </a:r>
          <a:endParaRPr lang="en-GB" sz="1800" b="1" dirty="0">
            <a:solidFill>
              <a:schemeClr val="bg2">
                <a:lumMod val="10000"/>
              </a:schemeClr>
            </a:solidFill>
            <a:latin typeface="+mj-lt"/>
          </a:endParaRPr>
        </a:p>
      </dgm:t>
    </dgm:pt>
    <dgm:pt modelId="{1F9414AA-A5BE-47CF-B976-C81AB384A3CF}" type="parTrans" cxnId="{1138522E-69BF-41F7-958A-7CD049C492F0}">
      <dgm:prSet/>
      <dgm:spPr/>
      <dgm:t>
        <a:bodyPr/>
        <a:lstStyle/>
        <a:p>
          <a:endParaRPr lang="en-GB"/>
        </a:p>
      </dgm:t>
    </dgm:pt>
    <dgm:pt modelId="{020EBC4E-F06B-497B-A82D-D4CB17DA3DC9}" type="sibTrans" cxnId="{1138522E-69BF-41F7-958A-7CD049C492F0}">
      <dgm:prSet/>
      <dgm:spPr/>
      <dgm:t>
        <a:bodyPr/>
        <a:lstStyle/>
        <a:p>
          <a:endParaRPr lang="en-GB"/>
        </a:p>
      </dgm:t>
    </dgm:pt>
    <dgm:pt modelId="{E950F960-2BCA-4D50-B45A-CCA3174D7B4D}">
      <dgm:prSet custT="1"/>
      <dgm:spPr/>
      <dgm:t>
        <a:bodyPr/>
        <a:lstStyle/>
        <a:p>
          <a:r>
            <a:rPr lang="en-GB" sz="1800" dirty="0" smtClean="0">
              <a:solidFill>
                <a:schemeClr val="tx1">
                  <a:lumMod val="50000"/>
                </a:schemeClr>
              </a:solidFill>
              <a:latin typeface="+mj-lt"/>
            </a:rPr>
            <a:t>Public sector efficiency</a:t>
          </a:r>
          <a:endParaRPr lang="en-GB" sz="1800" dirty="0">
            <a:solidFill>
              <a:schemeClr val="tx1">
                <a:lumMod val="50000"/>
              </a:schemeClr>
            </a:solidFill>
            <a:latin typeface="+mj-lt"/>
          </a:endParaRPr>
        </a:p>
      </dgm:t>
    </dgm:pt>
    <dgm:pt modelId="{C272B3A9-284C-4CE1-9199-200D7F360C04}" type="parTrans" cxnId="{BD685B25-64A9-4F6B-B34A-CDA3B57D09E9}">
      <dgm:prSet/>
      <dgm:spPr/>
      <dgm:t>
        <a:bodyPr/>
        <a:lstStyle/>
        <a:p>
          <a:endParaRPr lang="en-GB"/>
        </a:p>
      </dgm:t>
    </dgm:pt>
    <dgm:pt modelId="{C4803B7C-BB37-4290-8A84-F1C3E768FCAD}" type="sibTrans" cxnId="{BD685B25-64A9-4F6B-B34A-CDA3B57D09E9}">
      <dgm:prSet/>
      <dgm:spPr/>
      <dgm:t>
        <a:bodyPr/>
        <a:lstStyle/>
        <a:p>
          <a:endParaRPr lang="en-GB"/>
        </a:p>
      </dgm:t>
    </dgm:pt>
    <dgm:pt modelId="{E5A0F61F-70CF-485E-9CCF-699D1FBC644C}" type="pres">
      <dgm:prSet presAssocID="{43AB0FAE-37A5-4854-942F-B6C633CE8D18}" presName="linear" presStyleCnt="0">
        <dgm:presLayoutVars>
          <dgm:animLvl val="lvl"/>
          <dgm:resizeHandles val="exact"/>
        </dgm:presLayoutVars>
      </dgm:prSet>
      <dgm:spPr/>
      <dgm:t>
        <a:bodyPr/>
        <a:lstStyle/>
        <a:p>
          <a:endParaRPr lang="en-GB"/>
        </a:p>
      </dgm:t>
    </dgm:pt>
    <dgm:pt modelId="{9F143281-86FD-4933-83C7-F5F08B17DD15}" type="pres">
      <dgm:prSet presAssocID="{7EE4028A-14BC-4E73-919B-6ADAEFA61925}" presName="parentText" presStyleLbl="node1" presStyleIdx="0" presStyleCnt="3" custScaleY="50023" custLinFactNeighborX="406" custLinFactNeighborY="-30170">
        <dgm:presLayoutVars>
          <dgm:chMax val="0"/>
          <dgm:bulletEnabled val="1"/>
        </dgm:presLayoutVars>
      </dgm:prSet>
      <dgm:spPr/>
      <dgm:t>
        <a:bodyPr/>
        <a:lstStyle/>
        <a:p>
          <a:endParaRPr lang="en-GB"/>
        </a:p>
      </dgm:t>
    </dgm:pt>
    <dgm:pt modelId="{61ED8861-8A34-4086-9E13-714CB96DC6AE}" type="pres">
      <dgm:prSet presAssocID="{7EE4028A-14BC-4E73-919B-6ADAEFA61925}" presName="childText" presStyleLbl="revTx" presStyleIdx="0" presStyleCnt="3" custScaleY="101263" custLinFactNeighborX="-417" custLinFactNeighborY="-14481">
        <dgm:presLayoutVars>
          <dgm:bulletEnabled val="1"/>
        </dgm:presLayoutVars>
      </dgm:prSet>
      <dgm:spPr/>
      <dgm:t>
        <a:bodyPr/>
        <a:lstStyle/>
        <a:p>
          <a:endParaRPr lang="en-GB"/>
        </a:p>
      </dgm:t>
    </dgm:pt>
    <dgm:pt modelId="{A586CE91-87E0-48AD-BEEF-0F0C304246F1}" type="pres">
      <dgm:prSet presAssocID="{7FD46D4F-8DD9-44E5-A0A0-6869EE9A4F3C}" presName="parentText" presStyleLbl="node1" presStyleIdx="1" presStyleCnt="3" custScaleY="52221" custLinFactNeighborX="-417" custLinFactNeighborY="-16072">
        <dgm:presLayoutVars>
          <dgm:chMax val="0"/>
          <dgm:bulletEnabled val="1"/>
        </dgm:presLayoutVars>
      </dgm:prSet>
      <dgm:spPr/>
      <dgm:t>
        <a:bodyPr/>
        <a:lstStyle/>
        <a:p>
          <a:endParaRPr lang="en-GB"/>
        </a:p>
      </dgm:t>
    </dgm:pt>
    <dgm:pt modelId="{EA0105FF-D6A7-4E4E-86EE-B25EF07D5E54}" type="pres">
      <dgm:prSet presAssocID="{7FD46D4F-8DD9-44E5-A0A0-6869EE9A4F3C}" presName="childText" presStyleLbl="revTx" presStyleIdx="1" presStyleCnt="3" custScaleY="85936" custLinFactNeighborX="406" custLinFactNeighborY="-3518">
        <dgm:presLayoutVars>
          <dgm:bulletEnabled val="1"/>
        </dgm:presLayoutVars>
      </dgm:prSet>
      <dgm:spPr/>
      <dgm:t>
        <a:bodyPr/>
        <a:lstStyle/>
        <a:p>
          <a:endParaRPr lang="en-GB"/>
        </a:p>
      </dgm:t>
    </dgm:pt>
    <dgm:pt modelId="{AE71B248-93D7-40C6-A0CA-D790266CF50B}" type="pres">
      <dgm:prSet presAssocID="{0D4C68E0-F59A-49FE-832A-2D4E4FC364DB}" presName="parentText" presStyleLbl="node1" presStyleIdx="2" presStyleCnt="3" custScaleY="48786" custLinFactNeighborY="11947">
        <dgm:presLayoutVars>
          <dgm:chMax val="0"/>
          <dgm:bulletEnabled val="1"/>
        </dgm:presLayoutVars>
      </dgm:prSet>
      <dgm:spPr/>
      <dgm:t>
        <a:bodyPr/>
        <a:lstStyle/>
        <a:p>
          <a:endParaRPr lang="en-GB"/>
        </a:p>
      </dgm:t>
    </dgm:pt>
    <dgm:pt modelId="{89794FD2-71DC-4804-9E16-A218842D3558}" type="pres">
      <dgm:prSet presAssocID="{0D4C68E0-F59A-49FE-832A-2D4E4FC364DB}" presName="childText" presStyleLbl="revTx" presStyleIdx="2" presStyleCnt="3" custScaleY="80150" custLinFactNeighborY="29081">
        <dgm:presLayoutVars>
          <dgm:bulletEnabled val="1"/>
        </dgm:presLayoutVars>
      </dgm:prSet>
      <dgm:spPr/>
      <dgm:t>
        <a:bodyPr/>
        <a:lstStyle/>
        <a:p>
          <a:endParaRPr lang="en-GB"/>
        </a:p>
      </dgm:t>
    </dgm:pt>
  </dgm:ptLst>
  <dgm:cxnLst>
    <dgm:cxn modelId="{2529D95D-6069-4BE2-8009-8C57C6EB6F3B}" type="presOf" srcId="{0D4C68E0-F59A-49FE-832A-2D4E4FC364DB}" destId="{AE71B248-93D7-40C6-A0CA-D790266CF50B}" srcOrd="0" destOrd="0" presId="urn:microsoft.com/office/officeart/2005/8/layout/vList2"/>
    <dgm:cxn modelId="{A48287F6-CB16-407D-86AC-8580900C1C9B}" type="presOf" srcId="{8AC48DD3-CBC3-4329-9DBE-E02934B5DE4B}" destId="{EA0105FF-D6A7-4E4E-86EE-B25EF07D5E54}" srcOrd="0" destOrd="1" presId="urn:microsoft.com/office/officeart/2005/8/layout/vList2"/>
    <dgm:cxn modelId="{86059F52-8FE1-4903-AB33-98A2AD740DA2}" type="presOf" srcId="{AD444B9F-F406-4575-8868-D014AE294419}" destId="{EA0105FF-D6A7-4E4E-86EE-B25EF07D5E54}" srcOrd="0" destOrd="2" presId="urn:microsoft.com/office/officeart/2005/8/layout/vList2"/>
    <dgm:cxn modelId="{AFA569B2-80C3-4CA5-BA2B-D68229D476A2}" type="presOf" srcId="{FB1F97B5-AD86-4035-9BA3-CFE11E997FA4}" destId="{89794FD2-71DC-4804-9E16-A218842D3558}" srcOrd="0" destOrd="1" presId="urn:microsoft.com/office/officeart/2005/8/layout/vList2"/>
    <dgm:cxn modelId="{BD685B25-64A9-4F6B-B34A-CDA3B57D09E9}" srcId="{0D4C68E0-F59A-49FE-832A-2D4E4FC364DB}" destId="{E950F960-2BCA-4D50-B45A-CCA3174D7B4D}" srcOrd="2" destOrd="0" parTransId="{C272B3A9-284C-4CE1-9199-200D7F360C04}" sibTransId="{C4803B7C-BB37-4290-8A84-F1C3E768FCAD}"/>
    <dgm:cxn modelId="{B833F380-5177-46C7-B279-10ABAE39567B}" srcId="{43AB0FAE-37A5-4854-942F-B6C633CE8D18}" destId="{7FD46D4F-8DD9-44E5-A0A0-6869EE9A4F3C}" srcOrd="1" destOrd="0" parTransId="{614F8C04-746E-4D7B-92AA-5B1A21B10011}" sibTransId="{CFC48DD5-E8AD-4A28-B564-6FBCFEA0E88E}"/>
    <dgm:cxn modelId="{5AE56DCA-EFA9-4228-9712-A138E089C0CD}" type="presOf" srcId="{7EE4028A-14BC-4E73-919B-6ADAEFA61925}" destId="{9F143281-86FD-4933-83C7-F5F08B17DD15}" srcOrd="0" destOrd="0" presId="urn:microsoft.com/office/officeart/2005/8/layout/vList2"/>
    <dgm:cxn modelId="{C4A3B9DC-FC57-420C-9550-3B7B2A1E416C}" type="presOf" srcId="{7FD46D4F-8DD9-44E5-A0A0-6869EE9A4F3C}" destId="{A586CE91-87E0-48AD-BEEF-0F0C304246F1}" srcOrd="0" destOrd="0" presId="urn:microsoft.com/office/officeart/2005/8/layout/vList2"/>
    <dgm:cxn modelId="{856BACAD-71C2-47D0-8737-C290F3861EEA}" srcId="{7FD46D4F-8DD9-44E5-A0A0-6869EE9A4F3C}" destId="{8AC48DD3-CBC3-4329-9DBE-E02934B5DE4B}" srcOrd="1" destOrd="0" parTransId="{23D34BDB-835B-4B63-8315-8213CBEEEDEB}" sibTransId="{176DE57C-BA89-4331-A020-24549337F212}"/>
    <dgm:cxn modelId="{68A6A3A0-3C8A-4774-ADC1-721F3E44AC45}" type="presOf" srcId="{168D908C-80D2-4B61-9D39-1106BDDB67AB}" destId="{EA0105FF-D6A7-4E4E-86EE-B25EF07D5E54}" srcOrd="0" destOrd="0" presId="urn:microsoft.com/office/officeart/2005/8/layout/vList2"/>
    <dgm:cxn modelId="{48256450-8195-4206-A9BF-0D33ADFE2206}" srcId="{7EE4028A-14BC-4E73-919B-6ADAEFA61925}" destId="{E3845B97-F8BB-4581-B38F-C1AEB17A5A52}" srcOrd="1" destOrd="0" parTransId="{D122EA30-C699-4CC8-95F4-CA7392AA59C0}" sibTransId="{6C9A4AA6-6074-4289-A339-B96592571A4C}"/>
    <dgm:cxn modelId="{835D2951-095E-4444-8C59-48F76E101E09}" srcId="{7FD46D4F-8DD9-44E5-A0A0-6869EE9A4F3C}" destId="{168D908C-80D2-4B61-9D39-1106BDDB67AB}" srcOrd="0" destOrd="0" parTransId="{CB3D878F-7D6B-4C51-A765-37D5017676E9}" sibTransId="{CBD4059B-6177-46A7-A8F0-D8BB618AFA99}"/>
    <dgm:cxn modelId="{1138522E-69BF-41F7-958A-7CD049C492F0}" srcId="{7FD46D4F-8DD9-44E5-A0A0-6869EE9A4F3C}" destId="{AD444B9F-F406-4575-8868-D014AE294419}" srcOrd="2" destOrd="0" parTransId="{1F9414AA-A5BE-47CF-B976-C81AB384A3CF}" sibTransId="{020EBC4E-F06B-497B-A82D-D4CB17DA3DC9}"/>
    <dgm:cxn modelId="{8D03489D-25E3-4C8C-AB5A-9A2D79440A04}" type="presOf" srcId="{044CDDFD-A44C-4929-9B17-2DEE433A1A0B}" destId="{89794FD2-71DC-4804-9E16-A218842D3558}" srcOrd="0" destOrd="0" presId="urn:microsoft.com/office/officeart/2005/8/layout/vList2"/>
    <dgm:cxn modelId="{3B680121-8D97-4A07-87AD-73BB5E7387AE}" srcId="{0D4C68E0-F59A-49FE-832A-2D4E4FC364DB}" destId="{044CDDFD-A44C-4929-9B17-2DEE433A1A0B}" srcOrd="0" destOrd="0" parTransId="{8156F458-C83A-47F1-A2D2-8921A3044ADA}" sibTransId="{B16AD5AF-3472-4552-A0AB-A24147384404}"/>
    <dgm:cxn modelId="{0287F0E8-9A2C-4C66-95E8-76A9CE14DFFF}" srcId="{7FD46D4F-8DD9-44E5-A0A0-6869EE9A4F3C}" destId="{1967B05C-CCD1-486D-BB24-66CB8CCAAC9D}" srcOrd="3" destOrd="0" parTransId="{824EF266-D738-454A-A563-5C3F8823FF9A}" sibTransId="{48A4E646-56B4-47BE-87D0-4EAC8B1BA7D0}"/>
    <dgm:cxn modelId="{96ED1A41-80C1-4685-A545-55AD53823312}" srcId="{7EE4028A-14BC-4E73-919B-6ADAEFA61925}" destId="{506C5E18-4885-442A-BFA5-DBC7EDE5D52C}" srcOrd="2" destOrd="0" parTransId="{3C0DA514-BCBD-4329-B460-C545700EFB5C}" sibTransId="{C9B4A6E0-BA50-4E82-A3D1-17628B381A2D}"/>
    <dgm:cxn modelId="{DF622FAD-60DB-4FEC-A2C1-0C36447E1EEA}" srcId="{43AB0FAE-37A5-4854-942F-B6C633CE8D18}" destId="{0D4C68E0-F59A-49FE-832A-2D4E4FC364DB}" srcOrd="2" destOrd="0" parTransId="{995B6DCB-5092-4137-B25F-BA8B59417717}" sibTransId="{536136A0-136F-414D-9567-DC609B2B6D1A}"/>
    <dgm:cxn modelId="{3B37F51F-10A3-4BF1-B88B-0397FCCE318E}" type="presOf" srcId="{43AB0FAE-37A5-4854-942F-B6C633CE8D18}" destId="{E5A0F61F-70CF-485E-9CCF-699D1FBC644C}" srcOrd="0" destOrd="0" presId="urn:microsoft.com/office/officeart/2005/8/layout/vList2"/>
    <dgm:cxn modelId="{6305744F-B158-46D1-B6E0-F1E4EB6ED3D2}" srcId="{7EE4028A-14BC-4E73-919B-6ADAEFA61925}" destId="{44FF216B-6130-4043-90F3-F302A252F08A}" srcOrd="0" destOrd="0" parTransId="{85CA073D-8253-4245-92D9-B9C857592BF1}" sibTransId="{EEEC2BE6-9D52-49E5-A410-067710552042}"/>
    <dgm:cxn modelId="{8492B9DB-D7CF-47C7-A1ED-BBA51E44BC3D}" srcId="{0D4C68E0-F59A-49FE-832A-2D4E4FC364DB}" destId="{FB1F97B5-AD86-4035-9BA3-CFE11E997FA4}" srcOrd="1" destOrd="0" parTransId="{3206C5EB-AE33-454C-A52A-14B2330FAF72}" sibTransId="{58123E48-F087-4086-8076-70AF01119EC1}"/>
    <dgm:cxn modelId="{E781B0F7-214B-475C-83DE-05D255392296}" type="presOf" srcId="{E3845B97-F8BB-4581-B38F-C1AEB17A5A52}" destId="{61ED8861-8A34-4086-9E13-714CB96DC6AE}" srcOrd="0" destOrd="1" presId="urn:microsoft.com/office/officeart/2005/8/layout/vList2"/>
    <dgm:cxn modelId="{54F9A928-7E79-4706-8275-CA1F0D50CFAC}" type="presOf" srcId="{E950F960-2BCA-4D50-B45A-CCA3174D7B4D}" destId="{89794FD2-71DC-4804-9E16-A218842D3558}" srcOrd="0" destOrd="2" presId="urn:microsoft.com/office/officeart/2005/8/layout/vList2"/>
    <dgm:cxn modelId="{598BC4E7-ED2D-4D72-B98A-05C6F0C90811}" type="presOf" srcId="{44FF216B-6130-4043-90F3-F302A252F08A}" destId="{61ED8861-8A34-4086-9E13-714CB96DC6AE}" srcOrd="0" destOrd="0" presId="urn:microsoft.com/office/officeart/2005/8/layout/vList2"/>
    <dgm:cxn modelId="{232387B6-9287-4341-B595-FF09F96A8A94}" type="presOf" srcId="{1967B05C-CCD1-486D-BB24-66CB8CCAAC9D}" destId="{EA0105FF-D6A7-4E4E-86EE-B25EF07D5E54}" srcOrd="0" destOrd="3" presId="urn:microsoft.com/office/officeart/2005/8/layout/vList2"/>
    <dgm:cxn modelId="{591452E4-CC9F-45ED-913C-C833E9A1A3AF}" srcId="{43AB0FAE-37A5-4854-942F-B6C633CE8D18}" destId="{7EE4028A-14BC-4E73-919B-6ADAEFA61925}" srcOrd="0" destOrd="0" parTransId="{53DB08F4-3F3B-434C-83F0-6A4F0AACAE7F}" sibTransId="{6D5D0A89-837F-4527-B88F-7B43F653907C}"/>
    <dgm:cxn modelId="{9B06C40D-2D57-4B91-AC83-62F2F4F05750}" type="presOf" srcId="{506C5E18-4885-442A-BFA5-DBC7EDE5D52C}" destId="{61ED8861-8A34-4086-9E13-714CB96DC6AE}" srcOrd="0" destOrd="2" presId="urn:microsoft.com/office/officeart/2005/8/layout/vList2"/>
    <dgm:cxn modelId="{C24FD4A8-E77A-4540-A00A-939444EB6E6C}" type="presParOf" srcId="{E5A0F61F-70CF-485E-9CCF-699D1FBC644C}" destId="{9F143281-86FD-4933-83C7-F5F08B17DD15}" srcOrd="0" destOrd="0" presId="urn:microsoft.com/office/officeart/2005/8/layout/vList2"/>
    <dgm:cxn modelId="{72D501A5-4DF2-4DFD-A66F-4109FD3578C8}" type="presParOf" srcId="{E5A0F61F-70CF-485E-9CCF-699D1FBC644C}" destId="{61ED8861-8A34-4086-9E13-714CB96DC6AE}" srcOrd="1" destOrd="0" presId="urn:microsoft.com/office/officeart/2005/8/layout/vList2"/>
    <dgm:cxn modelId="{DCFE8E9C-E66F-492B-A1C2-1B2665853C66}" type="presParOf" srcId="{E5A0F61F-70CF-485E-9CCF-699D1FBC644C}" destId="{A586CE91-87E0-48AD-BEEF-0F0C304246F1}" srcOrd="2" destOrd="0" presId="urn:microsoft.com/office/officeart/2005/8/layout/vList2"/>
    <dgm:cxn modelId="{C76A12EC-568A-46E5-B3DB-BB1F2F43DD43}" type="presParOf" srcId="{E5A0F61F-70CF-485E-9CCF-699D1FBC644C}" destId="{EA0105FF-D6A7-4E4E-86EE-B25EF07D5E54}" srcOrd="3" destOrd="0" presId="urn:microsoft.com/office/officeart/2005/8/layout/vList2"/>
    <dgm:cxn modelId="{3E2F73FC-503D-496E-8EF7-CBFFF960BBEC}" type="presParOf" srcId="{E5A0F61F-70CF-485E-9CCF-699D1FBC644C}" destId="{AE71B248-93D7-40C6-A0CA-D790266CF50B}" srcOrd="4" destOrd="0" presId="urn:microsoft.com/office/officeart/2005/8/layout/vList2"/>
    <dgm:cxn modelId="{9AC88530-7632-48A0-941B-523EDE8123B7}" type="presParOf" srcId="{E5A0F61F-70CF-485E-9CCF-699D1FBC644C}" destId="{89794FD2-71DC-4804-9E16-A218842D3558}"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76D124-7A1E-4EC5-AAA4-503B3D9FB9F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633D9EF9-6C3C-4A32-9146-B5CF95EE1266}">
      <dgm:prSet phldrT="[Text]"/>
      <dgm:spPr/>
      <dgm:t>
        <a:bodyPr/>
        <a:lstStyle/>
        <a:p>
          <a:r>
            <a:rPr lang="en-GB" dirty="0" smtClean="0">
              <a:latin typeface="+mj-lt"/>
            </a:rPr>
            <a:t>Policies</a:t>
          </a:r>
          <a:endParaRPr lang="en-GB" dirty="0">
            <a:latin typeface="+mj-lt"/>
          </a:endParaRPr>
        </a:p>
      </dgm:t>
    </dgm:pt>
    <dgm:pt modelId="{EA230D8A-5611-45F8-AB5C-F9FF7938D544}" type="parTrans" cxnId="{55E3F97C-6E30-461A-81A5-161F40D2C94C}">
      <dgm:prSet/>
      <dgm:spPr/>
      <dgm:t>
        <a:bodyPr/>
        <a:lstStyle/>
        <a:p>
          <a:endParaRPr lang="en-GB"/>
        </a:p>
      </dgm:t>
    </dgm:pt>
    <dgm:pt modelId="{77BD076E-EFD9-4C4F-B294-A2393A060C06}" type="sibTrans" cxnId="{55E3F97C-6E30-461A-81A5-161F40D2C94C}">
      <dgm:prSet/>
      <dgm:spPr/>
      <dgm:t>
        <a:bodyPr/>
        <a:lstStyle/>
        <a:p>
          <a:endParaRPr lang="en-GB"/>
        </a:p>
      </dgm:t>
    </dgm:pt>
    <dgm:pt modelId="{260942DA-40D4-4C2B-AA76-4912CB523AD9}">
      <dgm:prSet phldrT="[Text]"/>
      <dgm:spPr/>
      <dgm:t>
        <a:bodyPr/>
        <a:lstStyle/>
        <a:p>
          <a:r>
            <a:rPr lang="en-GB" dirty="0" smtClean="0">
              <a:latin typeface="+mj-lt"/>
            </a:rPr>
            <a:t>Supply-side impact</a:t>
          </a:r>
          <a:endParaRPr lang="en-GB" dirty="0">
            <a:latin typeface="+mj-lt"/>
          </a:endParaRPr>
        </a:p>
      </dgm:t>
    </dgm:pt>
    <dgm:pt modelId="{7ADFC62D-C103-4BDC-A7AB-83D1778E9DD6}" type="parTrans" cxnId="{BDB10A5C-3B5C-4741-9BBA-279CEC94AD21}">
      <dgm:prSet/>
      <dgm:spPr/>
      <dgm:t>
        <a:bodyPr/>
        <a:lstStyle/>
        <a:p>
          <a:endParaRPr lang="en-GB"/>
        </a:p>
      </dgm:t>
    </dgm:pt>
    <dgm:pt modelId="{A1A54CC3-2BC2-49C7-B223-B5D3D302AB64}" type="sibTrans" cxnId="{BDB10A5C-3B5C-4741-9BBA-279CEC94AD21}">
      <dgm:prSet/>
      <dgm:spPr/>
      <dgm:t>
        <a:bodyPr/>
        <a:lstStyle/>
        <a:p>
          <a:endParaRPr lang="en-GB"/>
        </a:p>
      </dgm:t>
    </dgm:pt>
    <dgm:pt modelId="{C10376E8-02CD-4604-98DA-ABD207E63358}">
      <dgm:prSet phldrT="[Text]"/>
      <dgm:spPr/>
      <dgm:t>
        <a:bodyPr/>
        <a:lstStyle/>
        <a:p>
          <a:r>
            <a:rPr lang="en-GB" dirty="0" smtClean="0">
              <a:latin typeface="+mj-lt"/>
            </a:rPr>
            <a:t>Macro outcome</a:t>
          </a:r>
          <a:endParaRPr lang="en-GB" dirty="0">
            <a:latin typeface="+mj-lt"/>
          </a:endParaRPr>
        </a:p>
      </dgm:t>
    </dgm:pt>
    <dgm:pt modelId="{83A3A177-E45A-441A-BA32-A427DEE58D45}" type="parTrans" cxnId="{CBDD8A2A-5985-450F-A8F6-30262671A830}">
      <dgm:prSet/>
      <dgm:spPr/>
      <dgm:t>
        <a:bodyPr/>
        <a:lstStyle/>
        <a:p>
          <a:endParaRPr lang="en-GB"/>
        </a:p>
      </dgm:t>
    </dgm:pt>
    <dgm:pt modelId="{B031E13C-79AD-4F56-8520-2D806AF56DDD}" type="sibTrans" cxnId="{CBDD8A2A-5985-450F-A8F6-30262671A830}">
      <dgm:prSet/>
      <dgm:spPr/>
      <dgm:t>
        <a:bodyPr/>
        <a:lstStyle/>
        <a:p>
          <a:endParaRPr lang="en-GB"/>
        </a:p>
      </dgm:t>
    </dgm:pt>
    <dgm:pt modelId="{E1FDEA5D-9009-49EC-A8AC-0A4A76E810B8}">
      <dgm:prSet phldrT="[Text]"/>
      <dgm:spPr/>
      <dgm:t>
        <a:bodyPr/>
        <a:lstStyle/>
        <a:p>
          <a:r>
            <a:rPr lang="en-GB" dirty="0" smtClean="0">
              <a:solidFill>
                <a:schemeClr val="tx1">
                  <a:lumMod val="50000"/>
                </a:schemeClr>
              </a:solidFill>
              <a:latin typeface="+mj-lt"/>
            </a:rPr>
            <a:t>Aggregating the effects coming through different channels to provide profile of impact on GDP  </a:t>
          </a:r>
          <a:endParaRPr lang="en-GB" dirty="0">
            <a:solidFill>
              <a:schemeClr val="tx1">
                <a:lumMod val="50000"/>
              </a:schemeClr>
            </a:solidFill>
            <a:latin typeface="+mj-lt"/>
          </a:endParaRPr>
        </a:p>
      </dgm:t>
    </dgm:pt>
    <dgm:pt modelId="{B1B2106A-19ED-45F0-A902-6972C28CA357}" type="parTrans" cxnId="{CC592A49-BDBC-40DA-B4FA-7660905D76C9}">
      <dgm:prSet/>
      <dgm:spPr/>
      <dgm:t>
        <a:bodyPr/>
        <a:lstStyle/>
        <a:p>
          <a:endParaRPr lang="en-GB"/>
        </a:p>
      </dgm:t>
    </dgm:pt>
    <dgm:pt modelId="{403CEE4D-E1E4-4735-A448-D845B18C2C70}" type="sibTrans" cxnId="{CC592A49-BDBC-40DA-B4FA-7660905D76C9}">
      <dgm:prSet/>
      <dgm:spPr/>
      <dgm:t>
        <a:bodyPr/>
        <a:lstStyle/>
        <a:p>
          <a:endParaRPr lang="en-GB"/>
        </a:p>
      </dgm:t>
    </dgm:pt>
    <dgm:pt modelId="{CEB5FB35-75A9-4C97-BA9D-5DBAA6987126}">
      <dgm:prSet phldrT="[Text]"/>
      <dgm:spPr/>
      <dgm:t>
        <a:bodyPr/>
        <a:lstStyle/>
        <a:p>
          <a:r>
            <a:rPr lang="en-GB" dirty="0" smtClean="0">
              <a:solidFill>
                <a:schemeClr val="tx1">
                  <a:lumMod val="50000"/>
                </a:schemeClr>
              </a:solidFill>
              <a:latin typeface="+mj-lt"/>
            </a:rPr>
            <a:t>Assessing effect on </a:t>
          </a:r>
          <a:r>
            <a:rPr lang="en-GB" dirty="0" smtClean="0">
              <a:solidFill>
                <a:schemeClr val="tx1">
                  <a:lumMod val="50000"/>
                </a:schemeClr>
              </a:solidFill>
              <a:latin typeface="+mj-lt"/>
            </a:rPr>
            <a:t>productivity, investment and employment</a:t>
          </a:r>
          <a:endParaRPr lang="en-GB" dirty="0">
            <a:solidFill>
              <a:schemeClr val="tx1">
                <a:lumMod val="50000"/>
              </a:schemeClr>
            </a:solidFill>
            <a:latin typeface="+mj-lt"/>
          </a:endParaRPr>
        </a:p>
      </dgm:t>
    </dgm:pt>
    <dgm:pt modelId="{7C377399-5BFF-4112-8BBC-F6783B2437C2}" type="parTrans" cxnId="{2485473A-9309-4FFF-8D18-9776B6F08882}">
      <dgm:prSet/>
      <dgm:spPr/>
      <dgm:t>
        <a:bodyPr/>
        <a:lstStyle/>
        <a:p>
          <a:endParaRPr lang="en-GB"/>
        </a:p>
      </dgm:t>
    </dgm:pt>
    <dgm:pt modelId="{5F1323D1-306C-440A-9686-EF99682F84D1}" type="sibTrans" cxnId="{2485473A-9309-4FFF-8D18-9776B6F08882}">
      <dgm:prSet/>
      <dgm:spPr/>
      <dgm:t>
        <a:bodyPr/>
        <a:lstStyle/>
        <a:p>
          <a:endParaRPr lang="en-GB"/>
        </a:p>
      </dgm:t>
    </dgm:pt>
    <dgm:pt modelId="{1DB25D10-F16E-45EA-975E-852B0177FA40}">
      <dgm:prSet phldrT="[Text]"/>
      <dgm:spPr/>
      <dgm:t>
        <a:bodyPr/>
        <a:lstStyle/>
        <a:p>
          <a:r>
            <a:rPr lang="en-GB" dirty="0" smtClean="0">
              <a:solidFill>
                <a:schemeClr val="tx1">
                  <a:lumMod val="50000"/>
                </a:schemeClr>
              </a:solidFill>
              <a:latin typeface="+mj-lt"/>
            </a:rPr>
            <a:t>Mapping of specific reform into corresponding policy indicator</a:t>
          </a:r>
          <a:endParaRPr lang="en-GB" dirty="0">
            <a:solidFill>
              <a:schemeClr val="tx1">
                <a:lumMod val="50000"/>
              </a:schemeClr>
            </a:solidFill>
            <a:latin typeface="+mj-lt"/>
          </a:endParaRPr>
        </a:p>
      </dgm:t>
    </dgm:pt>
    <dgm:pt modelId="{AECD4DB0-F055-49D2-B82B-0B70801554C2}" type="parTrans" cxnId="{09F0E6AF-1AED-4BD0-A8FA-1AC2825D69C9}">
      <dgm:prSet/>
      <dgm:spPr/>
      <dgm:t>
        <a:bodyPr/>
        <a:lstStyle/>
        <a:p>
          <a:endParaRPr lang="en-GB"/>
        </a:p>
      </dgm:t>
    </dgm:pt>
    <dgm:pt modelId="{6F603E1E-B8C6-4498-A111-8B3BA1F4504E}" type="sibTrans" cxnId="{09F0E6AF-1AED-4BD0-A8FA-1AC2825D69C9}">
      <dgm:prSet/>
      <dgm:spPr/>
      <dgm:t>
        <a:bodyPr/>
        <a:lstStyle/>
        <a:p>
          <a:endParaRPr lang="en-GB"/>
        </a:p>
      </dgm:t>
    </dgm:pt>
    <dgm:pt modelId="{2F83F7C9-FEB6-4186-A2BF-1C2CA0F92FA8}" type="pres">
      <dgm:prSet presAssocID="{FA76D124-7A1E-4EC5-AAA4-503B3D9FB9FF}" presName="linearFlow" presStyleCnt="0">
        <dgm:presLayoutVars>
          <dgm:dir/>
          <dgm:animLvl val="lvl"/>
          <dgm:resizeHandles val="exact"/>
        </dgm:presLayoutVars>
      </dgm:prSet>
      <dgm:spPr/>
      <dgm:t>
        <a:bodyPr/>
        <a:lstStyle/>
        <a:p>
          <a:endParaRPr lang="en-GB"/>
        </a:p>
      </dgm:t>
    </dgm:pt>
    <dgm:pt modelId="{B5167FAA-9FED-4D21-A5C4-B1C14381C8EF}" type="pres">
      <dgm:prSet presAssocID="{633D9EF9-6C3C-4A32-9146-B5CF95EE1266}" presName="composite" presStyleCnt="0"/>
      <dgm:spPr/>
    </dgm:pt>
    <dgm:pt modelId="{72775EA8-21FF-403C-B5C4-4A598C86B858}" type="pres">
      <dgm:prSet presAssocID="{633D9EF9-6C3C-4A32-9146-B5CF95EE1266}" presName="parentText" presStyleLbl="alignNode1" presStyleIdx="0" presStyleCnt="3">
        <dgm:presLayoutVars>
          <dgm:chMax val="1"/>
          <dgm:bulletEnabled val="1"/>
        </dgm:presLayoutVars>
      </dgm:prSet>
      <dgm:spPr/>
      <dgm:t>
        <a:bodyPr/>
        <a:lstStyle/>
        <a:p>
          <a:endParaRPr lang="en-GB"/>
        </a:p>
      </dgm:t>
    </dgm:pt>
    <dgm:pt modelId="{B48A317C-8E78-4AEA-AC4C-2FCD2F2140BE}" type="pres">
      <dgm:prSet presAssocID="{633D9EF9-6C3C-4A32-9146-B5CF95EE1266}" presName="descendantText" presStyleLbl="alignAcc1" presStyleIdx="0" presStyleCnt="3">
        <dgm:presLayoutVars>
          <dgm:bulletEnabled val="1"/>
        </dgm:presLayoutVars>
      </dgm:prSet>
      <dgm:spPr/>
      <dgm:t>
        <a:bodyPr/>
        <a:lstStyle/>
        <a:p>
          <a:endParaRPr lang="en-GB"/>
        </a:p>
      </dgm:t>
    </dgm:pt>
    <dgm:pt modelId="{7AE63E98-EF3A-45DC-9C31-2A5F1274D121}" type="pres">
      <dgm:prSet presAssocID="{77BD076E-EFD9-4C4F-B294-A2393A060C06}" presName="sp" presStyleCnt="0"/>
      <dgm:spPr/>
    </dgm:pt>
    <dgm:pt modelId="{ADC92097-0E98-469F-83DE-963C3F4D4BA4}" type="pres">
      <dgm:prSet presAssocID="{260942DA-40D4-4C2B-AA76-4912CB523AD9}" presName="composite" presStyleCnt="0"/>
      <dgm:spPr/>
    </dgm:pt>
    <dgm:pt modelId="{E5C53D08-1307-4256-A0B1-01EAF7E770A4}" type="pres">
      <dgm:prSet presAssocID="{260942DA-40D4-4C2B-AA76-4912CB523AD9}" presName="parentText" presStyleLbl="alignNode1" presStyleIdx="1" presStyleCnt="3">
        <dgm:presLayoutVars>
          <dgm:chMax val="1"/>
          <dgm:bulletEnabled val="1"/>
        </dgm:presLayoutVars>
      </dgm:prSet>
      <dgm:spPr/>
      <dgm:t>
        <a:bodyPr/>
        <a:lstStyle/>
        <a:p>
          <a:endParaRPr lang="en-GB"/>
        </a:p>
      </dgm:t>
    </dgm:pt>
    <dgm:pt modelId="{D76F65E2-5BA5-42EC-84A8-F7DF246F299B}" type="pres">
      <dgm:prSet presAssocID="{260942DA-40D4-4C2B-AA76-4912CB523AD9}" presName="descendantText" presStyleLbl="alignAcc1" presStyleIdx="1" presStyleCnt="3">
        <dgm:presLayoutVars>
          <dgm:bulletEnabled val="1"/>
        </dgm:presLayoutVars>
      </dgm:prSet>
      <dgm:spPr/>
      <dgm:t>
        <a:bodyPr/>
        <a:lstStyle/>
        <a:p>
          <a:endParaRPr lang="en-GB"/>
        </a:p>
      </dgm:t>
    </dgm:pt>
    <dgm:pt modelId="{1C6F389F-66E8-4559-AAE7-4C9BDAEB2F3A}" type="pres">
      <dgm:prSet presAssocID="{A1A54CC3-2BC2-49C7-B223-B5D3D302AB64}" presName="sp" presStyleCnt="0"/>
      <dgm:spPr/>
    </dgm:pt>
    <dgm:pt modelId="{14298CB3-742A-4FA5-85DE-6D8060FAE9E2}" type="pres">
      <dgm:prSet presAssocID="{C10376E8-02CD-4604-98DA-ABD207E63358}" presName="composite" presStyleCnt="0"/>
      <dgm:spPr/>
    </dgm:pt>
    <dgm:pt modelId="{F5B21129-D4E4-465A-84AB-C9B3F6A4B9A4}" type="pres">
      <dgm:prSet presAssocID="{C10376E8-02CD-4604-98DA-ABD207E63358}" presName="parentText" presStyleLbl="alignNode1" presStyleIdx="2" presStyleCnt="3">
        <dgm:presLayoutVars>
          <dgm:chMax val="1"/>
          <dgm:bulletEnabled val="1"/>
        </dgm:presLayoutVars>
      </dgm:prSet>
      <dgm:spPr/>
      <dgm:t>
        <a:bodyPr/>
        <a:lstStyle/>
        <a:p>
          <a:endParaRPr lang="en-GB"/>
        </a:p>
      </dgm:t>
    </dgm:pt>
    <dgm:pt modelId="{BFC166CD-CB24-41DE-A8CF-CBE1A24F1227}" type="pres">
      <dgm:prSet presAssocID="{C10376E8-02CD-4604-98DA-ABD207E63358}" presName="descendantText" presStyleLbl="alignAcc1" presStyleIdx="2" presStyleCnt="3">
        <dgm:presLayoutVars>
          <dgm:bulletEnabled val="1"/>
        </dgm:presLayoutVars>
      </dgm:prSet>
      <dgm:spPr/>
      <dgm:t>
        <a:bodyPr/>
        <a:lstStyle/>
        <a:p>
          <a:endParaRPr lang="en-GB"/>
        </a:p>
      </dgm:t>
    </dgm:pt>
  </dgm:ptLst>
  <dgm:cxnLst>
    <dgm:cxn modelId="{09F0E6AF-1AED-4BD0-A8FA-1AC2825D69C9}" srcId="{633D9EF9-6C3C-4A32-9146-B5CF95EE1266}" destId="{1DB25D10-F16E-45EA-975E-852B0177FA40}" srcOrd="0" destOrd="0" parTransId="{AECD4DB0-F055-49D2-B82B-0B70801554C2}" sibTransId="{6F603E1E-B8C6-4498-A111-8B3BA1F4504E}"/>
    <dgm:cxn modelId="{CC592A49-BDBC-40DA-B4FA-7660905D76C9}" srcId="{C10376E8-02CD-4604-98DA-ABD207E63358}" destId="{E1FDEA5D-9009-49EC-A8AC-0A4A76E810B8}" srcOrd="0" destOrd="0" parTransId="{B1B2106A-19ED-45F0-A902-6972C28CA357}" sibTransId="{403CEE4D-E1E4-4735-A448-D845B18C2C70}"/>
    <dgm:cxn modelId="{CBDD8A2A-5985-450F-A8F6-30262671A830}" srcId="{FA76D124-7A1E-4EC5-AAA4-503B3D9FB9FF}" destId="{C10376E8-02CD-4604-98DA-ABD207E63358}" srcOrd="2" destOrd="0" parTransId="{83A3A177-E45A-441A-BA32-A427DEE58D45}" sibTransId="{B031E13C-79AD-4F56-8520-2D806AF56DDD}"/>
    <dgm:cxn modelId="{81F49E03-E735-47A2-98B3-FD97103B9DEE}" type="presOf" srcId="{633D9EF9-6C3C-4A32-9146-B5CF95EE1266}" destId="{72775EA8-21FF-403C-B5C4-4A598C86B858}" srcOrd="0" destOrd="0" presId="urn:microsoft.com/office/officeart/2005/8/layout/chevron2"/>
    <dgm:cxn modelId="{48F2993D-61C2-4473-B745-7EF33AABA445}" type="presOf" srcId="{E1FDEA5D-9009-49EC-A8AC-0A4A76E810B8}" destId="{BFC166CD-CB24-41DE-A8CF-CBE1A24F1227}" srcOrd="0" destOrd="0" presId="urn:microsoft.com/office/officeart/2005/8/layout/chevron2"/>
    <dgm:cxn modelId="{55E3F97C-6E30-461A-81A5-161F40D2C94C}" srcId="{FA76D124-7A1E-4EC5-AAA4-503B3D9FB9FF}" destId="{633D9EF9-6C3C-4A32-9146-B5CF95EE1266}" srcOrd="0" destOrd="0" parTransId="{EA230D8A-5611-45F8-AB5C-F9FF7938D544}" sibTransId="{77BD076E-EFD9-4C4F-B294-A2393A060C06}"/>
    <dgm:cxn modelId="{AB838641-7D54-4E83-8159-87D31C642B74}" type="presOf" srcId="{260942DA-40D4-4C2B-AA76-4912CB523AD9}" destId="{E5C53D08-1307-4256-A0B1-01EAF7E770A4}" srcOrd="0" destOrd="0" presId="urn:microsoft.com/office/officeart/2005/8/layout/chevron2"/>
    <dgm:cxn modelId="{2485473A-9309-4FFF-8D18-9776B6F08882}" srcId="{260942DA-40D4-4C2B-AA76-4912CB523AD9}" destId="{CEB5FB35-75A9-4C97-BA9D-5DBAA6987126}" srcOrd="0" destOrd="0" parTransId="{7C377399-5BFF-4112-8BBC-F6783B2437C2}" sibTransId="{5F1323D1-306C-440A-9686-EF99682F84D1}"/>
    <dgm:cxn modelId="{0160E444-1454-4AC6-BC03-CBFFB2A3B944}" type="presOf" srcId="{FA76D124-7A1E-4EC5-AAA4-503B3D9FB9FF}" destId="{2F83F7C9-FEB6-4186-A2BF-1C2CA0F92FA8}" srcOrd="0" destOrd="0" presId="urn:microsoft.com/office/officeart/2005/8/layout/chevron2"/>
    <dgm:cxn modelId="{41600B11-FDB1-4FE1-AB24-3EA0511C2807}" type="presOf" srcId="{C10376E8-02CD-4604-98DA-ABD207E63358}" destId="{F5B21129-D4E4-465A-84AB-C9B3F6A4B9A4}" srcOrd="0" destOrd="0" presId="urn:microsoft.com/office/officeart/2005/8/layout/chevron2"/>
    <dgm:cxn modelId="{ADFDC8F6-D118-433E-BCA4-650E818A88AC}" type="presOf" srcId="{CEB5FB35-75A9-4C97-BA9D-5DBAA6987126}" destId="{D76F65E2-5BA5-42EC-84A8-F7DF246F299B}" srcOrd="0" destOrd="0" presId="urn:microsoft.com/office/officeart/2005/8/layout/chevron2"/>
    <dgm:cxn modelId="{53811102-1AC8-48E5-AD07-60F4F89A0F7B}" type="presOf" srcId="{1DB25D10-F16E-45EA-975E-852B0177FA40}" destId="{B48A317C-8E78-4AEA-AC4C-2FCD2F2140BE}" srcOrd="0" destOrd="0" presId="urn:microsoft.com/office/officeart/2005/8/layout/chevron2"/>
    <dgm:cxn modelId="{BDB10A5C-3B5C-4741-9BBA-279CEC94AD21}" srcId="{FA76D124-7A1E-4EC5-AAA4-503B3D9FB9FF}" destId="{260942DA-40D4-4C2B-AA76-4912CB523AD9}" srcOrd="1" destOrd="0" parTransId="{7ADFC62D-C103-4BDC-A7AB-83D1778E9DD6}" sibTransId="{A1A54CC3-2BC2-49C7-B223-B5D3D302AB64}"/>
    <dgm:cxn modelId="{1482CCA7-7336-4530-A76B-C35FDDBAC025}" type="presParOf" srcId="{2F83F7C9-FEB6-4186-A2BF-1C2CA0F92FA8}" destId="{B5167FAA-9FED-4D21-A5C4-B1C14381C8EF}" srcOrd="0" destOrd="0" presId="urn:microsoft.com/office/officeart/2005/8/layout/chevron2"/>
    <dgm:cxn modelId="{E10655F0-B042-490B-AEAE-935683258CE1}" type="presParOf" srcId="{B5167FAA-9FED-4D21-A5C4-B1C14381C8EF}" destId="{72775EA8-21FF-403C-B5C4-4A598C86B858}" srcOrd="0" destOrd="0" presId="urn:microsoft.com/office/officeart/2005/8/layout/chevron2"/>
    <dgm:cxn modelId="{58C7E70C-C34D-4224-AA25-DC3A802A0FFC}" type="presParOf" srcId="{B5167FAA-9FED-4D21-A5C4-B1C14381C8EF}" destId="{B48A317C-8E78-4AEA-AC4C-2FCD2F2140BE}" srcOrd="1" destOrd="0" presId="urn:microsoft.com/office/officeart/2005/8/layout/chevron2"/>
    <dgm:cxn modelId="{55F13BEC-37D2-46F7-9DF3-069EDAA2608C}" type="presParOf" srcId="{2F83F7C9-FEB6-4186-A2BF-1C2CA0F92FA8}" destId="{7AE63E98-EF3A-45DC-9C31-2A5F1274D121}" srcOrd="1" destOrd="0" presId="urn:microsoft.com/office/officeart/2005/8/layout/chevron2"/>
    <dgm:cxn modelId="{64CA116A-36EF-4196-BF73-0B81601250C8}" type="presParOf" srcId="{2F83F7C9-FEB6-4186-A2BF-1C2CA0F92FA8}" destId="{ADC92097-0E98-469F-83DE-963C3F4D4BA4}" srcOrd="2" destOrd="0" presId="urn:microsoft.com/office/officeart/2005/8/layout/chevron2"/>
    <dgm:cxn modelId="{658F2B5D-6CB3-4FC6-B73C-161509847227}" type="presParOf" srcId="{ADC92097-0E98-469F-83DE-963C3F4D4BA4}" destId="{E5C53D08-1307-4256-A0B1-01EAF7E770A4}" srcOrd="0" destOrd="0" presId="urn:microsoft.com/office/officeart/2005/8/layout/chevron2"/>
    <dgm:cxn modelId="{07615040-9A0E-46D9-8E59-6837CC9A29BA}" type="presParOf" srcId="{ADC92097-0E98-469F-83DE-963C3F4D4BA4}" destId="{D76F65E2-5BA5-42EC-84A8-F7DF246F299B}" srcOrd="1" destOrd="0" presId="urn:microsoft.com/office/officeart/2005/8/layout/chevron2"/>
    <dgm:cxn modelId="{D86FB823-1655-4D6B-8435-9AE3583BDE2B}" type="presParOf" srcId="{2F83F7C9-FEB6-4186-A2BF-1C2CA0F92FA8}" destId="{1C6F389F-66E8-4559-AAE7-4C9BDAEB2F3A}" srcOrd="3" destOrd="0" presId="urn:microsoft.com/office/officeart/2005/8/layout/chevron2"/>
    <dgm:cxn modelId="{7A14A6A6-8C4D-41A6-B6C4-0106D6BB5378}" type="presParOf" srcId="{2F83F7C9-FEB6-4186-A2BF-1C2CA0F92FA8}" destId="{14298CB3-742A-4FA5-85DE-6D8060FAE9E2}" srcOrd="4" destOrd="0" presId="urn:microsoft.com/office/officeart/2005/8/layout/chevron2"/>
    <dgm:cxn modelId="{DCC28AD8-C4B6-4622-88AD-2E91E5E83422}" type="presParOf" srcId="{14298CB3-742A-4FA5-85DE-6D8060FAE9E2}" destId="{F5B21129-D4E4-465A-84AB-C9B3F6A4B9A4}" srcOrd="0" destOrd="0" presId="urn:microsoft.com/office/officeart/2005/8/layout/chevron2"/>
    <dgm:cxn modelId="{1C3D6749-A1D3-42AD-8510-B8DAC4D7FB51}" type="presParOf" srcId="{14298CB3-742A-4FA5-85DE-6D8060FAE9E2}" destId="{BFC166CD-CB24-41DE-A8CF-CBE1A24F122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170832-72AC-4DE9-BF01-FBAE9530513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255CF988-74D9-453B-9CB5-C3F6BD3F6DC3}">
      <dgm:prSet phldrT="[Text]"/>
      <dgm:spPr/>
      <dgm:t>
        <a:bodyPr/>
        <a:lstStyle/>
        <a:p>
          <a:r>
            <a:rPr lang="en-GB" dirty="0" smtClean="0">
              <a:latin typeface="+mj-lt"/>
            </a:rPr>
            <a:t>Coverage of exercise defined by existence of indicators</a:t>
          </a:r>
          <a:endParaRPr lang="en-GB" dirty="0">
            <a:latin typeface="+mj-lt"/>
          </a:endParaRPr>
        </a:p>
      </dgm:t>
    </dgm:pt>
    <dgm:pt modelId="{E43F11AA-E25C-4507-B011-8A6D70336B99}" type="parTrans" cxnId="{7A452F2C-1222-41C1-8AE4-BD87719BDC9C}">
      <dgm:prSet/>
      <dgm:spPr/>
      <dgm:t>
        <a:bodyPr/>
        <a:lstStyle/>
        <a:p>
          <a:endParaRPr lang="en-GB"/>
        </a:p>
      </dgm:t>
    </dgm:pt>
    <dgm:pt modelId="{CE651888-5FB9-4566-A763-454D5720ECED}" type="sibTrans" cxnId="{7A452F2C-1222-41C1-8AE4-BD87719BDC9C}">
      <dgm:prSet/>
      <dgm:spPr/>
      <dgm:t>
        <a:bodyPr/>
        <a:lstStyle/>
        <a:p>
          <a:endParaRPr lang="en-GB"/>
        </a:p>
      </dgm:t>
    </dgm:pt>
    <dgm:pt modelId="{4BC06D29-3731-42D4-9658-469B8C5C55F1}" type="pres">
      <dgm:prSet presAssocID="{C4170832-72AC-4DE9-BF01-FBAE9530513B}" presName="linear" presStyleCnt="0">
        <dgm:presLayoutVars>
          <dgm:animLvl val="lvl"/>
          <dgm:resizeHandles val="exact"/>
        </dgm:presLayoutVars>
      </dgm:prSet>
      <dgm:spPr/>
      <dgm:t>
        <a:bodyPr/>
        <a:lstStyle/>
        <a:p>
          <a:endParaRPr lang="en-GB"/>
        </a:p>
      </dgm:t>
    </dgm:pt>
    <dgm:pt modelId="{1597BD89-154F-4F2A-876E-6C081D75341E}" type="pres">
      <dgm:prSet presAssocID="{255CF988-74D9-453B-9CB5-C3F6BD3F6DC3}" presName="parentText" presStyleLbl="node1" presStyleIdx="0" presStyleCnt="1" custLinFactNeighborX="-1181" custLinFactNeighborY="73843">
        <dgm:presLayoutVars>
          <dgm:chMax val="0"/>
          <dgm:bulletEnabled val="1"/>
        </dgm:presLayoutVars>
      </dgm:prSet>
      <dgm:spPr/>
      <dgm:t>
        <a:bodyPr/>
        <a:lstStyle/>
        <a:p>
          <a:endParaRPr lang="en-GB"/>
        </a:p>
      </dgm:t>
    </dgm:pt>
  </dgm:ptLst>
  <dgm:cxnLst>
    <dgm:cxn modelId="{C8DEF150-FE2D-4F53-84C7-0433B8824E47}" type="presOf" srcId="{C4170832-72AC-4DE9-BF01-FBAE9530513B}" destId="{4BC06D29-3731-42D4-9658-469B8C5C55F1}" srcOrd="0" destOrd="0" presId="urn:microsoft.com/office/officeart/2005/8/layout/vList2"/>
    <dgm:cxn modelId="{7A452F2C-1222-41C1-8AE4-BD87719BDC9C}" srcId="{C4170832-72AC-4DE9-BF01-FBAE9530513B}" destId="{255CF988-74D9-453B-9CB5-C3F6BD3F6DC3}" srcOrd="0" destOrd="0" parTransId="{E43F11AA-E25C-4507-B011-8A6D70336B99}" sibTransId="{CE651888-5FB9-4566-A763-454D5720ECED}"/>
    <dgm:cxn modelId="{3309B638-1545-4FD5-90F9-D07B32685A47}" type="presOf" srcId="{255CF988-74D9-453B-9CB5-C3F6BD3F6DC3}" destId="{1597BD89-154F-4F2A-876E-6C081D75341E}" srcOrd="0" destOrd="0" presId="urn:microsoft.com/office/officeart/2005/8/layout/vList2"/>
    <dgm:cxn modelId="{DAD5168F-B1A0-4324-873B-218ACEBDA6ED}" type="presParOf" srcId="{4BC06D29-3731-42D4-9658-469B8C5C55F1}" destId="{1597BD89-154F-4F2A-876E-6C081D75341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A1BDFA-0706-45E9-A27F-82CDE6EFF34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6E3DC8C6-3E18-4414-AA5D-051F3DC476FD}">
      <dgm:prSet phldrT="[Text]"/>
      <dgm:spPr/>
      <dgm:t>
        <a:bodyPr/>
        <a:lstStyle/>
        <a:p>
          <a:r>
            <a:rPr lang="en-GB" dirty="0" smtClean="0"/>
            <a:t>Are we asking too much from structural reforms? </a:t>
          </a:r>
          <a:endParaRPr lang="en-GB" dirty="0"/>
        </a:p>
      </dgm:t>
    </dgm:pt>
    <dgm:pt modelId="{F109F94D-649D-4697-B2DE-7EAB213BE52B}" type="parTrans" cxnId="{355D176D-0440-44D7-ABCA-90434481A13F}">
      <dgm:prSet/>
      <dgm:spPr/>
      <dgm:t>
        <a:bodyPr/>
        <a:lstStyle/>
        <a:p>
          <a:endParaRPr lang="en-GB"/>
        </a:p>
      </dgm:t>
    </dgm:pt>
    <dgm:pt modelId="{E654D29A-D7DE-4B55-84C6-61903727FE04}" type="sibTrans" cxnId="{355D176D-0440-44D7-ABCA-90434481A13F}">
      <dgm:prSet/>
      <dgm:spPr/>
      <dgm:t>
        <a:bodyPr/>
        <a:lstStyle/>
        <a:p>
          <a:endParaRPr lang="en-GB"/>
        </a:p>
      </dgm:t>
    </dgm:pt>
    <dgm:pt modelId="{2905D36A-99A0-4A6E-8BF6-B4015FF861B7}">
      <dgm:prSet phldrT="[Text]"/>
      <dgm:spPr/>
      <dgm:t>
        <a:bodyPr/>
        <a:lstStyle/>
        <a:p>
          <a:r>
            <a:rPr lang="en-GB" dirty="0" smtClean="0"/>
            <a:t>How best to mitigate contractionary effect?</a:t>
          </a:r>
          <a:endParaRPr lang="en-GB" dirty="0"/>
        </a:p>
      </dgm:t>
    </dgm:pt>
    <dgm:pt modelId="{519A3716-17DE-4414-B91E-B4B84F488A01}" type="parTrans" cxnId="{C277BCE9-4AC0-4E3C-B881-BA97F4579B44}">
      <dgm:prSet/>
      <dgm:spPr/>
      <dgm:t>
        <a:bodyPr/>
        <a:lstStyle/>
        <a:p>
          <a:endParaRPr lang="en-GB"/>
        </a:p>
      </dgm:t>
    </dgm:pt>
    <dgm:pt modelId="{9598E60A-F088-46D9-B191-4E749877D977}" type="sibTrans" cxnId="{C277BCE9-4AC0-4E3C-B881-BA97F4579B44}">
      <dgm:prSet/>
      <dgm:spPr/>
      <dgm:t>
        <a:bodyPr/>
        <a:lstStyle/>
        <a:p>
          <a:endParaRPr lang="en-GB"/>
        </a:p>
      </dgm:t>
    </dgm:pt>
    <dgm:pt modelId="{21B9EEA7-3E6A-4268-A514-F17BADFF6E0E}">
      <dgm:prSet phldrT="[Text]"/>
      <dgm:spPr/>
      <dgm:t>
        <a:bodyPr/>
        <a:lstStyle/>
        <a:p>
          <a:r>
            <a:rPr lang="en-GB" dirty="0" smtClean="0">
              <a:solidFill>
                <a:schemeClr val="tx1">
                  <a:lumMod val="50000"/>
                </a:schemeClr>
              </a:solidFill>
            </a:rPr>
            <a:t>Is going for broader reform package better?</a:t>
          </a:r>
          <a:endParaRPr lang="en-GB" dirty="0">
            <a:solidFill>
              <a:schemeClr val="tx1">
                <a:lumMod val="50000"/>
              </a:schemeClr>
            </a:solidFill>
          </a:endParaRPr>
        </a:p>
      </dgm:t>
    </dgm:pt>
    <dgm:pt modelId="{F76C834D-C893-4FAA-9658-363DB3AE7CF1}" type="parTrans" cxnId="{28B6C6E8-6D6E-4F7A-B0ED-91E075156A39}">
      <dgm:prSet/>
      <dgm:spPr/>
      <dgm:t>
        <a:bodyPr/>
        <a:lstStyle/>
        <a:p>
          <a:endParaRPr lang="en-GB"/>
        </a:p>
      </dgm:t>
    </dgm:pt>
    <dgm:pt modelId="{3A55B5C5-0329-402E-8101-E224AF7C1115}" type="sibTrans" cxnId="{28B6C6E8-6D6E-4F7A-B0ED-91E075156A39}">
      <dgm:prSet/>
      <dgm:spPr/>
      <dgm:t>
        <a:bodyPr/>
        <a:lstStyle/>
        <a:p>
          <a:endParaRPr lang="en-GB"/>
        </a:p>
      </dgm:t>
    </dgm:pt>
    <dgm:pt modelId="{F9F4A666-AB81-411B-AEE5-229E72521494}">
      <dgm:prSet/>
      <dgm:spPr/>
      <dgm:t>
        <a:bodyPr/>
        <a:lstStyle/>
        <a:p>
          <a:r>
            <a:rPr lang="en-GB" dirty="0" smtClean="0">
              <a:solidFill>
                <a:schemeClr val="tx1">
                  <a:lumMod val="50000"/>
                </a:schemeClr>
              </a:solidFill>
            </a:rPr>
            <a:t> Structural reforms a substitute for demand? </a:t>
          </a:r>
          <a:endParaRPr lang="en-GB" dirty="0">
            <a:solidFill>
              <a:schemeClr val="tx1">
                <a:lumMod val="50000"/>
              </a:schemeClr>
            </a:solidFill>
          </a:endParaRPr>
        </a:p>
      </dgm:t>
    </dgm:pt>
    <dgm:pt modelId="{04FE1F36-84B6-4BA4-9B98-C58F8637566D}" type="parTrans" cxnId="{F2B8C2F9-A428-4112-ABFB-B7C236AD6CF0}">
      <dgm:prSet/>
      <dgm:spPr/>
      <dgm:t>
        <a:bodyPr/>
        <a:lstStyle/>
        <a:p>
          <a:endParaRPr lang="en-GB"/>
        </a:p>
      </dgm:t>
    </dgm:pt>
    <dgm:pt modelId="{0695DD55-D8ED-4259-B7C1-79D22DEFBAF0}" type="sibTrans" cxnId="{F2B8C2F9-A428-4112-ABFB-B7C236AD6CF0}">
      <dgm:prSet/>
      <dgm:spPr/>
      <dgm:t>
        <a:bodyPr/>
        <a:lstStyle/>
        <a:p>
          <a:endParaRPr lang="en-GB"/>
        </a:p>
      </dgm:t>
    </dgm:pt>
    <dgm:pt modelId="{423C021C-91F3-402D-B175-AE1FDA27EB5B}">
      <dgm:prSet/>
      <dgm:spPr/>
      <dgm:t>
        <a:bodyPr/>
        <a:lstStyle/>
        <a:p>
          <a:r>
            <a:rPr lang="en-GB" dirty="0" smtClean="0">
              <a:solidFill>
                <a:schemeClr val="tx1">
                  <a:lumMod val="50000"/>
                </a:schemeClr>
              </a:solidFill>
            </a:rPr>
            <a:t>What type of reforms would best support (weak) demand in the near term? </a:t>
          </a:r>
          <a:endParaRPr lang="en-GB" dirty="0">
            <a:solidFill>
              <a:schemeClr val="tx1">
                <a:lumMod val="50000"/>
              </a:schemeClr>
            </a:solidFill>
          </a:endParaRPr>
        </a:p>
      </dgm:t>
    </dgm:pt>
    <dgm:pt modelId="{4F2A99C4-C95C-47DE-BF62-4DCB3A75AE75}" type="parTrans" cxnId="{AD126A14-6032-480F-803E-918468A0EE93}">
      <dgm:prSet/>
      <dgm:spPr/>
      <dgm:t>
        <a:bodyPr/>
        <a:lstStyle/>
        <a:p>
          <a:endParaRPr lang="en-GB"/>
        </a:p>
      </dgm:t>
    </dgm:pt>
    <dgm:pt modelId="{A3B8A882-29AD-4BEB-8C7B-4155508C8909}" type="sibTrans" cxnId="{AD126A14-6032-480F-803E-918468A0EE93}">
      <dgm:prSet/>
      <dgm:spPr/>
      <dgm:t>
        <a:bodyPr/>
        <a:lstStyle/>
        <a:p>
          <a:endParaRPr lang="en-GB"/>
        </a:p>
      </dgm:t>
    </dgm:pt>
    <dgm:pt modelId="{25CD68E4-4DE4-4F95-B50B-6D38E00EB7FE}">
      <dgm:prSet phldrT="[Text]"/>
      <dgm:spPr/>
      <dgm:t>
        <a:bodyPr/>
        <a:lstStyle/>
        <a:p>
          <a:r>
            <a:rPr lang="en-GB" dirty="0" smtClean="0">
              <a:solidFill>
                <a:schemeClr val="tx1">
                  <a:lumMod val="50000"/>
                </a:schemeClr>
              </a:solidFill>
            </a:rPr>
            <a:t>Does the usual argument in favour of boldness hold in weak demand? </a:t>
          </a:r>
          <a:endParaRPr lang="en-GB" dirty="0">
            <a:solidFill>
              <a:schemeClr val="tx1">
                <a:lumMod val="50000"/>
              </a:schemeClr>
            </a:solidFill>
          </a:endParaRPr>
        </a:p>
      </dgm:t>
    </dgm:pt>
    <dgm:pt modelId="{CB1AF8E5-B7CD-440C-A464-75AF23D2AB44}" type="parTrans" cxnId="{5C14708A-0962-48C0-A63C-ADE2572935D5}">
      <dgm:prSet/>
      <dgm:spPr/>
      <dgm:t>
        <a:bodyPr/>
        <a:lstStyle/>
        <a:p>
          <a:endParaRPr lang="en-GB"/>
        </a:p>
      </dgm:t>
    </dgm:pt>
    <dgm:pt modelId="{C4E05437-CBA8-432A-9DFD-76E140EEE091}" type="sibTrans" cxnId="{5C14708A-0962-48C0-A63C-ADE2572935D5}">
      <dgm:prSet/>
      <dgm:spPr/>
      <dgm:t>
        <a:bodyPr/>
        <a:lstStyle/>
        <a:p>
          <a:endParaRPr lang="en-GB"/>
        </a:p>
      </dgm:t>
    </dgm:pt>
    <dgm:pt modelId="{0A6876E6-8A5B-4099-BAAC-DB144A290DB3}" type="pres">
      <dgm:prSet presAssocID="{F3A1BDFA-0706-45E9-A27F-82CDE6EFF34A}" presName="linear" presStyleCnt="0">
        <dgm:presLayoutVars>
          <dgm:animLvl val="lvl"/>
          <dgm:resizeHandles val="exact"/>
        </dgm:presLayoutVars>
      </dgm:prSet>
      <dgm:spPr/>
      <dgm:t>
        <a:bodyPr/>
        <a:lstStyle/>
        <a:p>
          <a:endParaRPr lang="en-GB"/>
        </a:p>
      </dgm:t>
    </dgm:pt>
    <dgm:pt modelId="{1A9910DD-DB2B-409B-AF2A-FBFD3565BB44}" type="pres">
      <dgm:prSet presAssocID="{6E3DC8C6-3E18-4414-AA5D-051F3DC476FD}" presName="parentText" presStyleLbl="node1" presStyleIdx="0" presStyleCnt="2" custScaleY="77452">
        <dgm:presLayoutVars>
          <dgm:chMax val="0"/>
          <dgm:bulletEnabled val="1"/>
        </dgm:presLayoutVars>
      </dgm:prSet>
      <dgm:spPr/>
      <dgm:t>
        <a:bodyPr/>
        <a:lstStyle/>
        <a:p>
          <a:endParaRPr lang="en-GB"/>
        </a:p>
      </dgm:t>
    </dgm:pt>
    <dgm:pt modelId="{BA11A138-F01E-46C4-8E33-2E003CC31928}" type="pres">
      <dgm:prSet presAssocID="{6E3DC8C6-3E18-4414-AA5D-051F3DC476FD}" presName="childText" presStyleLbl="revTx" presStyleIdx="0" presStyleCnt="2">
        <dgm:presLayoutVars>
          <dgm:bulletEnabled val="1"/>
        </dgm:presLayoutVars>
      </dgm:prSet>
      <dgm:spPr/>
      <dgm:t>
        <a:bodyPr/>
        <a:lstStyle/>
        <a:p>
          <a:endParaRPr lang="en-GB"/>
        </a:p>
      </dgm:t>
    </dgm:pt>
    <dgm:pt modelId="{09A0763A-E216-4140-8B26-C502BDDDEF81}" type="pres">
      <dgm:prSet presAssocID="{2905D36A-99A0-4A6E-8BF6-B4015FF861B7}" presName="parentText" presStyleLbl="node1" presStyleIdx="1" presStyleCnt="2" custScaleY="81573">
        <dgm:presLayoutVars>
          <dgm:chMax val="0"/>
          <dgm:bulletEnabled val="1"/>
        </dgm:presLayoutVars>
      </dgm:prSet>
      <dgm:spPr/>
      <dgm:t>
        <a:bodyPr/>
        <a:lstStyle/>
        <a:p>
          <a:endParaRPr lang="en-GB"/>
        </a:p>
      </dgm:t>
    </dgm:pt>
    <dgm:pt modelId="{10FF3AD5-71BF-4937-B121-A57A7DA09B0B}" type="pres">
      <dgm:prSet presAssocID="{2905D36A-99A0-4A6E-8BF6-B4015FF861B7}" presName="childText" presStyleLbl="revTx" presStyleIdx="1" presStyleCnt="2">
        <dgm:presLayoutVars>
          <dgm:bulletEnabled val="1"/>
        </dgm:presLayoutVars>
      </dgm:prSet>
      <dgm:spPr/>
      <dgm:t>
        <a:bodyPr/>
        <a:lstStyle/>
        <a:p>
          <a:endParaRPr lang="en-GB"/>
        </a:p>
      </dgm:t>
    </dgm:pt>
  </dgm:ptLst>
  <dgm:cxnLst>
    <dgm:cxn modelId="{C277BCE9-4AC0-4E3C-B881-BA97F4579B44}" srcId="{F3A1BDFA-0706-45E9-A27F-82CDE6EFF34A}" destId="{2905D36A-99A0-4A6E-8BF6-B4015FF861B7}" srcOrd="1" destOrd="0" parTransId="{519A3716-17DE-4414-B91E-B4B84F488A01}" sibTransId="{9598E60A-F088-46D9-B191-4E749877D977}"/>
    <dgm:cxn modelId="{94D1025B-C4AF-45E3-B74F-8F5619B87633}" type="presOf" srcId="{6E3DC8C6-3E18-4414-AA5D-051F3DC476FD}" destId="{1A9910DD-DB2B-409B-AF2A-FBFD3565BB44}" srcOrd="0" destOrd="0" presId="urn:microsoft.com/office/officeart/2005/8/layout/vList2"/>
    <dgm:cxn modelId="{B79B0BB2-CE37-4593-9167-A91D455E07E6}" type="presOf" srcId="{423C021C-91F3-402D-B175-AE1FDA27EB5B}" destId="{BA11A138-F01E-46C4-8E33-2E003CC31928}" srcOrd="0" destOrd="1" presId="urn:microsoft.com/office/officeart/2005/8/layout/vList2"/>
    <dgm:cxn modelId="{5C14708A-0962-48C0-A63C-ADE2572935D5}" srcId="{2905D36A-99A0-4A6E-8BF6-B4015FF861B7}" destId="{25CD68E4-4DE4-4F95-B50B-6D38E00EB7FE}" srcOrd="1" destOrd="0" parTransId="{CB1AF8E5-B7CD-440C-A464-75AF23D2AB44}" sibTransId="{C4E05437-CBA8-432A-9DFD-76E140EEE091}"/>
    <dgm:cxn modelId="{AD126A14-6032-480F-803E-918468A0EE93}" srcId="{6E3DC8C6-3E18-4414-AA5D-051F3DC476FD}" destId="{423C021C-91F3-402D-B175-AE1FDA27EB5B}" srcOrd="1" destOrd="0" parTransId="{4F2A99C4-C95C-47DE-BF62-4DCB3A75AE75}" sibTransId="{A3B8A882-29AD-4BEB-8C7B-4155508C8909}"/>
    <dgm:cxn modelId="{28B6C6E8-6D6E-4F7A-B0ED-91E075156A39}" srcId="{2905D36A-99A0-4A6E-8BF6-B4015FF861B7}" destId="{21B9EEA7-3E6A-4268-A514-F17BADFF6E0E}" srcOrd="0" destOrd="0" parTransId="{F76C834D-C893-4FAA-9658-363DB3AE7CF1}" sibTransId="{3A55B5C5-0329-402E-8101-E224AF7C1115}"/>
    <dgm:cxn modelId="{8286DFC1-6BB2-4036-9303-DC0D58AC2A9D}" type="presOf" srcId="{2905D36A-99A0-4A6E-8BF6-B4015FF861B7}" destId="{09A0763A-E216-4140-8B26-C502BDDDEF81}" srcOrd="0" destOrd="0" presId="urn:microsoft.com/office/officeart/2005/8/layout/vList2"/>
    <dgm:cxn modelId="{CB39810E-E05C-4CC8-8F1A-BBECB204AA10}" type="presOf" srcId="{25CD68E4-4DE4-4F95-B50B-6D38E00EB7FE}" destId="{10FF3AD5-71BF-4937-B121-A57A7DA09B0B}" srcOrd="0" destOrd="1" presId="urn:microsoft.com/office/officeart/2005/8/layout/vList2"/>
    <dgm:cxn modelId="{98A868E1-DFF5-4DEF-85ED-728DEB1CE42B}" type="presOf" srcId="{21B9EEA7-3E6A-4268-A514-F17BADFF6E0E}" destId="{10FF3AD5-71BF-4937-B121-A57A7DA09B0B}" srcOrd="0" destOrd="0" presId="urn:microsoft.com/office/officeart/2005/8/layout/vList2"/>
    <dgm:cxn modelId="{355D176D-0440-44D7-ABCA-90434481A13F}" srcId="{F3A1BDFA-0706-45E9-A27F-82CDE6EFF34A}" destId="{6E3DC8C6-3E18-4414-AA5D-051F3DC476FD}" srcOrd="0" destOrd="0" parTransId="{F109F94D-649D-4697-B2DE-7EAB213BE52B}" sibTransId="{E654D29A-D7DE-4B55-84C6-61903727FE04}"/>
    <dgm:cxn modelId="{F2B8C2F9-A428-4112-ABFB-B7C236AD6CF0}" srcId="{6E3DC8C6-3E18-4414-AA5D-051F3DC476FD}" destId="{F9F4A666-AB81-411B-AEE5-229E72521494}" srcOrd="0" destOrd="0" parTransId="{04FE1F36-84B6-4BA4-9B98-C58F8637566D}" sibTransId="{0695DD55-D8ED-4259-B7C1-79D22DEFBAF0}"/>
    <dgm:cxn modelId="{F9E52DB8-0236-4642-8FCA-796C4BC0D51C}" type="presOf" srcId="{F3A1BDFA-0706-45E9-A27F-82CDE6EFF34A}" destId="{0A6876E6-8A5B-4099-BAAC-DB144A290DB3}" srcOrd="0" destOrd="0" presId="urn:microsoft.com/office/officeart/2005/8/layout/vList2"/>
    <dgm:cxn modelId="{48C2C82B-F005-4B98-9429-8DF663C6AE22}" type="presOf" srcId="{F9F4A666-AB81-411B-AEE5-229E72521494}" destId="{BA11A138-F01E-46C4-8E33-2E003CC31928}" srcOrd="0" destOrd="0" presId="urn:microsoft.com/office/officeart/2005/8/layout/vList2"/>
    <dgm:cxn modelId="{26DD1F98-05D3-40BC-9158-EC317E9B0E91}" type="presParOf" srcId="{0A6876E6-8A5B-4099-BAAC-DB144A290DB3}" destId="{1A9910DD-DB2B-409B-AF2A-FBFD3565BB44}" srcOrd="0" destOrd="0" presId="urn:microsoft.com/office/officeart/2005/8/layout/vList2"/>
    <dgm:cxn modelId="{022228E8-FD57-49AB-BE35-D80DE053ACCB}" type="presParOf" srcId="{0A6876E6-8A5B-4099-BAAC-DB144A290DB3}" destId="{BA11A138-F01E-46C4-8E33-2E003CC31928}" srcOrd="1" destOrd="0" presId="urn:microsoft.com/office/officeart/2005/8/layout/vList2"/>
    <dgm:cxn modelId="{C9BF415C-7C32-4CE5-8AA2-D7D2578351FA}" type="presParOf" srcId="{0A6876E6-8A5B-4099-BAAC-DB144A290DB3}" destId="{09A0763A-E216-4140-8B26-C502BDDDEF81}" srcOrd="2" destOrd="0" presId="urn:microsoft.com/office/officeart/2005/8/layout/vList2"/>
    <dgm:cxn modelId="{285734C4-A971-435F-AF53-38A2E6B9B352}" type="presParOf" srcId="{0A6876E6-8A5B-4099-BAAC-DB144A290DB3}" destId="{10FF3AD5-71BF-4937-B121-A57A7DA09B0B}"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AB0FAE-37A5-4854-942F-B6C633CE8D1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EE4028A-14BC-4E73-919B-6ADAEFA61925}">
      <dgm:prSet phldrT="[Text]" custT="1"/>
      <dgm:spPr/>
      <dgm:t>
        <a:bodyPr/>
        <a:lstStyle/>
        <a:p>
          <a:r>
            <a:rPr lang="en-GB" sz="2000" i="1" dirty="0" smtClean="0"/>
            <a:t>Shift in the composition of public spending towards investment</a:t>
          </a:r>
          <a:endParaRPr lang="en-GB" sz="2000" i="1" dirty="0"/>
        </a:p>
      </dgm:t>
    </dgm:pt>
    <dgm:pt modelId="{53DB08F4-3F3B-434C-83F0-6A4F0AACAE7F}" type="parTrans" cxnId="{591452E4-CC9F-45ED-913C-C833E9A1A3AF}">
      <dgm:prSet/>
      <dgm:spPr/>
      <dgm:t>
        <a:bodyPr/>
        <a:lstStyle/>
        <a:p>
          <a:endParaRPr lang="en-GB"/>
        </a:p>
      </dgm:t>
    </dgm:pt>
    <dgm:pt modelId="{6D5D0A89-837F-4527-B88F-7B43F653907C}" type="sibTrans" cxnId="{591452E4-CC9F-45ED-913C-C833E9A1A3AF}">
      <dgm:prSet/>
      <dgm:spPr/>
      <dgm:t>
        <a:bodyPr/>
        <a:lstStyle/>
        <a:p>
          <a:endParaRPr lang="en-GB"/>
        </a:p>
      </dgm:t>
    </dgm:pt>
    <dgm:pt modelId="{7FD46D4F-8DD9-44E5-A0A0-6869EE9A4F3C}">
      <dgm:prSet phldrT="[Text]" custT="1"/>
      <dgm:spPr/>
      <dgm:t>
        <a:bodyPr/>
        <a:lstStyle/>
        <a:p>
          <a:r>
            <a:rPr lang="en-GB" sz="2000" i="1" dirty="0" smtClean="0"/>
            <a:t>Product market reforms in specific service sectors</a:t>
          </a:r>
          <a:endParaRPr lang="en-GB" sz="2000" i="1" dirty="0"/>
        </a:p>
      </dgm:t>
    </dgm:pt>
    <dgm:pt modelId="{614F8C04-746E-4D7B-92AA-5B1A21B10011}" type="parTrans" cxnId="{B833F380-5177-46C7-B279-10ABAE39567B}">
      <dgm:prSet/>
      <dgm:spPr/>
      <dgm:t>
        <a:bodyPr/>
        <a:lstStyle/>
        <a:p>
          <a:endParaRPr lang="en-GB"/>
        </a:p>
      </dgm:t>
    </dgm:pt>
    <dgm:pt modelId="{CFC48DD5-E8AD-4A28-B564-6FBCFEA0E88E}" type="sibTrans" cxnId="{B833F380-5177-46C7-B279-10ABAE39567B}">
      <dgm:prSet/>
      <dgm:spPr/>
      <dgm:t>
        <a:bodyPr/>
        <a:lstStyle/>
        <a:p>
          <a:endParaRPr lang="en-GB"/>
        </a:p>
      </dgm:t>
    </dgm:pt>
    <dgm:pt modelId="{168D908C-80D2-4B61-9D39-1106BDDB67AB}">
      <dgm:prSet phldrT="[Text]" custT="1"/>
      <dgm:spPr/>
      <dgm:t>
        <a:bodyPr/>
        <a:lstStyle/>
        <a:p>
          <a:r>
            <a:rPr lang="en-GB" sz="1800" dirty="0" smtClean="0">
              <a:solidFill>
                <a:schemeClr val="bg2">
                  <a:lumMod val="10000"/>
                </a:schemeClr>
              </a:solidFill>
            </a:rPr>
            <a:t>Removing restrictions on the entry of new suppliers in services characterised by low entry costs – and in some cases – latent demand (professions, taxis, </a:t>
          </a:r>
          <a:r>
            <a:rPr lang="en-GB" sz="1800" dirty="0" err="1" smtClean="0">
              <a:solidFill>
                <a:schemeClr val="bg2">
                  <a:lumMod val="10000"/>
                </a:schemeClr>
              </a:solidFill>
            </a:rPr>
            <a:t>etc</a:t>
          </a:r>
          <a:r>
            <a:rPr lang="en-GB" sz="1800" dirty="0" smtClean="0">
              <a:solidFill>
                <a:schemeClr val="bg2">
                  <a:lumMod val="10000"/>
                </a:schemeClr>
              </a:solidFill>
            </a:rPr>
            <a:t>). </a:t>
          </a:r>
          <a:endParaRPr lang="en-GB" sz="1800" dirty="0">
            <a:solidFill>
              <a:schemeClr val="bg2">
                <a:lumMod val="10000"/>
              </a:schemeClr>
            </a:solidFill>
          </a:endParaRPr>
        </a:p>
      </dgm:t>
    </dgm:pt>
    <dgm:pt modelId="{CB3D878F-7D6B-4C51-A765-37D5017676E9}" type="parTrans" cxnId="{835D2951-095E-4444-8C59-48F76E101E09}">
      <dgm:prSet/>
      <dgm:spPr/>
      <dgm:t>
        <a:bodyPr/>
        <a:lstStyle/>
        <a:p>
          <a:endParaRPr lang="en-GB"/>
        </a:p>
      </dgm:t>
    </dgm:pt>
    <dgm:pt modelId="{CBD4059B-6177-46A7-A8F0-D8BB618AFA99}" type="sibTrans" cxnId="{835D2951-095E-4444-8C59-48F76E101E09}">
      <dgm:prSet/>
      <dgm:spPr/>
      <dgm:t>
        <a:bodyPr/>
        <a:lstStyle/>
        <a:p>
          <a:endParaRPr lang="en-GB"/>
        </a:p>
      </dgm:t>
    </dgm:pt>
    <dgm:pt modelId="{0684A3E9-3210-4C8F-A2A7-92D0ADC3D1F7}">
      <dgm:prSet phldrT="[Text]" custT="1"/>
      <dgm:spPr/>
      <dgm:t>
        <a:bodyPr/>
        <a:lstStyle/>
        <a:p>
          <a:r>
            <a:rPr lang="en-GB" sz="1800" dirty="0" smtClean="0">
              <a:solidFill>
                <a:schemeClr val="bg2">
                  <a:lumMod val="10000"/>
                </a:schemeClr>
              </a:solidFill>
            </a:rPr>
            <a:t>Public infrastructure investment with high growth impact (broadband network) </a:t>
          </a:r>
          <a:endParaRPr lang="en-GB" sz="1800" dirty="0">
            <a:solidFill>
              <a:schemeClr val="bg2">
                <a:lumMod val="10000"/>
              </a:schemeClr>
            </a:solidFill>
          </a:endParaRPr>
        </a:p>
      </dgm:t>
    </dgm:pt>
    <dgm:pt modelId="{BFF389CB-AE4F-4FC7-9596-62234DAC5473}" type="sibTrans" cxnId="{CF30E888-9005-417C-B951-0D469B69AD11}">
      <dgm:prSet/>
      <dgm:spPr/>
      <dgm:t>
        <a:bodyPr/>
        <a:lstStyle/>
        <a:p>
          <a:endParaRPr lang="en-GB"/>
        </a:p>
      </dgm:t>
    </dgm:pt>
    <dgm:pt modelId="{551ECBB3-545B-4066-9D61-56D8B44C2CC6}" type="parTrans" cxnId="{CF30E888-9005-417C-B951-0D469B69AD11}">
      <dgm:prSet/>
      <dgm:spPr/>
      <dgm:t>
        <a:bodyPr/>
        <a:lstStyle/>
        <a:p>
          <a:endParaRPr lang="en-GB"/>
        </a:p>
      </dgm:t>
    </dgm:pt>
    <dgm:pt modelId="{0D4C68E0-F59A-49FE-832A-2D4E4FC364DB}">
      <dgm:prSet custT="1"/>
      <dgm:spPr/>
      <dgm:t>
        <a:bodyPr/>
        <a:lstStyle/>
        <a:p>
          <a:r>
            <a:rPr lang="en-GB" sz="2000" i="1" dirty="0" smtClean="0"/>
            <a:t>Reforms of benefit entitlements in the areas of pensions and/or health</a:t>
          </a:r>
        </a:p>
      </dgm:t>
    </dgm:pt>
    <dgm:pt modelId="{995B6DCB-5092-4137-B25F-BA8B59417717}" type="parTrans" cxnId="{DF622FAD-60DB-4FEC-A2C1-0C36447E1EEA}">
      <dgm:prSet/>
      <dgm:spPr/>
      <dgm:t>
        <a:bodyPr/>
        <a:lstStyle/>
        <a:p>
          <a:endParaRPr lang="en-GB"/>
        </a:p>
      </dgm:t>
    </dgm:pt>
    <dgm:pt modelId="{536136A0-136F-414D-9567-DC609B2B6D1A}" type="sibTrans" cxnId="{DF622FAD-60DB-4FEC-A2C1-0C36447E1EEA}">
      <dgm:prSet/>
      <dgm:spPr/>
      <dgm:t>
        <a:bodyPr/>
        <a:lstStyle/>
        <a:p>
          <a:endParaRPr lang="en-GB"/>
        </a:p>
      </dgm:t>
    </dgm:pt>
    <dgm:pt modelId="{044CDDFD-A44C-4929-9B17-2DEE433A1A0B}">
      <dgm:prSet custT="1"/>
      <dgm:spPr/>
      <dgm:t>
        <a:bodyPr/>
        <a:lstStyle/>
        <a:p>
          <a:r>
            <a:rPr lang="en-GB" sz="1800" dirty="0" smtClean="0">
              <a:solidFill>
                <a:schemeClr val="bg2">
                  <a:lumMod val="10000"/>
                </a:schemeClr>
              </a:solidFill>
            </a:rPr>
            <a:t>Improve sustainability of public finances and create space for fiscal stimulus</a:t>
          </a:r>
          <a:endParaRPr lang="en-GB" sz="1800" dirty="0">
            <a:solidFill>
              <a:schemeClr val="bg2">
                <a:lumMod val="10000"/>
              </a:schemeClr>
            </a:solidFill>
          </a:endParaRPr>
        </a:p>
      </dgm:t>
    </dgm:pt>
    <dgm:pt modelId="{8156F458-C83A-47F1-A2D2-8921A3044ADA}" type="parTrans" cxnId="{3B680121-8D97-4A07-87AD-73BB5E7387AE}">
      <dgm:prSet/>
      <dgm:spPr/>
      <dgm:t>
        <a:bodyPr/>
        <a:lstStyle/>
        <a:p>
          <a:endParaRPr lang="en-GB"/>
        </a:p>
      </dgm:t>
    </dgm:pt>
    <dgm:pt modelId="{B16AD5AF-3472-4552-A0AB-A24147384404}" type="sibTrans" cxnId="{3B680121-8D97-4A07-87AD-73BB5E7387AE}">
      <dgm:prSet/>
      <dgm:spPr/>
      <dgm:t>
        <a:bodyPr/>
        <a:lstStyle/>
        <a:p>
          <a:endParaRPr lang="en-GB"/>
        </a:p>
      </dgm:t>
    </dgm:pt>
    <dgm:pt modelId="{B741A2C1-3B78-46FD-875A-7090A62DB34C}">
      <dgm:prSet custT="1"/>
      <dgm:spPr/>
      <dgm:t>
        <a:bodyPr/>
        <a:lstStyle/>
        <a:p>
          <a:r>
            <a:rPr lang="en-GB" sz="2000" i="1" dirty="0" smtClean="0"/>
            <a:t>Reforms easing frictions in the reallocation of resources </a:t>
          </a:r>
          <a:endParaRPr lang="en-GB" sz="2000" i="1" dirty="0"/>
        </a:p>
      </dgm:t>
    </dgm:pt>
    <dgm:pt modelId="{8143C36D-6EF4-4750-B93E-E351241447D3}" type="parTrans" cxnId="{74B35C14-FC8E-4369-849C-620DB1B083B6}">
      <dgm:prSet/>
      <dgm:spPr/>
      <dgm:t>
        <a:bodyPr/>
        <a:lstStyle/>
        <a:p>
          <a:endParaRPr lang="en-GB"/>
        </a:p>
      </dgm:t>
    </dgm:pt>
    <dgm:pt modelId="{CD5B5489-6A93-4264-848D-5550D0B21450}" type="sibTrans" cxnId="{74B35C14-FC8E-4369-849C-620DB1B083B6}">
      <dgm:prSet/>
      <dgm:spPr/>
      <dgm:t>
        <a:bodyPr/>
        <a:lstStyle/>
        <a:p>
          <a:endParaRPr lang="en-GB"/>
        </a:p>
      </dgm:t>
    </dgm:pt>
    <dgm:pt modelId="{8E6AF217-E2F3-473D-975F-B0A3A5ADB408}">
      <dgm:prSet custT="1"/>
      <dgm:spPr/>
      <dgm:t>
        <a:bodyPr/>
        <a:lstStyle/>
        <a:p>
          <a:r>
            <a:rPr lang="en-GB" sz="1800" dirty="0" smtClean="0">
              <a:solidFill>
                <a:schemeClr val="bg2">
                  <a:lumMod val="10000"/>
                </a:schemeClr>
              </a:solidFill>
            </a:rPr>
            <a:t>Reducing barriers to geographical or jobs mobility</a:t>
          </a:r>
          <a:endParaRPr lang="en-GB" sz="1800" dirty="0">
            <a:solidFill>
              <a:schemeClr val="bg2">
                <a:lumMod val="10000"/>
              </a:schemeClr>
            </a:solidFill>
          </a:endParaRPr>
        </a:p>
      </dgm:t>
    </dgm:pt>
    <dgm:pt modelId="{C88025D5-4BF3-4925-9CAE-4534078C29DF}" type="parTrans" cxnId="{BC0E156D-F8FF-447B-BED7-8CCE2B89E2CC}">
      <dgm:prSet/>
      <dgm:spPr/>
      <dgm:t>
        <a:bodyPr/>
        <a:lstStyle/>
        <a:p>
          <a:endParaRPr lang="en-GB"/>
        </a:p>
      </dgm:t>
    </dgm:pt>
    <dgm:pt modelId="{70367647-AF9D-4242-8A15-493424EDD5AD}" type="sibTrans" cxnId="{BC0E156D-F8FF-447B-BED7-8CCE2B89E2CC}">
      <dgm:prSet/>
      <dgm:spPr/>
      <dgm:t>
        <a:bodyPr/>
        <a:lstStyle/>
        <a:p>
          <a:endParaRPr lang="en-GB"/>
        </a:p>
      </dgm:t>
    </dgm:pt>
    <dgm:pt modelId="{1967B05C-CCD1-486D-BB24-66CB8CCAAC9D}">
      <dgm:prSet phldrT="[Text]" custT="1"/>
      <dgm:spPr/>
      <dgm:t>
        <a:bodyPr/>
        <a:lstStyle/>
        <a:p>
          <a:endParaRPr lang="en-GB" sz="1800" dirty="0">
            <a:solidFill>
              <a:schemeClr val="bg2">
                <a:lumMod val="10000"/>
              </a:schemeClr>
            </a:solidFill>
          </a:endParaRPr>
        </a:p>
      </dgm:t>
    </dgm:pt>
    <dgm:pt modelId="{824EF266-D738-454A-A563-5C3F8823FF9A}" type="parTrans" cxnId="{0287F0E8-9A2C-4C66-95E8-76A9CE14DFFF}">
      <dgm:prSet/>
      <dgm:spPr/>
      <dgm:t>
        <a:bodyPr/>
        <a:lstStyle/>
        <a:p>
          <a:endParaRPr lang="en-GB"/>
        </a:p>
      </dgm:t>
    </dgm:pt>
    <dgm:pt modelId="{48A4E646-56B4-47BE-87D0-4EAC8B1BA7D0}" type="sibTrans" cxnId="{0287F0E8-9A2C-4C66-95E8-76A9CE14DFFF}">
      <dgm:prSet/>
      <dgm:spPr/>
      <dgm:t>
        <a:bodyPr/>
        <a:lstStyle/>
        <a:p>
          <a:endParaRPr lang="en-GB"/>
        </a:p>
      </dgm:t>
    </dgm:pt>
    <dgm:pt modelId="{2C8053DC-F935-4BC4-A49A-DE2F949E9020}">
      <dgm:prSet custT="1"/>
      <dgm:spPr/>
      <dgm:t>
        <a:bodyPr/>
        <a:lstStyle/>
        <a:p>
          <a:r>
            <a:rPr lang="en-GB" sz="1800" dirty="0" smtClean="0">
              <a:solidFill>
                <a:schemeClr val="bg2">
                  <a:lumMod val="10000"/>
                </a:schemeClr>
              </a:solidFill>
            </a:rPr>
            <a:t>Housing market policies and job-search assistance  </a:t>
          </a:r>
          <a:endParaRPr lang="en-GB" sz="1800" dirty="0">
            <a:solidFill>
              <a:schemeClr val="bg2">
                <a:lumMod val="10000"/>
              </a:schemeClr>
            </a:solidFill>
          </a:endParaRPr>
        </a:p>
      </dgm:t>
    </dgm:pt>
    <dgm:pt modelId="{14F81087-A537-4249-B7C4-87E30D6D58BA}" type="parTrans" cxnId="{0CC6A7CF-47AD-4B79-A522-3C68F939C224}">
      <dgm:prSet/>
      <dgm:spPr/>
      <dgm:t>
        <a:bodyPr/>
        <a:lstStyle/>
        <a:p>
          <a:endParaRPr lang="en-GB"/>
        </a:p>
      </dgm:t>
    </dgm:pt>
    <dgm:pt modelId="{D6DAB0D9-0BB8-4E3B-B020-6DB45E064A64}" type="sibTrans" cxnId="{0CC6A7CF-47AD-4B79-A522-3C68F939C224}">
      <dgm:prSet/>
      <dgm:spPr/>
      <dgm:t>
        <a:bodyPr/>
        <a:lstStyle/>
        <a:p>
          <a:endParaRPr lang="en-GB"/>
        </a:p>
      </dgm:t>
    </dgm:pt>
    <dgm:pt modelId="{734A9563-6871-47F0-8C4F-97A61A3E70E3}">
      <dgm:prSet phldrT="[Text]" custT="1"/>
      <dgm:spPr/>
      <dgm:t>
        <a:bodyPr/>
        <a:lstStyle/>
        <a:p>
          <a:r>
            <a:rPr lang="en-GB" sz="1800" dirty="0" smtClean="0">
              <a:solidFill>
                <a:schemeClr val="bg2">
                  <a:lumMod val="10000"/>
                </a:schemeClr>
              </a:solidFill>
            </a:rPr>
            <a:t>Regulatory harmonisation</a:t>
          </a:r>
          <a:endParaRPr lang="en-GB" sz="1800" dirty="0">
            <a:solidFill>
              <a:schemeClr val="bg2">
                <a:lumMod val="10000"/>
              </a:schemeClr>
            </a:solidFill>
          </a:endParaRPr>
        </a:p>
      </dgm:t>
    </dgm:pt>
    <dgm:pt modelId="{E85E1D47-C187-4353-AB46-D558CEEEB08F}" type="parTrans" cxnId="{6F408C05-FE94-4111-A642-82F0D28C503C}">
      <dgm:prSet/>
      <dgm:spPr/>
      <dgm:t>
        <a:bodyPr/>
        <a:lstStyle/>
        <a:p>
          <a:endParaRPr lang="en-GB"/>
        </a:p>
      </dgm:t>
    </dgm:pt>
    <dgm:pt modelId="{616B24CB-086E-4180-9EE6-1162459F4934}" type="sibTrans" cxnId="{6F408C05-FE94-4111-A642-82F0D28C503C}">
      <dgm:prSet/>
      <dgm:spPr/>
      <dgm:t>
        <a:bodyPr/>
        <a:lstStyle/>
        <a:p>
          <a:endParaRPr lang="en-GB"/>
        </a:p>
      </dgm:t>
    </dgm:pt>
    <dgm:pt modelId="{15936C47-0054-4596-9731-A9A5DC475EAC}">
      <dgm:prSet custT="1"/>
      <dgm:spPr/>
      <dgm:t>
        <a:bodyPr/>
        <a:lstStyle/>
        <a:p>
          <a:r>
            <a:rPr lang="en-GB" sz="1800" smtClean="0">
              <a:solidFill>
                <a:schemeClr val="bg2">
                  <a:lumMod val="10000"/>
                </a:schemeClr>
              </a:solidFill>
            </a:rPr>
            <a:t>Effective/credible </a:t>
          </a:r>
          <a:r>
            <a:rPr lang="en-GB" sz="1800" dirty="0" smtClean="0">
              <a:solidFill>
                <a:schemeClr val="bg2">
                  <a:lumMod val="10000"/>
                </a:schemeClr>
              </a:solidFill>
            </a:rPr>
            <a:t>back-loaded consolidation </a:t>
          </a:r>
          <a:endParaRPr lang="en-GB" sz="1800" dirty="0">
            <a:solidFill>
              <a:schemeClr val="bg2">
                <a:lumMod val="10000"/>
              </a:schemeClr>
            </a:solidFill>
          </a:endParaRPr>
        </a:p>
      </dgm:t>
    </dgm:pt>
    <dgm:pt modelId="{25DEFD1D-8DE7-462F-9F3E-556B817BDCCC}" type="parTrans" cxnId="{93A95656-9677-4256-BBB8-6810773B3A5C}">
      <dgm:prSet/>
      <dgm:spPr/>
      <dgm:t>
        <a:bodyPr/>
        <a:lstStyle/>
        <a:p>
          <a:endParaRPr lang="en-GB"/>
        </a:p>
      </dgm:t>
    </dgm:pt>
    <dgm:pt modelId="{39CEC38B-2D80-4320-90AB-AF3649F2C36E}" type="sibTrans" cxnId="{93A95656-9677-4256-BBB8-6810773B3A5C}">
      <dgm:prSet/>
      <dgm:spPr/>
      <dgm:t>
        <a:bodyPr/>
        <a:lstStyle/>
        <a:p>
          <a:endParaRPr lang="en-GB"/>
        </a:p>
      </dgm:t>
    </dgm:pt>
    <dgm:pt modelId="{E5A0F61F-70CF-485E-9CCF-699D1FBC644C}" type="pres">
      <dgm:prSet presAssocID="{43AB0FAE-37A5-4854-942F-B6C633CE8D18}" presName="linear" presStyleCnt="0">
        <dgm:presLayoutVars>
          <dgm:animLvl val="lvl"/>
          <dgm:resizeHandles val="exact"/>
        </dgm:presLayoutVars>
      </dgm:prSet>
      <dgm:spPr/>
      <dgm:t>
        <a:bodyPr/>
        <a:lstStyle/>
        <a:p>
          <a:endParaRPr lang="en-GB"/>
        </a:p>
      </dgm:t>
    </dgm:pt>
    <dgm:pt modelId="{9F143281-86FD-4933-83C7-F5F08B17DD15}" type="pres">
      <dgm:prSet presAssocID="{7EE4028A-14BC-4E73-919B-6ADAEFA61925}" presName="parentText" presStyleLbl="node1" presStyleIdx="0" presStyleCnt="4" custScaleY="46234">
        <dgm:presLayoutVars>
          <dgm:chMax val="0"/>
          <dgm:bulletEnabled val="1"/>
        </dgm:presLayoutVars>
      </dgm:prSet>
      <dgm:spPr/>
      <dgm:t>
        <a:bodyPr/>
        <a:lstStyle/>
        <a:p>
          <a:endParaRPr lang="en-GB"/>
        </a:p>
      </dgm:t>
    </dgm:pt>
    <dgm:pt modelId="{61ED8861-8A34-4086-9E13-714CB96DC6AE}" type="pres">
      <dgm:prSet presAssocID="{7EE4028A-14BC-4E73-919B-6ADAEFA61925}" presName="childText" presStyleLbl="revTx" presStyleIdx="0" presStyleCnt="4" custScaleY="65496" custLinFactNeighborY="4859">
        <dgm:presLayoutVars>
          <dgm:bulletEnabled val="1"/>
        </dgm:presLayoutVars>
      </dgm:prSet>
      <dgm:spPr/>
      <dgm:t>
        <a:bodyPr/>
        <a:lstStyle/>
        <a:p>
          <a:endParaRPr lang="en-GB"/>
        </a:p>
      </dgm:t>
    </dgm:pt>
    <dgm:pt modelId="{A586CE91-87E0-48AD-BEEF-0F0C304246F1}" type="pres">
      <dgm:prSet presAssocID="{7FD46D4F-8DD9-44E5-A0A0-6869EE9A4F3C}" presName="parentText" presStyleLbl="node1" presStyleIdx="1" presStyleCnt="4" custScaleY="44349">
        <dgm:presLayoutVars>
          <dgm:chMax val="0"/>
          <dgm:bulletEnabled val="1"/>
        </dgm:presLayoutVars>
      </dgm:prSet>
      <dgm:spPr/>
      <dgm:t>
        <a:bodyPr/>
        <a:lstStyle/>
        <a:p>
          <a:endParaRPr lang="en-GB"/>
        </a:p>
      </dgm:t>
    </dgm:pt>
    <dgm:pt modelId="{EA0105FF-D6A7-4E4E-86EE-B25EF07D5E54}" type="pres">
      <dgm:prSet presAssocID="{7FD46D4F-8DD9-44E5-A0A0-6869EE9A4F3C}" presName="childText" presStyleLbl="revTx" presStyleIdx="1" presStyleCnt="4" custScaleY="67687" custLinFactNeighborY="5131">
        <dgm:presLayoutVars>
          <dgm:bulletEnabled val="1"/>
        </dgm:presLayoutVars>
      </dgm:prSet>
      <dgm:spPr/>
      <dgm:t>
        <a:bodyPr/>
        <a:lstStyle/>
        <a:p>
          <a:endParaRPr lang="en-GB"/>
        </a:p>
      </dgm:t>
    </dgm:pt>
    <dgm:pt modelId="{AE71B248-93D7-40C6-A0CA-D790266CF50B}" type="pres">
      <dgm:prSet presAssocID="{0D4C68E0-F59A-49FE-832A-2D4E4FC364DB}" presName="parentText" presStyleLbl="node1" presStyleIdx="2" presStyleCnt="4" custScaleY="48786" custLinFactNeighborY="5478">
        <dgm:presLayoutVars>
          <dgm:chMax val="0"/>
          <dgm:bulletEnabled val="1"/>
        </dgm:presLayoutVars>
      </dgm:prSet>
      <dgm:spPr/>
      <dgm:t>
        <a:bodyPr/>
        <a:lstStyle/>
        <a:p>
          <a:endParaRPr lang="en-GB"/>
        </a:p>
      </dgm:t>
    </dgm:pt>
    <dgm:pt modelId="{89794FD2-71DC-4804-9E16-A218842D3558}" type="pres">
      <dgm:prSet presAssocID="{0D4C68E0-F59A-49FE-832A-2D4E4FC364DB}" presName="childText" presStyleLbl="revTx" presStyleIdx="2" presStyleCnt="4" custScaleY="66548" custLinFactNeighborY="10206">
        <dgm:presLayoutVars>
          <dgm:bulletEnabled val="1"/>
        </dgm:presLayoutVars>
      </dgm:prSet>
      <dgm:spPr/>
      <dgm:t>
        <a:bodyPr/>
        <a:lstStyle/>
        <a:p>
          <a:endParaRPr lang="en-GB"/>
        </a:p>
      </dgm:t>
    </dgm:pt>
    <dgm:pt modelId="{9778D533-B9F6-4F5A-BF59-3E7D66CB70EE}" type="pres">
      <dgm:prSet presAssocID="{B741A2C1-3B78-46FD-875A-7090A62DB34C}" presName="parentText" presStyleLbl="node1" presStyleIdx="3" presStyleCnt="4" custScaleY="45720" custLinFactNeighborY="6197">
        <dgm:presLayoutVars>
          <dgm:chMax val="0"/>
          <dgm:bulletEnabled val="1"/>
        </dgm:presLayoutVars>
      </dgm:prSet>
      <dgm:spPr/>
      <dgm:t>
        <a:bodyPr/>
        <a:lstStyle/>
        <a:p>
          <a:endParaRPr lang="en-GB"/>
        </a:p>
      </dgm:t>
    </dgm:pt>
    <dgm:pt modelId="{82D17E06-DA05-4C9D-BB27-DCBB32D7CA25}" type="pres">
      <dgm:prSet presAssocID="{B741A2C1-3B78-46FD-875A-7090A62DB34C}" presName="childText" presStyleLbl="revTx" presStyleIdx="3" presStyleCnt="4" custScaleY="60199" custLinFactNeighborY="8176">
        <dgm:presLayoutVars>
          <dgm:bulletEnabled val="1"/>
        </dgm:presLayoutVars>
      </dgm:prSet>
      <dgm:spPr/>
      <dgm:t>
        <a:bodyPr/>
        <a:lstStyle/>
        <a:p>
          <a:endParaRPr lang="en-GB"/>
        </a:p>
      </dgm:t>
    </dgm:pt>
  </dgm:ptLst>
  <dgm:cxnLst>
    <dgm:cxn modelId="{252D9AA7-FFCD-4AE3-84BA-56A876C04564}" type="presOf" srcId="{7FD46D4F-8DD9-44E5-A0A0-6869EE9A4F3C}" destId="{A586CE91-87E0-48AD-BEEF-0F0C304246F1}" srcOrd="0" destOrd="0" presId="urn:microsoft.com/office/officeart/2005/8/layout/vList2"/>
    <dgm:cxn modelId="{BFBA652C-660D-4FCC-B0AD-AB3C77671EDE}" type="presOf" srcId="{168D908C-80D2-4B61-9D39-1106BDDB67AB}" destId="{EA0105FF-D6A7-4E4E-86EE-B25EF07D5E54}" srcOrd="0" destOrd="0" presId="urn:microsoft.com/office/officeart/2005/8/layout/vList2"/>
    <dgm:cxn modelId="{38E17787-57E3-4685-A5E7-62B956C62C4B}" type="presOf" srcId="{0D4C68E0-F59A-49FE-832A-2D4E4FC364DB}" destId="{AE71B248-93D7-40C6-A0CA-D790266CF50B}" srcOrd="0" destOrd="0" presId="urn:microsoft.com/office/officeart/2005/8/layout/vList2"/>
    <dgm:cxn modelId="{14FF476A-3A5E-403C-BDB7-4DB94B458274}" type="presOf" srcId="{0684A3E9-3210-4C8F-A2A7-92D0ADC3D1F7}" destId="{61ED8861-8A34-4086-9E13-714CB96DC6AE}" srcOrd="0" destOrd="0" presId="urn:microsoft.com/office/officeart/2005/8/layout/vList2"/>
    <dgm:cxn modelId="{B833F380-5177-46C7-B279-10ABAE39567B}" srcId="{43AB0FAE-37A5-4854-942F-B6C633CE8D18}" destId="{7FD46D4F-8DD9-44E5-A0A0-6869EE9A4F3C}" srcOrd="1" destOrd="0" parTransId="{614F8C04-746E-4D7B-92AA-5B1A21B10011}" sibTransId="{CFC48DD5-E8AD-4A28-B564-6FBCFEA0E88E}"/>
    <dgm:cxn modelId="{0CC6A7CF-47AD-4B79-A522-3C68F939C224}" srcId="{B741A2C1-3B78-46FD-875A-7090A62DB34C}" destId="{2C8053DC-F935-4BC4-A49A-DE2F949E9020}" srcOrd="1" destOrd="0" parTransId="{14F81087-A537-4249-B7C4-87E30D6D58BA}" sibTransId="{D6DAB0D9-0BB8-4E3B-B020-6DB45E064A64}"/>
    <dgm:cxn modelId="{74B35C14-FC8E-4369-849C-620DB1B083B6}" srcId="{43AB0FAE-37A5-4854-942F-B6C633CE8D18}" destId="{B741A2C1-3B78-46FD-875A-7090A62DB34C}" srcOrd="3" destOrd="0" parTransId="{8143C36D-6EF4-4750-B93E-E351241447D3}" sibTransId="{CD5B5489-6A93-4264-848D-5550D0B21450}"/>
    <dgm:cxn modelId="{6593958E-74DC-480A-89C9-9871E35FE407}" type="presOf" srcId="{1967B05C-CCD1-486D-BB24-66CB8CCAAC9D}" destId="{EA0105FF-D6A7-4E4E-86EE-B25EF07D5E54}" srcOrd="0" destOrd="1" presId="urn:microsoft.com/office/officeart/2005/8/layout/vList2"/>
    <dgm:cxn modelId="{835D2951-095E-4444-8C59-48F76E101E09}" srcId="{7FD46D4F-8DD9-44E5-A0A0-6869EE9A4F3C}" destId="{168D908C-80D2-4B61-9D39-1106BDDB67AB}" srcOrd="0" destOrd="0" parTransId="{CB3D878F-7D6B-4C51-A765-37D5017676E9}" sibTransId="{CBD4059B-6177-46A7-A8F0-D8BB618AFA99}"/>
    <dgm:cxn modelId="{623FC6A6-33D5-46DC-8EB9-3AFFF3B2A411}" type="presOf" srcId="{7EE4028A-14BC-4E73-919B-6ADAEFA61925}" destId="{9F143281-86FD-4933-83C7-F5F08B17DD15}" srcOrd="0" destOrd="0" presId="urn:microsoft.com/office/officeart/2005/8/layout/vList2"/>
    <dgm:cxn modelId="{CF30E888-9005-417C-B951-0D469B69AD11}" srcId="{7EE4028A-14BC-4E73-919B-6ADAEFA61925}" destId="{0684A3E9-3210-4C8F-A2A7-92D0ADC3D1F7}" srcOrd="0" destOrd="0" parTransId="{551ECBB3-545B-4066-9D61-56D8B44C2CC6}" sibTransId="{BFF389CB-AE4F-4FC7-9596-62234DAC5473}"/>
    <dgm:cxn modelId="{3F5EB520-BFFD-4A77-AB9A-9C43F695AB97}" type="presOf" srcId="{2C8053DC-F935-4BC4-A49A-DE2F949E9020}" destId="{82D17E06-DA05-4C9D-BB27-DCBB32D7CA25}" srcOrd="0" destOrd="1" presId="urn:microsoft.com/office/officeart/2005/8/layout/vList2"/>
    <dgm:cxn modelId="{DC9ED89D-8A45-4F8B-8AB2-DCFD7AF913B7}" type="presOf" srcId="{734A9563-6871-47F0-8C4F-97A61A3E70E3}" destId="{61ED8861-8A34-4086-9E13-714CB96DC6AE}" srcOrd="0" destOrd="1" presId="urn:microsoft.com/office/officeart/2005/8/layout/vList2"/>
    <dgm:cxn modelId="{93A95656-9677-4256-BBB8-6810773B3A5C}" srcId="{0D4C68E0-F59A-49FE-832A-2D4E4FC364DB}" destId="{15936C47-0054-4596-9731-A9A5DC475EAC}" srcOrd="1" destOrd="0" parTransId="{25DEFD1D-8DE7-462F-9F3E-556B817BDCCC}" sibTransId="{39CEC38B-2D80-4320-90AB-AF3649F2C36E}"/>
    <dgm:cxn modelId="{3B680121-8D97-4A07-87AD-73BB5E7387AE}" srcId="{0D4C68E0-F59A-49FE-832A-2D4E4FC364DB}" destId="{044CDDFD-A44C-4929-9B17-2DEE433A1A0B}" srcOrd="0" destOrd="0" parTransId="{8156F458-C83A-47F1-A2D2-8921A3044ADA}" sibTransId="{B16AD5AF-3472-4552-A0AB-A24147384404}"/>
    <dgm:cxn modelId="{0287F0E8-9A2C-4C66-95E8-76A9CE14DFFF}" srcId="{7FD46D4F-8DD9-44E5-A0A0-6869EE9A4F3C}" destId="{1967B05C-CCD1-486D-BB24-66CB8CCAAC9D}" srcOrd="1" destOrd="0" parTransId="{824EF266-D738-454A-A563-5C3F8823FF9A}" sibTransId="{48A4E646-56B4-47BE-87D0-4EAC8B1BA7D0}"/>
    <dgm:cxn modelId="{DF622FAD-60DB-4FEC-A2C1-0C36447E1EEA}" srcId="{43AB0FAE-37A5-4854-942F-B6C633CE8D18}" destId="{0D4C68E0-F59A-49FE-832A-2D4E4FC364DB}" srcOrd="2" destOrd="0" parTransId="{995B6DCB-5092-4137-B25F-BA8B59417717}" sibTransId="{536136A0-136F-414D-9567-DC609B2B6D1A}"/>
    <dgm:cxn modelId="{709046E2-51CB-42AA-8D8F-50E9B8164B06}" type="presOf" srcId="{044CDDFD-A44C-4929-9B17-2DEE433A1A0B}" destId="{89794FD2-71DC-4804-9E16-A218842D3558}" srcOrd="0" destOrd="0" presId="urn:microsoft.com/office/officeart/2005/8/layout/vList2"/>
    <dgm:cxn modelId="{AA3D166E-26EF-40AC-8EE7-78E68C7BD404}" type="presOf" srcId="{43AB0FAE-37A5-4854-942F-B6C633CE8D18}" destId="{E5A0F61F-70CF-485E-9CCF-699D1FBC644C}" srcOrd="0" destOrd="0" presId="urn:microsoft.com/office/officeart/2005/8/layout/vList2"/>
    <dgm:cxn modelId="{03B4E2A9-F8C2-4875-8DF0-25EDCDA274E6}" type="presOf" srcId="{15936C47-0054-4596-9731-A9A5DC475EAC}" destId="{89794FD2-71DC-4804-9E16-A218842D3558}" srcOrd="0" destOrd="1" presId="urn:microsoft.com/office/officeart/2005/8/layout/vList2"/>
    <dgm:cxn modelId="{926054CD-4F67-4109-BE46-CB8830928FF2}" type="presOf" srcId="{B741A2C1-3B78-46FD-875A-7090A62DB34C}" destId="{9778D533-B9F6-4F5A-BF59-3E7D66CB70EE}" srcOrd="0" destOrd="0" presId="urn:microsoft.com/office/officeart/2005/8/layout/vList2"/>
    <dgm:cxn modelId="{591452E4-CC9F-45ED-913C-C833E9A1A3AF}" srcId="{43AB0FAE-37A5-4854-942F-B6C633CE8D18}" destId="{7EE4028A-14BC-4E73-919B-6ADAEFA61925}" srcOrd="0" destOrd="0" parTransId="{53DB08F4-3F3B-434C-83F0-6A4F0AACAE7F}" sibTransId="{6D5D0A89-837F-4527-B88F-7B43F653907C}"/>
    <dgm:cxn modelId="{BC0E156D-F8FF-447B-BED7-8CCE2B89E2CC}" srcId="{B741A2C1-3B78-46FD-875A-7090A62DB34C}" destId="{8E6AF217-E2F3-473D-975F-B0A3A5ADB408}" srcOrd="0" destOrd="0" parTransId="{C88025D5-4BF3-4925-9CAE-4534078C29DF}" sibTransId="{70367647-AF9D-4242-8A15-493424EDD5AD}"/>
    <dgm:cxn modelId="{6F408C05-FE94-4111-A642-82F0D28C503C}" srcId="{7EE4028A-14BC-4E73-919B-6ADAEFA61925}" destId="{734A9563-6871-47F0-8C4F-97A61A3E70E3}" srcOrd="1" destOrd="0" parTransId="{E85E1D47-C187-4353-AB46-D558CEEEB08F}" sibTransId="{616B24CB-086E-4180-9EE6-1162459F4934}"/>
    <dgm:cxn modelId="{8227CFB1-484A-4C5E-967C-438C663D9264}" type="presOf" srcId="{8E6AF217-E2F3-473D-975F-B0A3A5ADB408}" destId="{82D17E06-DA05-4C9D-BB27-DCBB32D7CA25}" srcOrd="0" destOrd="0" presId="urn:microsoft.com/office/officeart/2005/8/layout/vList2"/>
    <dgm:cxn modelId="{2E0FC8F8-1E46-444E-8987-51585AB60511}" type="presParOf" srcId="{E5A0F61F-70CF-485E-9CCF-699D1FBC644C}" destId="{9F143281-86FD-4933-83C7-F5F08B17DD15}" srcOrd="0" destOrd="0" presId="urn:microsoft.com/office/officeart/2005/8/layout/vList2"/>
    <dgm:cxn modelId="{425A109B-67EC-4571-9008-BBF132375800}" type="presParOf" srcId="{E5A0F61F-70CF-485E-9CCF-699D1FBC644C}" destId="{61ED8861-8A34-4086-9E13-714CB96DC6AE}" srcOrd="1" destOrd="0" presId="urn:microsoft.com/office/officeart/2005/8/layout/vList2"/>
    <dgm:cxn modelId="{8758F341-85C7-4E57-9093-6A723798C5BD}" type="presParOf" srcId="{E5A0F61F-70CF-485E-9CCF-699D1FBC644C}" destId="{A586CE91-87E0-48AD-BEEF-0F0C304246F1}" srcOrd="2" destOrd="0" presId="urn:microsoft.com/office/officeart/2005/8/layout/vList2"/>
    <dgm:cxn modelId="{BAF92A2C-0F0C-41C8-B656-9D2290CE04F0}" type="presParOf" srcId="{E5A0F61F-70CF-485E-9CCF-699D1FBC644C}" destId="{EA0105FF-D6A7-4E4E-86EE-B25EF07D5E54}" srcOrd="3" destOrd="0" presId="urn:microsoft.com/office/officeart/2005/8/layout/vList2"/>
    <dgm:cxn modelId="{FE7B7961-3B02-440C-97AA-9DD992D950BA}" type="presParOf" srcId="{E5A0F61F-70CF-485E-9CCF-699D1FBC644C}" destId="{AE71B248-93D7-40C6-A0CA-D790266CF50B}" srcOrd="4" destOrd="0" presId="urn:microsoft.com/office/officeart/2005/8/layout/vList2"/>
    <dgm:cxn modelId="{1C37496A-B015-4D47-86C3-7631246E579C}" type="presParOf" srcId="{E5A0F61F-70CF-485E-9CCF-699D1FBC644C}" destId="{89794FD2-71DC-4804-9E16-A218842D3558}" srcOrd="5" destOrd="0" presId="urn:microsoft.com/office/officeart/2005/8/layout/vList2"/>
    <dgm:cxn modelId="{DF9922EF-20E5-4EA4-9A9E-493AC7457314}" type="presParOf" srcId="{E5A0F61F-70CF-485E-9CCF-699D1FBC644C}" destId="{9778D533-B9F6-4F5A-BF59-3E7D66CB70EE}" srcOrd="6" destOrd="0" presId="urn:microsoft.com/office/officeart/2005/8/layout/vList2"/>
    <dgm:cxn modelId="{9987974B-A820-4B71-A718-1E431D59616A}" type="presParOf" srcId="{E5A0F61F-70CF-485E-9CCF-699D1FBC644C}" destId="{82D17E06-DA05-4C9D-BB27-DCBB32D7CA25}"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AB0FAE-37A5-4854-942F-B6C633CE8D1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EE4028A-14BC-4E73-919B-6ADAEFA61925}">
      <dgm:prSet phldrT="[Text]" custT="1"/>
      <dgm:spPr/>
      <dgm:t>
        <a:bodyPr/>
        <a:lstStyle/>
        <a:p>
          <a:r>
            <a:rPr lang="en-GB" sz="2000" i="1" dirty="0" smtClean="0">
              <a:solidFill>
                <a:schemeClr val="bg1"/>
              </a:solidFill>
            </a:rPr>
            <a:t>Reforms that initially put downward pressures on wages or mark-ups </a:t>
          </a:r>
          <a:endParaRPr lang="en-GB" sz="2000" i="1" dirty="0">
            <a:solidFill>
              <a:schemeClr val="bg1"/>
            </a:solidFill>
          </a:endParaRPr>
        </a:p>
      </dgm:t>
    </dgm:pt>
    <dgm:pt modelId="{53DB08F4-3F3B-434C-83F0-6A4F0AACAE7F}" type="parTrans" cxnId="{591452E4-CC9F-45ED-913C-C833E9A1A3AF}">
      <dgm:prSet/>
      <dgm:spPr/>
      <dgm:t>
        <a:bodyPr/>
        <a:lstStyle/>
        <a:p>
          <a:endParaRPr lang="en-GB"/>
        </a:p>
      </dgm:t>
    </dgm:pt>
    <dgm:pt modelId="{6D5D0A89-837F-4527-B88F-7B43F653907C}" type="sibTrans" cxnId="{591452E4-CC9F-45ED-913C-C833E9A1A3AF}">
      <dgm:prSet/>
      <dgm:spPr/>
      <dgm:t>
        <a:bodyPr/>
        <a:lstStyle/>
        <a:p>
          <a:endParaRPr lang="en-GB"/>
        </a:p>
      </dgm:t>
    </dgm:pt>
    <dgm:pt modelId="{7FD46D4F-8DD9-44E5-A0A0-6869EE9A4F3C}">
      <dgm:prSet phldrT="[Text]" custT="1"/>
      <dgm:spPr/>
      <dgm:t>
        <a:bodyPr/>
        <a:lstStyle/>
        <a:p>
          <a:r>
            <a:rPr lang="en-GB" sz="2000" i="1" dirty="0" smtClean="0"/>
            <a:t>Factors mitigating the impacts of such reforms </a:t>
          </a:r>
          <a:endParaRPr lang="en-GB" sz="2000" i="1" dirty="0"/>
        </a:p>
      </dgm:t>
    </dgm:pt>
    <dgm:pt modelId="{614F8C04-746E-4D7B-92AA-5B1A21B10011}" type="parTrans" cxnId="{B833F380-5177-46C7-B279-10ABAE39567B}">
      <dgm:prSet/>
      <dgm:spPr/>
      <dgm:t>
        <a:bodyPr/>
        <a:lstStyle/>
        <a:p>
          <a:endParaRPr lang="en-GB"/>
        </a:p>
      </dgm:t>
    </dgm:pt>
    <dgm:pt modelId="{CFC48DD5-E8AD-4A28-B564-6FBCFEA0E88E}" type="sibTrans" cxnId="{B833F380-5177-46C7-B279-10ABAE39567B}">
      <dgm:prSet/>
      <dgm:spPr/>
      <dgm:t>
        <a:bodyPr/>
        <a:lstStyle/>
        <a:p>
          <a:endParaRPr lang="en-GB"/>
        </a:p>
      </dgm:t>
    </dgm:pt>
    <dgm:pt modelId="{168D908C-80D2-4B61-9D39-1106BDDB67AB}">
      <dgm:prSet phldrT="[Text]" custT="1"/>
      <dgm:spPr/>
      <dgm:t>
        <a:bodyPr/>
        <a:lstStyle/>
        <a:p>
          <a:r>
            <a:rPr lang="en-GB" sz="1800" i="1" dirty="0" smtClean="0">
              <a:solidFill>
                <a:schemeClr val="bg2">
                  <a:lumMod val="10000"/>
                </a:schemeClr>
              </a:solidFill>
            </a:rPr>
            <a:t>Packaging</a:t>
          </a:r>
          <a:r>
            <a:rPr lang="en-GB" sz="1800" dirty="0" smtClean="0">
              <a:solidFill>
                <a:schemeClr val="bg2">
                  <a:lumMod val="10000"/>
                </a:schemeClr>
              </a:solidFill>
            </a:rPr>
            <a:t>:  Simultaneous reforms of labour and product markets reduce risks or extent of contractionary effects. </a:t>
          </a:r>
          <a:endParaRPr lang="en-GB" sz="1800" dirty="0">
            <a:solidFill>
              <a:schemeClr val="bg2">
                <a:lumMod val="10000"/>
              </a:schemeClr>
            </a:solidFill>
          </a:endParaRPr>
        </a:p>
      </dgm:t>
    </dgm:pt>
    <dgm:pt modelId="{CB3D878F-7D6B-4C51-A765-37D5017676E9}" type="parTrans" cxnId="{835D2951-095E-4444-8C59-48F76E101E09}">
      <dgm:prSet/>
      <dgm:spPr/>
      <dgm:t>
        <a:bodyPr/>
        <a:lstStyle/>
        <a:p>
          <a:endParaRPr lang="en-GB"/>
        </a:p>
      </dgm:t>
    </dgm:pt>
    <dgm:pt modelId="{CBD4059B-6177-46A7-A8F0-D8BB618AFA99}" type="sibTrans" cxnId="{835D2951-095E-4444-8C59-48F76E101E09}">
      <dgm:prSet/>
      <dgm:spPr/>
      <dgm:t>
        <a:bodyPr/>
        <a:lstStyle/>
        <a:p>
          <a:endParaRPr lang="en-GB"/>
        </a:p>
      </dgm:t>
    </dgm:pt>
    <dgm:pt modelId="{0D4C68E0-F59A-49FE-832A-2D4E4FC364DB}">
      <dgm:prSet custT="1"/>
      <dgm:spPr/>
      <dgm:t>
        <a:bodyPr/>
        <a:lstStyle/>
        <a:p>
          <a:r>
            <a:rPr lang="en-GB" sz="2000" i="1" dirty="0" smtClean="0"/>
            <a:t>Measures to shift the relative strength of channels </a:t>
          </a:r>
        </a:p>
      </dgm:t>
    </dgm:pt>
    <dgm:pt modelId="{995B6DCB-5092-4137-B25F-BA8B59417717}" type="parTrans" cxnId="{DF622FAD-60DB-4FEC-A2C1-0C36447E1EEA}">
      <dgm:prSet/>
      <dgm:spPr/>
      <dgm:t>
        <a:bodyPr/>
        <a:lstStyle/>
        <a:p>
          <a:endParaRPr lang="en-GB"/>
        </a:p>
      </dgm:t>
    </dgm:pt>
    <dgm:pt modelId="{536136A0-136F-414D-9567-DC609B2B6D1A}" type="sibTrans" cxnId="{DF622FAD-60DB-4FEC-A2C1-0C36447E1EEA}">
      <dgm:prSet/>
      <dgm:spPr/>
      <dgm:t>
        <a:bodyPr/>
        <a:lstStyle/>
        <a:p>
          <a:endParaRPr lang="en-GB"/>
        </a:p>
      </dgm:t>
    </dgm:pt>
    <dgm:pt modelId="{044CDDFD-A44C-4929-9B17-2DEE433A1A0B}">
      <dgm:prSet custT="1"/>
      <dgm:spPr/>
      <dgm:t>
        <a:bodyPr/>
        <a:lstStyle/>
        <a:p>
          <a:r>
            <a:rPr lang="en-GB" sz="1800" i="0" dirty="0" smtClean="0">
              <a:solidFill>
                <a:schemeClr val="bg2">
                  <a:lumMod val="10000"/>
                </a:schemeClr>
              </a:solidFill>
            </a:rPr>
            <a:t>Addressing financial sector dysfunctions to improve credit flow </a:t>
          </a:r>
          <a:endParaRPr lang="en-GB" sz="1800" i="0" dirty="0">
            <a:solidFill>
              <a:schemeClr val="bg2">
                <a:lumMod val="10000"/>
              </a:schemeClr>
            </a:solidFill>
          </a:endParaRPr>
        </a:p>
      </dgm:t>
    </dgm:pt>
    <dgm:pt modelId="{8156F458-C83A-47F1-A2D2-8921A3044ADA}" type="parTrans" cxnId="{3B680121-8D97-4A07-87AD-73BB5E7387AE}">
      <dgm:prSet/>
      <dgm:spPr/>
      <dgm:t>
        <a:bodyPr/>
        <a:lstStyle/>
        <a:p>
          <a:endParaRPr lang="en-GB"/>
        </a:p>
      </dgm:t>
    </dgm:pt>
    <dgm:pt modelId="{B16AD5AF-3472-4552-A0AB-A24147384404}" type="sibTrans" cxnId="{3B680121-8D97-4A07-87AD-73BB5E7387AE}">
      <dgm:prSet/>
      <dgm:spPr/>
      <dgm:t>
        <a:bodyPr/>
        <a:lstStyle/>
        <a:p>
          <a:endParaRPr lang="en-GB"/>
        </a:p>
      </dgm:t>
    </dgm:pt>
    <dgm:pt modelId="{1967B05C-CCD1-486D-BB24-66CB8CCAAC9D}">
      <dgm:prSet phldrT="[Text]" custT="1"/>
      <dgm:spPr/>
      <dgm:t>
        <a:bodyPr/>
        <a:lstStyle/>
        <a:p>
          <a:endParaRPr lang="en-GB" sz="1800" dirty="0">
            <a:solidFill>
              <a:schemeClr val="bg2">
                <a:lumMod val="10000"/>
              </a:schemeClr>
            </a:solidFill>
          </a:endParaRPr>
        </a:p>
      </dgm:t>
    </dgm:pt>
    <dgm:pt modelId="{824EF266-D738-454A-A563-5C3F8823FF9A}" type="parTrans" cxnId="{0287F0E8-9A2C-4C66-95E8-76A9CE14DFFF}">
      <dgm:prSet/>
      <dgm:spPr/>
      <dgm:t>
        <a:bodyPr/>
        <a:lstStyle/>
        <a:p>
          <a:endParaRPr lang="en-GB"/>
        </a:p>
      </dgm:t>
    </dgm:pt>
    <dgm:pt modelId="{48A4E646-56B4-47BE-87D0-4EAC8B1BA7D0}" type="sibTrans" cxnId="{0287F0E8-9A2C-4C66-95E8-76A9CE14DFFF}">
      <dgm:prSet/>
      <dgm:spPr/>
      <dgm:t>
        <a:bodyPr/>
        <a:lstStyle/>
        <a:p>
          <a:endParaRPr lang="en-GB"/>
        </a:p>
      </dgm:t>
    </dgm:pt>
    <dgm:pt modelId="{FB1F97B5-AD86-4035-9BA3-CFE11E997FA4}">
      <dgm:prSet custT="1"/>
      <dgm:spPr/>
      <dgm:t>
        <a:bodyPr/>
        <a:lstStyle/>
        <a:p>
          <a:r>
            <a:rPr lang="en-GB" sz="1800" dirty="0" smtClean="0">
              <a:solidFill>
                <a:schemeClr val="bg2">
                  <a:lumMod val="10000"/>
                </a:schemeClr>
              </a:solidFill>
            </a:rPr>
            <a:t>Reducing policy uncertainty to boost the positive confidence channel  </a:t>
          </a:r>
          <a:endParaRPr lang="en-GB" sz="1800" dirty="0">
            <a:solidFill>
              <a:schemeClr val="bg2">
                <a:lumMod val="10000"/>
              </a:schemeClr>
            </a:solidFill>
          </a:endParaRPr>
        </a:p>
      </dgm:t>
    </dgm:pt>
    <dgm:pt modelId="{3206C5EB-AE33-454C-A52A-14B2330FAF72}" type="parTrans" cxnId="{8492B9DB-D7CF-47C7-A1ED-BBA51E44BC3D}">
      <dgm:prSet/>
      <dgm:spPr/>
      <dgm:t>
        <a:bodyPr/>
        <a:lstStyle/>
        <a:p>
          <a:endParaRPr lang="en-GB"/>
        </a:p>
      </dgm:t>
    </dgm:pt>
    <dgm:pt modelId="{58123E48-F087-4086-8076-70AF01119EC1}" type="sibTrans" cxnId="{8492B9DB-D7CF-47C7-A1ED-BBA51E44BC3D}">
      <dgm:prSet/>
      <dgm:spPr/>
      <dgm:t>
        <a:bodyPr/>
        <a:lstStyle/>
        <a:p>
          <a:endParaRPr lang="en-GB"/>
        </a:p>
      </dgm:t>
    </dgm:pt>
    <dgm:pt modelId="{44FF216B-6130-4043-90F3-F302A252F08A}">
      <dgm:prSet phldrT="[Text]" custT="1"/>
      <dgm:spPr/>
      <dgm:t>
        <a:bodyPr/>
        <a:lstStyle/>
        <a:p>
          <a:r>
            <a:rPr lang="en-GB" sz="1800" dirty="0" smtClean="0">
              <a:solidFill>
                <a:schemeClr val="bg2">
                  <a:lumMod val="10000"/>
                </a:schemeClr>
              </a:solidFill>
            </a:rPr>
            <a:t>Employment protection legislation, minimum wages or product market regulation (network industries)  </a:t>
          </a:r>
          <a:endParaRPr lang="en-GB" sz="1800" dirty="0">
            <a:solidFill>
              <a:schemeClr val="bg2">
                <a:lumMod val="10000"/>
              </a:schemeClr>
            </a:solidFill>
          </a:endParaRPr>
        </a:p>
      </dgm:t>
    </dgm:pt>
    <dgm:pt modelId="{85CA073D-8253-4245-92D9-B9C857592BF1}" type="parTrans" cxnId="{6305744F-B158-46D1-B6E0-F1E4EB6ED3D2}">
      <dgm:prSet/>
      <dgm:spPr/>
      <dgm:t>
        <a:bodyPr/>
        <a:lstStyle/>
        <a:p>
          <a:endParaRPr lang="en-GB"/>
        </a:p>
      </dgm:t>
    </dgm:pt>
    <dgm:pt modelId="{EEEC2BE6-9D52-49E5-A410-067710552042}" type="sibTrans" cxnId="{6305744F-B158-46D1-B6E0-F1E4EB6ED3D2}">
      <dgm:prSet/>
      <dgm:spPr/>
      <dgm:t>
        <a:bodyPr/>
        <a:lstStyle/>
        <a:p>
          <a:endParaRPr lang="en-GB"/>
        </a:p>
      </dgm:t>
    </dgm:pt>
    <dgm:pt modelId="{4C6FD01C-DA37-4612-9265-8F6E2449DE8B}">
      <dgm:prSet phldrT="[Text]" custT="1"/>
      <dgm:spPr/>
      <dgm:t>
        <a:bodyPr/>
        <a:lstStyle/>
        <a:p>
          <a:r>
            <a:rPr lang="en-GB" sz="1800" i="1" dirty="0" smtClean="0">
              <a:solidFill>
                <a:schemeClr val="bg2">
                  <a:lumMod val="10000"/>
                </a:schemeClr>
              </a:solidFill>
            </a:rPr>
            <a:t>Synchronisation</a:t>
          </a:r>
          <a:r>
            <a:rPr lang="en-GB" sz="1800" dirty="0" smtClean="0">
              <a:solidFill>
                <a:schemeClr val="bg2">
                  <a:lumMod val="10000"/>
                </a:schemeClr>
              </a:solidFill>
            </a:rPr>
            <a:t>: In euro area, help to reduce transition costs by giving greater scope to monetary policy </a:t>
          </a:r>
          <a:endParaRPr lang="en-GB" sz="1800" dirty="0">
            <a:solidFill>
              <a:schemeClr val="bg2">
                <a:lumMod val="10000"/>
              </a:schemeClr>
            </a:solidFill>
          </a:endParaRPr>
        </a:p>
      </dgm:t>
    </dgm:pt>
    <dgm:pt modelId="{79C6CCCD-1EF8-4856-AB30-8683FBB1C17C}" type="parTrans" cxnId="{7A4C5020-1E02-438B-95BC-CD7581AB413F}">
      <dgm:prSet/>
      <dgm:spPr/>
      <dgm:t>
        <a:bodyPr/>
        <a:lstStyle/>
        <a:p>
          <a:endParaRPr lang="en-GB"/>
        </a:p>
      </dgm:t>
    </dgm:pt>
    <dgm:pt modelId="{5D29F286-A995-449E-AF76-EDFA1F2B579D}" type="sibTrans" cxnId="{7A4C5020-1E02-438B-95BC-CD7581AB413F}">
      <dgm:prSet/>
      <dgm:spPr/>
      <dgm:t>
        <a:bodyPr/>
        <a:lstStyle/>
        <a:p>
          <a:endParaRPr lang="en-GB"/>
        </a:p>
      </dgm:t>
    </dgm:pt>
    <dgm:pt modelId="{6E675A86-A7CD-4324-8ADC-4A9C001E8DD9}">
      <dgm:prSet phldrT="[Text]" custT="1"/>
      <dgm:spPr/>
      <dgm:t>
        <a:bodyPr/>
        <a:lstStyle/>
        <a:p>
          <a:r>
            <a:rPr lang="en-GB" sz="1800" i="1" dirty="0" smtClean="0">
              <a:solidFill>
                <a:schemeClr val="bg2">
                  <a:lumMod val="10000"/>
                </a:schemeClr>
              </a:solidFill>
            </a:rPr>
            <a:t>Boldness</a:t>
          </a:r>
          <a:r>
            <a:rPr lang="en-GB" sz="1800" dirty="0" smtClean="0">
              <a:solidFill>
                <a:schemeClr val="bg2">
                  <a:lumMod val="10000"/>
                </a:schemeClr>
              </a:solidFill>
            </a:rPr>
            <a:t>: Once and for all price level adjustment vs lower inflation expectations </a:t>
          </a:r>
          <a:endParaRPr lang="en-GB" sz="1800" dirty="0">
            <a:solidFill>
              <a:schemeClr val="bg2">
                <a:lumMod val="10000"/>
              </a:schemeClr>
            </a:solidFill>
          </a:endParaRPr>
        </a:p>
      </dgm:t>
    </dgm:pt>
    <dgm:pt modelId="{14651D25-B1E0-4074-81D9-95A69D563A63}" type="parTrans" cxnId="{63C9306A-C71F-4460-9CE5-54307595EA31}">
      <dgm:prSet/>
      <dgm:spPr/>
      <dgm:t>
        <a:bodyPr/>
        <a:lstStyle/>
        <a:p>
          <a:endParaRPr lang="en-GB"/>
        </a:p>
      </dgm:t>
    </dgm:pt>
    <dgm:pt modelId="{C573E604-F942-429A-B5AD-F384B605F03D}" type="sibTrans" cxnId="{63C9306A-C71F-4460-9CE5-54307595EA31}">
      <dgm:prSet/>
      <dgm:spPr/>
      <dgm:t>
        <a:bodyPr/>
        <a:lstStyle/>
        <a:p>
          <a:endParaRPr lang="en-GB"/>
        </a:p>
      </dgm:t>
    </dgm:pt>
    <dgm:pt modelId="{E5A0F61F-70CF-485E-9CCF-699D1FBC644C}" type="pres">
      <dgm:prSet presAssocID="{43AB0FAE-37A5-4854-942F-B6C633CE8D18}" presName="linear" presStyleCnt="0">
        <dgm:presLayoutVars>
          <dgm:animLvl val="lvl"/>
          <dgm:resizeHandles val="exact"/>
        </dgm:presLayoutVars>
      </dgm:prSet>
      <dgm:spPr/>
      <dgm:t>
        <a:bodyPr/>
        <a:lstStyle/>
        <a:p>
          <a:endParaRPr lang="en-GB"/>
        </a:p>
      </dgm:t>
    </dgm:pt>
    <dgm:pt modelId="{9F143281-86FD-4933-83C7-F5F08B17DD15}" type="pres">
      <dgm:prSet presAssocID="{7EE4028A-14BC-4E73-919B-6ADAEFA61925}" presName="parentText" presStyleLbl="node1" presStyleIdx="0" presStyleCnt="3" custScaleY="50023" custLinFactNeighborX="823" custLinFactNeighborY="-20939">
        <dgm:presLayoutVars>
          <dgm:chMax val="0"/>
          <dgm:bulletEnabled val="1"/>
        </dgm:presLayoutVars>
      </dgm:prSet>
      <dgm:spPr/>
      <dgm:t>
        <a:bodyPr/>
        <a:lstStyle/>
        <a:p>
          <a:endParaRPr lang="en-GB"/>
        </a:p>
      </dgm:t>
    </dgm:pt>
    <dgm:pt modelId="{61ED8861-8A34-4086-9E13-714CB96DC6AE}" type="pres">
      <dgm:prSet presAssocID="{7EE4028A-14BC-4E73-919B-6ADAEFA61925}" presName="childText" presStyleLbl="revTx" presStyleIdx="0" presStyleCnt="3" custScaleY="64645" custLinFactNeighborX="406" custLinFactNeighborY="-17384">
        <dgm:presLayoutVars>
          <dgm:bulletEnabled val="1"/>
        </dgm:presLayoutVars>
      </dgm:prSet>
      <dgm:spPr/>
      <dgm:t>
        <a:bodyPr/>
        <a:lstStyle/>
        <a:p>
          <a:endParaRPr lang="en-GB"/>
        </a:p>
      </dgm:t>
    </dgm:pt>
    <dgm:pt modelId="{A586CE91-87E0-48AD-BEEF-0F0C304246F1}" type="pres">
      <dgm:prSet presAssocID="{7FD46D4F-8DD9-44E5-A0A0-6869EE9A4F3C}" presName="parentText" presStyleLbl="node1" presStyleIdx="1" presStyleCnt="3" custScaleY="46872" custLinFactNeighborX="406" custLinFactNeighborY="-9487">
        <dgm:presLayoutVars>
          <dgm:chMax val="0"/>
          <dgm:bulletEnabled val="1"/>
        </dgm:presLayoutVars>
      </dgm:prSet>
      <dgm:spPr/>
      <dgm:t>
        <a:bodyPr/>
        <a:lstStyle/>
        <a:p>
          <a:endParaRPr lang="en-GB"/>
        </a:p>
      </dgm:t>
    </dgm:pt>
    <dgm:pt modelId="{EA0105FF-D6A7-4E4E-86EE-B25EF07D5E54}" type="pres">
      <dgm:prSet presAssocID="{7FD46D4F-8DD9-44E5-A0A0-6869EE9A4F3C}" presName="childText" presStyleLbl="revTx" presStyleIdx="1" presStyleCnt="3" custScaleY="90053" custLinFactNeighborX="406" custLinFactNeighborY="-7343">
        <dgm:presLayoutVars>
          <dgm:bulletEnabled val="1"/>
        </dgm:presLayoutVars>
      </dgm:prSet>
      <dgm:spPr/>
      <dgm:t>
        <a:bodyPr/>
        <a:lstStyle/>
        <a:p>
          <a:endParaRPr lang="en-GB"/>
        </a:p>
      </dgm:t>
    </dgm:pt>
    <dgm:pt modelId="{AE71B248-93D7-40C6-A0CA-D790266CF50B}" type="pres">
      <dgm:prSet presAssocID="{0D4C68E0-F59A-49FE-832A-2D4E4FC364DB}" presName="parentText" presStyleLbl="node1" presStyleIdx="2" presStyleCnt="3" custScaleY="48786" custLinFactNeighborX="406" custLinFactNeighborY="2487">
        <dgm:presLayoutVars>
          <dgm:chMax val="0"/>
          <dgm:bulletEnabled val="1"/>
        </dgm:presLayoutVars>
      </dgm:prSet>
      <dgm:spPr/>
      <dgm:t>
        <a:bodyPr/>
        <a:lstStyle/>
        <a:p>
          <a:endParaRPr lang="en-GB"/>
        </a:p>
      </dgm:t>
    </dgm:pt>
    <dgm:pt modelId="{89794FD2-71DC-4804-9E16-A218842D3558}" type="pres">
      <dgm:prSet presAssocID="{0D4C68E0-F59A-49FE-832A-2D4E4FC364DB}" presName="childText" presStyleLbl="revTx" presStyleIdx="2" presStyleCnt="3" custScaleY="66548" custLinFactNeighborX="406" custLinFactNeighborY="8390">
        <dgm:presLayoutVars>
          <dgm:bulletEnabled val="1"/>
        </dgm:presLayoutVars>
      </dgm:prSet>
      <dgm:spPr/>
      <dgm:t>
        <a:bodyPr/>
        <a:lstStyle/>
        <a:p>
          <a:endParaRPr lang="en-GB"/>
        </a:p>
      </dgm:t>
    </dgm:pt>
  </dgm:ptLst>
  <dgm:cxnLst>
    <dgm:cxn modelId="{970D7C42-A266-4621-A157-42DDFBE3A017}" type="presOf" srcId="{4C6FD01C-DA37-4612-9265-8F6E2449DE8B}" destId="{EA0105FF-D6A7-4E4E-86EE-B25EF07D5E54}" srcOrd="0" destOrd="1" presId="urn:microsoft.com/office/officeart/2005/8/layout/vList2"/>
    <dgm:cxn modelId="{7A4C5020-1E02-438B-95BC-CD7581AB413F}" srcId="{7FD46D4F-8DD9-44E5-A0A0-6869EE9A4F3C}" destId="{4C6FD01C-DA37-4612-9265-8F6E2449DE8B}" srcOrd="1" destOrd="0" parTransId="{79C6CCCD-1EF8-4856-AB30-8683FBB1C17C}" sibTransId="{5D29F286-A995-449E-AF76-EDFA1F2B579D}"/>
    <dgm:cxn modelId="{7B2FBE49-2E82-43B7-A93F-378450EE2FCB}" type="presOf" srcId="{7FD46D4F-8DD9-44E5-A0A0-6869EE9A4F3C}" destId="{A586CE91-87E0-48AD-BEEF-0F0C304246F1}" srcOrd="0" destOrd="0" presId="urn:microsoft.com/office/officeart/2005/8/layout/vList2"/>
    <dgm:cxn modelId="{1CE85E24-07F4-4873-9A44-6B12E2D11F20}" type="presOf" srcId="{7EE4028A-14BC-4E73-919B-6ADAEFA61925}" destId="{9F143281-86FD-4933-83C7-F5F08B17DD15}" srcOrd="0" destOrd="0" presId="urn:microsoft.com/office/officeart/2005/8/layout/vList2"/>
    <dgm:cxn modelId="{B833F380-5177-46C7-B279-10ABAE39567B}" srcId="{43AB0FAE-37A5-4854-942F-B6C633CE8D18}" destId="{7FD46D4F-8DD9-44E5-A0A0-6869EE9A4F3C}" srcOrd="1" destOrd="0" parTransId="{614F8C04-746E-4D7B-92AA-5B1A21B10011}" sibTransId="{CFC48DD5-E8AD-4A28-B564-6FBCFEA0E88E}"/>
    <dgm:cxn modelId="{87BCF9A3-EEE7-4ABE-B1FB-C37B6ABC4CE7}" type="presOf" srcId="{44FF216B-6130-4043-90F3-F302A252F08A}" destId="{61ED8861-8A34-4086-9E13-714CB96DC6AE}" srcOrd="0" destOrd="0" presId="urn:microsoft.com/office/officeart/2005/8/layout/vList2"/>
    <dgm:cxn modelId="{8492B9DB-D7CF-47C7-A1ED-BBA51E44BC3D}" srcId="{0D4C68E0-F59A-49FE-832A-2D4E4FC364DB}" destId="{FB1F97B5-AD86-4035-9BA3-CFE11E997FA4}" srcOrd="1" destOrd="0" parTransId="{3206C5EB-AE33-454C-A52A-14B2330FAF72}" sibTransId="{58123E48-F087-4086-8076-70AF01119EC1}"/>
    <dgm:cxn modelId="{412B29BF-79D8-4F64-BA6F-DDEBFD2891C8}" type="presOf" srcId="{1967B05C-CCD1-486D-BB24-66CB8CCAAC9D}" destId="{EA0105FF-D6A7-4E4E-86EE-B25EF07D5E54}" srcOrd="0" destOrd="3" presId="urn:microsoft.com/office/officeart/2005/8/layout/vList2"/>
    <dgm:cxn modelId="{63C9306A-C71F-4460-9CE5-54307595EA31}" srcId="{7FD46D4F-8DD9-44E5-A0A0-6869EE9A4F3C}" destId="{6E675A86-A7CD-4324-8ADC-4A9C001E8DD9}" srcOrd="2" destOrd="0" parTransId="{14651D25-B1E0-4074-81D9-95A69D563A63}" sibTransId="{C573E604-F942-429A-B5AD-F384B605F03D}"/>
    <dgm:cxn modelId="{24084008-AA87-4352-BF6B-21CD3BC94F26}" type="presOf" srcId="{044CDDFD-A44C-4929-9B17-2DEE433A1A0B}" destId="{89794FD2-71DC-4804-9E16-A218842D3558}" srcOrd="0" destOrd="0" presId="urn:microsoft.com/office/officeart/2005/8/layout/vList2"/>
    <dgm:cxn modelId="{0287F0E8-9A2C-4C66-95E8-76A9CE14DFFF}" srcId="{7FD46D4F-8DD9-44E5-A0A0-6869EE9A4F3C}" destId="{1967B05C-CCD1-486D-BB24-66CB8CCAAC9D}" srcOrd="3" destOrd="0" parTransId="{824EF266-D738-454A-A563-5C3F8823FF9A}" sibTransId="{48A4E646-56B4-47BE-87D0-4EAC8B1BA7D0}"/>
    <dgm:cxn modelId="{BCBD160E-903B-4F9C-A817-7C0523C02E28}" type="presOf" srcId="{0D4C68E0-F59A-49FE-832A-2D4E4FC364DB}" destId="{AE71B248-93D7-40C6-A0CA-D790266CF50B}" srcOrd="0" destOrd="0" presId="urn:microsoft.com/office/officeart/2005/8/layout/vList2"/>
    <dgm:cxn modelId="{9B0E2F74-3D04-437D-B90D-0F11F8BC77AD}" type="presOf" srcId="{43AB0FAE-37A5-4854-942F-B6C633CE8D18}" destId="{E5A0F61F-70CF-485E-9CCF-699D1FBC644C}" srcOrd="0" destOrd="0" presId="urn:microsoft.com/office/officeart/2005/8/layout/vList2"/>
    <dgm:cxn modelId="{0737EFB6-206B-4814-9715-F27A7D23D4B5}" type="presOf" srcId="{FB1F97B5-AD86-4035-9BA3-CFE11E997FA4}" destId="{89794FD2-71DC-4804-9E16-A218842D3558}" srcOrd="0" destOrd="1" presId="urn:microsoft.com/office/officeart/2005/8/layout/vList2"/>
    <dgm:cxn modelId="{5788B5DE-98D9-40BA-82B4-0E5859795F23}" type="presOf" srcId="{168D908C-80D2-4B61-9D39-1106BDDB67AB}" destId="{EA0105FF-D6A7-4E4E-86EE-B25EF07D5E54}" srcOrd="0" destOrd="0" presId="urn:microsoft.com/office/officeart/2005/8/layout/vList2"/>
    <dgm:cxn modelId="{6305744F-B158-46D1-B6E0-F1E4EB6ED3D2}" srcId="{7EE4028A-14BC-4E73-919B-6ADAEFA61925}" destId="{44FF216B-6130-4043-90F3-F302A252F08A}" srcOrd="0" destOrd="0" parTransId="{85CA073D-8253-4245-92D9-B9C857592BF1}" sibTransId="{EEEC2BE6-9D52-49E5-A410-067710552042}"/>
    <dgm:cxn modelId="{DF622FAD-60DB-4FEC-A2C1-0C36447E1EEA}" srcId="{43AB0FAE-37A5-4854-942F-B6C633CE8D18}" destId="{0D4C68E0-F59A-49FE-832A-2D4E4FC364DB}" srcOrd="2" destOrd="0" parTransId="{995B6DCB-5092-4137-B25F-BA8B59417717}" sibTransId="{536136A0-136F-414D-9567-DC609B2B6D1A}"/>
    <dgm:cxn modelId="{591452E4-CC9F-45ED-913C-C833E9A1A3AF}" srcId="{43AB0FAE-37A5-4854-942F-B6C633CE8D18}" destId="{7EE4028A-14BC-4E73-919B-6ADAEFA61925}" srcOrd="0" destOrd="0" parTransId="{53DB08F4-3F3B-434C-83F0-6A4F0AACAE7F}" sibTransId="{6D5D0A89-837F-4527-B88F-7B43F653907C}"/>
    <dgm:cxn modelId="{835D2951-095E-4444-8C59-48F76E101E09}" srcId="{7FD46D4F-8DD9-44E5-A0A0-6869EE9A4F3C}" destId="{168D908C-80D2-4B61-9D39-1106BDDB67AB}" srcOrd="0" destOrd="0" parTransId="{CB3D878F-7D6B-4C51-A765-37D5017676E9}" sibTransId="{CBD4059B-6177-46A7-A8F0-D8BB618AFA99}"/>
    <dgm:cxn modelId="{507D15C7-FB32-430C-9FD0-550603C7F783}" type="presOf" srcId="{6E675A86-A7CD-4324-8ADC-4A9C001E8DD9}" destId="{EA0105FF-D6A7-4E4E-86EE-B25EF07D5E54}" srcOrd="0" destOrd="2" presId="urn:microsoft.com/office/officeart/2005/8/layout/vList2"/>
    <dgm:cxn modelId="{3B680121-8D97-4A07-87AD-73BB5E7387AE}" srcId="{0D4C68E0-F59A-49FE-832A-2D4E4FC364DB}" destId="{044CDDFD-A44C-4929-9B17-2DEE433A1A0B}" srcOrd="0" destOrd="0" parTransId="{8156F458-C83A-47F1-A2D2-8921A3044ADA}" sibTransId="{B16AD5AF-3472-4552-A0AB-A24147384404}"/>
    <dgm:cxn modelId="{6B5459BC-867A-4920-BDD5-71E13BE11963}" type="presParOf" srcId="{E5A0F61F-70CF-485E-9CCF-699D1FBC644C}" destId="{9F143281-86FD-4933-83C7-F5F08B17DD15}" srcOrd="0" destOrd="0" presId="urn:microsoft.com/office/officeart/2005/8/layout/vList2"/>
    <dgm:cxn modelId="{1DDE17AD-CC62-4151-8F38-55C9D264401E}" type="presParOf" srcId="{E5A0F61F-70CF-485E-9CCF-699D1FBC644C}" destId="{61ED8861-8A34-4086-9E13-714CB96DC6AE}" srcOrd="1" destOrd="0" presId="urn:microsoft.com/office/officeart/2005/8/layout/vList2"/>
    <dgm:cxn modelId="{ED18A28A-7890-41A8-A89C-EA530A5FEB16}" type="presParOf" srcId="{E5A0F61F-70CF-485E-9CCF-699D1FBC644C}" destId="{A586CE91-87E0-48AD-BEEF-0F0C304246F1}" srcOrd="2" destOrd="0" presId="urn:microsoft.com/office/officeart/2005/8/layout/vList2"/>
    <dgm:cxn modelId="{ECCD3DFE-A9B5-4283-BECA-F226A757792D}" type="presParOf" srcId="{E5A0F61F-70CF-485E-9CCF-699D1FBC644C}" destId="{EA0105FF-D6A7-4E4E-86EE-B25EF07D5E54}" srcOrd="3" destOrd="0" presId="urn:microsoft.com/office/officeart/2005/8/layout/vList2"/>
    <dgm:cxn modelId="{DD678A4B-622E-4B0E-88D8-3AFDD9199C46}" type="presParOf" srcId="{E5A0F61F-70CF-485E-9CCF-699D1FBC644C}" destId="{AE71B248-93D7-40C6-A0CA-D790266CF50B}" srcOrd="4" destOrd="0" presId="urn:microsoft.com/office/officeart/2005/8/layout/vList2"/>
    <dgm:cxn modelId="{E00F2F89-02F5-430B-BC89-F0EC5756C564}" type="presParOf" srcId="{E5A0F61F-70CF-485E-9CCF-699D1FBC644C}" destId="{89794FD2-71DC-4804-9E16-A218842D3558}"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43281-86FD-4933-83C7-F5F08B17DD15}">
      <dsp:nvSpPr>
        <dsp:cNvPr id="0" name=""/>
        <dsp:cNvSpPr/>
      </dsp:nvSpPr>
      <dsp:spPr>
        <a:xfrm>
          <a:off x="0" y="0"/>
          <a:ext cx="8748464" cy="5987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0" kern="1200" dirty="0" smtClean="0">
              <a:solidFill>
                <a:schemeClr val="bg1"/>
              </a:solidFill>
              <a:latin typeface="+mj-lt"/>
            </a:rPr>
            <a:t>Channel-specific policies </a:t>
          </a:r>
          <a:endParaRPr lang="en-GB" sz="2000" i="0" kern="1200" dirty="0">
            <a:solidFill>
              <a:schemeClr val="bg1"/>
            </a:solidFill>
            <a:latin typeface="+mj-lt"/>
          </a:endParaRPr>
        </a:p>
      </dsp:txBody>
      <dsp:txXfrm>
        <a:off x="29228" y="29228"/>
        <a:ext cx="8690008" cy="540274"/>
      </dsp:txXfrm>
    </dsp:sp>
    <dsp:sp modelId="{61ED8861-8A34-4086-9E13-714CB96DC6AE}">
      <dsp:nvSpPr>
        <dsp:cNvPr id="0" name=""/>
        <dsp:cNvSpPr/>
      </dsp:nvSpPr>
      <dsp:spPr>
        <a:xfrm>
          <a:off x="0" y="619839"/>
          <a:ext cx="8748464" cy="1072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Knowledge-based capital </a:t>
          </a:r>
          <a:r>
            <a:rPr lang="en-GB" sz="1800" kern="1200" dirty="0" smtClean="0">
              <a:solidFill>
                <a:schemeClr val="tx1">
                  <a:lumMod val="50000"/>
                </a:schemeClr>
              </a:solidFill>
              <a:latin typeface="+mj-lt"/>
            </a:rPr>
            <a:t>(</a:t>
          </a:r>
          <a:r>
            <a:rPr lang="en-GB" sz="1800" i="1" kern="1200" dirty="0" smtClean="0">
              <a:solidFill>
                <a:schemeClr val="tx1">
                  <a:lumMod val="50000"/>
                </a:schemeClr>
              </a:solidFill>
              <a:latin typeface="+mj-lt"/>
            </a:rPr>
            <a:t>R&amp;D tax credit or grants, industry-university links</a:t>
          </a:r>
          <a:r>
            <a:rPr lang="en-GB" sz="1800" kern="1200" dirty="0" smtClean="0">
              <a:solidFill>
                <a:schemeClr val="tx1">
                  <a:lumMod val="50000"/>
                </a:schemeClr>
              </a:solidFill>
              <a:latin typeface="+mj-lt"/>
            </a:rPr>
            <a:t>) </a:t>
          </a:r>
          <a:endParaRPr lang="en-GB" sz="1800" kern="1200" dirty="0">
            <a:solidFill>
              <a:schemeClr val="tx1">
                <a:lumMod val="50000"/>
              </a:schemeClr>
            </a:solidFill>
            <a:latin typeface="+mj-lt"/>
          </a:endParaRPr>
        </a:p>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Openness</a:t>
          </a:r>
          <a:r>
            <a:rPr lang="en-GB" sz="1800" kern="1200" dirty="0" smtClean="0">
              <a:solidFill>
                <a:schemeClr val="tx1">
                  <a:lumMod val="50000"/>
                </a:schemeClr>
              </a:solidFill>
              <a:latin typeface="+mj-lt"/>
            </a:rPr>
            <a:t> to foreign trade and investment (</a:t>
          </a:r>
          <a:r>
            <a:rPr lang="en-GB" sz="1800" i="1" kern="1200" dirty="0" smtClean="0">
              <a:solidFill>
                <a:schemeClr val="tx1">
                  <a:lumMod val="50000"/>
                </a:schemeClr>
              </a:solidFill>
              <a:latin typeface="+mj-lt"/>
            </a:rPr>
            <a:t>barriers, trade support measures</a:t>
          </a:r>
          <a:r>
            <a:rPr lang="en-GB" sz="1800" kern="1200" dirty="0" smtClean="0">
              <a:solidFill>
                <a:schemeClr val="tx1">
                  <a:lumMod val="50000"/>
                </a:schemeClr>
              </a:solidFill>
              <a:latin typeface="+mj-lt"/>
            </a:rPr>
            <a:t>)</a:t>
          </a:r>
          <a:endParaRPr lang="en-GB" sz="1800" kern="1200" dirty="0">
            <a:solidFill>
              <a:schemeClr val="tx1">
                <a:lumMod val="50000"/>
              </a:schemeClr>
            </a:solidFill>
            <a:latin typeface="+mj-lt"/>
          </a:endParaRPr>
        </a:p>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Human capital </a:t>
          </a:r>
          <a:r>
            <a:rPr lang="en-GB" sz="1800" kern="1200" dirty="0" smtClean="0">
              <a:solidFill>
                <a:schemeClr val="tx1">
                  <a:lumMod val="50000"/>
                </a:schemeClr>
              </a:solidFill>
              <a:latin typeface="+mj-lt"/>
            </a:rPr>
            <a:t>and skills development (</a:t>
          </a:r>
          <a:r>
            <a:rPr lang="en-GB" sz="1800" i="1" kern="1200" dirty="0" smtClean="0">
              <a:solidFill>
                <a:schemeClr val="tx1">
                  <a:lumMod val="50000"/>
                </a:schemeClr>
              </a:solidFill>
              <a:latin typeface="+mj-lt"/>
            </a:rPr>
            <a:t>education and employment policies</a:t>
          </a:r>
          <a:r>
            <a:rPr lang="en-GB" sz="1800" kern="1200" dirty="0" smtClean="0">
              <a:solidFill>
                <a:schemeClr val="tx1">
                  <a:lumMod val="50000"/>
                </a:schemeClr>
              </a:solidFill>
              <a:latin typeface="+mj-lt"/>
            </a:rPr>
            <a:t>)</a:t>
          </a:r>
          <a:endParaRPr lang="en-GB" sz="1800" kern="1200" dirty="0">
            <a:solidFill>
              <a:schemeClr val="tx1">
                <a:lumMod val="50000"/>
              </a:schemeClr>
            </a:solidFill>
            <a:latin typeface="+mj-lt"/>
          </a:endParaRPr>
        </a:p>
      </dsp:txBody>
      <dsp:txXfrm>
        <a:off x="0" y="619839"/>
        <a:ext cx="8748464" cy="1072177"/>
      </dsp:txXfrm>
    </dsp:sp>
    <dsp:sp modelId="{A586CE91-87E0-48AD-BEEF-0F0C304246F1}">
      <dsp:nvSpPr>
        <dsp:cNvPr id="0" name=""/>
        <dsp:cNvSpPr/>
      </dsp:nvSpPr>
      <dsp:spPr>
        <a:xfrm>
          <a:off x="0" y="1679217"/>
          <a:ext cx="8748464" cy="62503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0" kern="1200" dirty="0" smtClean="0">
              <a:latin typeface="+mj-lt"/>
            </a:rPr>
            <a:t>Framework conditions =&gt; Market competition, resource allocation</a:t>
          </a:r>
          <a:endParaRPr lang="en-GB" sz="2000" i="0" kern="1200" dirty="0">
            <a:latin typeface="+mj-lt"/>
          </a:endParaRPr>
        </a:p>
      </dsp:txBody>
      <dsp:txXfrm>
        <a:off x="30512" y="1709729"/>
        <a:ext cx="8687440" cy="564014"/>
      </dsp:txXfrm>
    </dsp:sp>
    <dsp:sp modelId="{EA0105FF-D6A7-4E4E-86EE-B25EF07D5E54}">
      <dsp:nvSpPr>
        <dsp:cNvPr id="0" name=""/>
        <dsp:cNvSpPr/>
      </dsp:nvSpPr>
      <dsp:spPr>
        <a:xfrm>
          <a:off x="0" y="2448272"/>
          <a:ext cx="8748464" cy="995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Product and labour market regulation </a:t>
          </a:r>
          <a:r>
            <a:rPr lang="en-GB" sz="1800" kern="1200" dirty="0" smtClean="0">
              <a:solidFill>
                <a:schemeClr val="tx1">
                  <a:lumMod val="50000"/>
                </a:schemeClr>
              </a:solidFill>
              <a:latin typeface="+mj-lt"/>
            </a:rPr>
            <a:t>(</a:t>
          </a:r>
          <a:r>
            <a:rPr lang="en-GB" sz="1800" i="1" kern="1200" dirty="0" smtClean="0">
              <a:solidFill>
                <a:schemeClr val="tx1">
                  <a:lumMod val="50000"/>
                </a:schemeClr>
              </a:solidFill>
              <a:latin typeface="+mj-lt"/>
            </a:rPr>
            <a:t>barriers to entry and labour mobility</a:t>
          </a:r>
          <a:r>
            <a:rPr lang="en-GB" sz="1800" kern="1200" dirty="0" smtClean="0">
              <a:solidFill>
                <a:schemeClr val="tx1">
                  <a:lumMod val="50000"/>
                </a:schemeClr>
              </a:solidFill>
              <a:latin typeface="+mj-lt"/>
            </a:rPr>
            <a:t>) </a:t>
          </a:r>
          <a:endParaRPr lang="en-GB" sz="1800" kern="1200" dirty="0">
            <a:solidFill>
              <a:schemeClr val="tx1">
                <a:lumMod val="50000"/>
              </a:schemeClr>
            </a:solidFill>
            <a:latin typeface="+mj-lt"/>
          </a:endParaRPr>
        </a:p>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Competition Law and Policy </a:t>
          </a:r>
          <a:endParaRPr lang="en-GB" sz="1800" b="1" kern="1200" dirty="0">
            <a:solidFill>
              <a:schemeClr val="bg2">
                <a:lumMod val="10000"/>
              </a:schemeClr>
            </a:solidFill>
            <a:latin typeface="+mj-lt"/>
          </a:endParaRPr>
        </a:p>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Efficiency of bankruptcy legislation </a:t>
          </a:r>
          <a:endParaRPr lang="en-GB" sz="1800" b="1" kern="1200" dirty="0">
            <a:solidFill>
              <a:schemeClr val="bg2">
                <a:lumMod val="10000"/>
              </a:schemeClr>
            </a:solidFill>
            <a:latin typeface="+mj-lt"/>
          </a:endParaRPr>
        </a:p>
        <a:p>
          <a:pPr marL="171450" lvl="1" indent="-171450" algn="l" defTabSz="800100">
            <a:lnSpc>
              <a:spcPct val="90000"/>
            </a:lnSpc>
            <a:spcBef>
              <a:spcPct val="0"/>
            </a:spcBef>
            <a:spcAft>
              <a:spcPct val="20000"/>
            </a:spcAft>
            <a:buChar char="••"/>
          </a:pPr>
          <a:endParaRPr lang="en-GB" sz="1800" kern="1200" dirty="0">
            <a:solidFill>
              <a:schemeClr val="bg2">
                <a:lumMod val="10000"/>
              </a:schemeClr>
            </a:solidFill>
          </a:endParaRPr>
        </a:p>
      </dsp:txBody>
      <dsp:txXfrm>
        <a:off x="0" y="2448272"/>
        <a:ext cx="8748464" cy="995197"/>
      </dsp:txXfrm>
    </dsp:sp>
    <dsp:sp modelId="{AE71B248-93D7-40C6-A0CA-D790266CF50B}">
      <dsp:nvSpPr>
        <dsp:cNvPr id="0" name=""/>
        <dsp:cNvSpPr/>
      </dsp:nvSpPr>
      <dsp:spPr>
        <a:xfrm>
          <a:off x="0" y="3612072"/>
          <a:ext cx="8748464" cy="5839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0" kern="1200" dirty="0" smtClean="0">
              <a:latin typeface="+mj-lt"/>
            </a:rPr>
            <a:t>Legal infrastructure and basic institutions </a:t>
          </a:r>
        </a:p>
      </dsp:txBody>
      <dsp:txXfrm>
        <a:off x="28505" y="3640577"/>
        <a:ext cx="8691454" cy="526914"/>
      </dsp:txXfrm>
    </dsp:sp>
    <dsp:sp modelId="{89794FD2-71DC-4804-9E16-A218842D3558}">
      <dsp:nvSpPr>
        <dsp:cNvPr id="0" name=""/>
        <dsp:cNvSpPr/>
      </dsp:nvSpPr>
      <dsp:spPr>
        <a:xfrm>
          <a:off x="0" y="4263935"/>
          <a:ext cx="8748464" cy="848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b="1" kern="1200" dirty="0" smtClean="0">
              <a:solidFill>
                <a:schemeClr val="bg2">
                  <a:lumMod val="10000"/>
                </a:schemeClr>
              </a:solidFill>
              <a:latin typeface="+mj-lt"/>
            </a:rPr>
            <a:t>Rule of law</a:t>
          </a:r>
          <a:r>
            <a:rPr lang="en-GB" sz="1800" kern="1200" dirty="0" smtClean="0">
              <a:solidFill>
                <a:schemeClr val="tx1">
                  <a:lumMod val="50000"/>
                </a:schemeClr>
              </a:solidFill>
              <a:latin typeface="+mj-lt"/>
            </a:rPr>
            <a:t>, contract enforcement and efficiency of judicial systems</a:t>
          </a:r>
          <a:endParaRPr lang="en-GB" sz="1800" kern="1200" dirty="0">
            <a:solidFill>
              <a:schemeClr val="tx1">
                <a:lumMod val="50000"/>
              </a:schemeClr>
            </a:solidFill>
            <a:latin typeface="+mj-lt"/>
          </a:endParaRPr>
        </a:p>
        <a:p>
          <a:pPr marL="171450" lvl="1" indent="-171450" algn="l" defTabSz="800100">
            <a:lnSpc>
              <a:spcPct val="90000"/>
            </a:lnSpc>
            <a:spcBef>
              <a:spcPct val="0"/>
            </a:spcBef>
            <a:spcAft>
              <a:spcPct val="20000"/>
            </a:spcAft>
            <a:buChar char="••"/>
          </a:pPr>
          <a:r>
            <a:rPr lang="en-GB" sz="1800" kern="1200" dirty="0" smtClean="0">
              <a:solidFill>
                <a:schemeClr val="tx1">
                  <a:lumMod val="50000"/>
                </a:schemeClr>
              </a:solidFill>
              <a:latin typeface="+mj-lt"/>
            </a:rPr>
            <a:t>Intellectual property rights</a:t>
          </a:r>
          <a:endParaRPr lang="en-GB" sz="1800" kern="1200" dirty="0">
            <a:solidFill>
              <a:schemeClr val="tx1">
                <a:lumMod val="50000"/>
              </a:schemeClr>
            </a:solidFill>
            <a:latin typeface="+mj-lt"/>
          </a:endParaRPr>
        </a:p>
        <a:p>
          <a:pPr marL="171450" lvl="1" indent="-171450" algn="l" defTabSz="800100">
            <a:lnSpc>
              <a:spcPct val="90000"/>
            </a:lnSpc>
            <a:spcBef>
              <a:spcPct val="0"/>
            </a:spcBef>
            <a:spcAft>
              <a:spcPct val="20000"/>
            </a:spcAft>
            <a:buChar char="••"/>
          </a:pPr>
          <a:r>
            <a:rPr lang="en-GB" sz="1800" kern="1200" dirty="0" smtClean="0">
              <a:solidFill>
                <a:schemeClr val="tx1">
                  <a:lumMod val="50000"/>
                </a:schemeClr>
              </a:solidFill>
              <a:latin typeface="+mj-lt"/>
            </a:rPr>
            <a:t>Public sector efficiency</a:t>
          </a:r>
          <a:endParaRPr lang="en-GB" sz="1800" kern="1200" dirty="0">
            <a:solidFill>
              <a:schemeClr val="tx1">
                <a:lumMod val="50000"/>
              </a:schemeClr>
            </a:solidFill>
            <a:latin typeface="+mj-lt"/>
          </a:endParaRPr>
        </a:p>
      </dsp:txBody>
      <dsp:txXfrm>
        <a:off x="0" y="4263935"/>
        <a:ext cx="8748464" cy="848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75EA8-21FF-403C-B5C4-4A598C86B858}">
      <dsp:nvSpPr>
        <dsp:cNvPr id="0" name=""/>
        <dsp:cNvSpPr/>
      </dsp:nvSpPr>
      <dsp:spPr>
        <a:xfrm rot="5400000">
          <a:off x="-246730" y="249126"/>
          <a:ext cx="1644866" cy="115140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dirty="0" smtClean="0">
              <a:latin typeface="+mj-lt"/>
            </a:rPr>
            <a:t>Policies</a:t>
          </a:r>
          <a:endParaRPr lang="en-GB" sz="1700" kern="1200" dirty="0">
            <a:latin typeface="+mj-lt"/>
          </a:endParaRPr>
        </a:p>
      </dsp:txBody>
      <dsp:txXfrm rot="-5400000">
        <a:off x="0" y="578099"/>
        <a:ext cx="1151406" cy="493460"/>
      </dsp:txXfrm>
    </dsp:sp>
    <dsp:sp modelId="{B48A317C-8E78-4AEA-AC4C-2FCD2F2140BE}">
      <dsp:nvSpPr>
        <dsp:cNvPr id="0" name=""/>
        <dsp:cNvSpPr/>
      </dsp:nvSpPr>
      <dsp:spPr>
        <a:xfrm rot="5400000">
          <a:off x="4361601" y="-3207798"/>
          <a:ext cx="1069163" cy="7489553"/>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GB" sz="2500" kern="1200" dirty="0" smtClean="0">
              <a:solidFill>
                <a:schemeClr val="tx1">
                  <a:lumMod val="50000"/>
                </a:schemeClr>
              </a:solidFill>
              <a:latin typeface="+mj-lt"/>
            </a:rPr>
            <a:t>Mapping of specific reform into corresponding policy indicator</a:t>
          </a:r>
          <a:endParaRPr lang="en-GB" sz="2500" kern="1200" dirty="0">
            <a:solidFill>
              <a:schemeClr val="tx1">
                <a:lumMod val="50000"/>
              </a:schemeClr>
            </a:solidFill>
            <a:latin typeface="+mj-lt"/>
          </a:endParaRPr>
        </a:p>
      </dsp:txBody>
      <dsp:txXfrm rot="-5400000">
        <a:off x="1151406" y="54589"/>
        <a:ext cx="7437361" cy="964779"/>
      </dsp:txXfrm>
    </dsp:sp>
    <dsp:sp modelId="{E5C53D08-1307-4256-A0B1-01EAF7E770A4}">
      <dsp:nvSpPr>
        <dsp:cNvPr id="0" name=""/>
        <dsp:cNvSpPr/>
      </dsp:nvSpPr>
      <dsp:spPr>
        <a:xfrm rot="5400000">
          <a:off x="-246730" y="1700436"/>
          <a:ext cx="1644866" cy="115140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dirty="0" smtClean="0">
              <a:latin typeface="+mj-lt"/>
            </a:rPr>
            <a:t>Supply-side impact</a:t>
          </a:r>
          <a:endParaRPr lang="en-GB" sz="1700" kern="1200" dirty="0">
            <a:latin typeface="+mj-lt"/>
          </a:endParaRPr>
        </a:p>
      </dsp:txBody>
      <dsp:txXfrm rot="-5400000">
        <a:off x="0" y="2029409"/>
        <a:ext cx="1151406" cy="493460"/>
      </dsp:txXfrm>
    </dsp:sp>
    <dsp:sp modelId="{D76F65E2-5BA5-42EC-84A8-F7DF246F299B}">
      <dsp:nvSpPr>
        <dsp:cNvPr id="0" name=""/>
        <dsp:cNvSpPr/>
      </dsp:nvSpPr>
      <dsp:spPr>
        <a:xfrm rot="5400000">
          <a:off x="4361601" y="-1756488"/>
          <a:ext cx="1069163" cy="7489553"/>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GB" sz="2500" kern="1200" dirty="0" smtClean="0">
              <a:solidFill>
                <a:schemeClr val="tx1">
                  <a:lumMod val="50000"/>
                </a:schemeClr>
              </a:solidFill>
              <a:latin typeface="+mj-lt"/>
            </a:rPr>
            <a:t>Assessing effect on </a:t>
          </a:r>
          <a:r>
            <a:rPr lang="en-GB" sz="2500" kern="1200" dirty="0" smtClean="0">
              <a:solidFill>
                <a:schemeClr val="tx1">
                  <a:lumMod val="50000"/>
                </a:schemeClr>
              </a:solidFill>
              <a:latin typeface="+mj-lt"/>
            </a:rPr>
            <a:t>productivity, investment and employment</a:t>
          </a:r>
          <a:endParaRPr lang="en-GB" sz="2500" kern="1200" dirty="0">
            <a:solidFill>
              <a:schemeClr val="tx1">
                <a:lumMod val="50000"/>
              </a:schemeClr>
            </a:solidFill>
            <a:latin typeface="+mj-lt"/>
          </a:endParaRPr>
        </a:p>
      </dsp:txBody>
      <dsp:txXfrm rot="-5400000">
        <a:off x="1151406" y="1505899"/>
        <a:ext cx="7437361" cy="964779"/>
      </dsp:txXfrm>
    </dsp:sp>
    <dsp:sp modelId="{F5B21129-D4E4-465A-84AB-C9B3F6A4B9A4}">
      <dsp:nvSpPr>
        <dsp:cNvPr id="0" name=""/>
        <dsp:cNvSpPr/>
      </dsp:nvSpPr>
      <dsp:spPr>
        <a:xfrm rot="5400000">
          <a:off x="-246730" y="3151747"/>
          <a:ext cx="1644866" cy="1151406"/>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kern="1200" dirty="0" smtClean="0">
              <a:latin typeface="+mj-lt"/>
            </a:rPr>
            <a:t>Macro outcome</a:t>
          </a:r>
          <a:endParaRPr lang="en-GB" sz="1700" kern="1200" dirty="0">
            <a:latin typeface="+mj-lt"/>
          </a:endParaRPr>
        </a:p>
      </dsp:txBody>
      <dsp:txXfrm rot="-5400000">
        <a:off x="0" y="3480720"/>
        <a:ext cx="1151406" cy="493460"/>
      </dsp:txXfrm>
    </dsp:sp>
    <dsp:sp modelId="{BFC166CD-CB24-41DE-A8CF-CBE1A24F1227}">
      <dsp:nvSpPr>
        <dsp:cNvPr id="0" name=""/>
        <dsp:cNvSpPr/>
      </dsp:nvSpPr>
      <dsp:spPr>
        <a:xfrm rot="5400000">
          <a:off x="4361601" y="-305177"/>
          <a:ext cx="1069163" cy="7489553"/>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en-GB" sz="2500" kern="1200" dirty="0" smtClean="0">
              <a:solidFill>
                <a:schemeClr val="tx1">
                  <a:lumMod val="50000"/>
                </a:schemeClr>
              </a:solidFill>
              <a:latin typeface="+mj-lt"/>
            </a:rPr>
            <a:t>Aggregating the effects coming through different channels to provide profile of impact on GDP  </a:t>
          </a:r>
          <a:endParaRPr lang="en-GB" sz="2500" kern="1200" dirty="0">
            <a:solidFill>
              <a:schemeClr val="tx1">
                <a:lumMod val="50000"/>
              </a:schemeClr>
            </a:solidFill>
            <a:latin typeface="+mj-lt"/>
          </a:endParaRPr>
        </a:p>
      </dsp:txBody>
      <dsp:txXfrm rot="-5400000">
        <a:off x="1151406" y="2957210"/>
        <a:ext cx="7437361" cy="9647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7BD89-154F-4F2A-876E-6C081D75341E}">
      <dsp:nvSpPr>
        <dsp:cNvPr id="0" name=""/>
        <dsp:cNvSpPr/>
      </dsp:nvSpPr>
      <dsp:spPr>
        <a:xfrm>
          <a:off x="0" y="6810"/>
          <a:ext cx="5040559" cy="92663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latin typeface="+mj-lt"/>
            </a:rPr>
            <a:t>Coverage of exercise defined by existence of indicators</a:t>
          </a:r>
          <a:endParaRPr lang="en-GB" sz="2400" kern="1200" dirty="0">
            <a:latin typeface="+mj-lt"/>
          </a:endParaRPr>
        </a:p>
      </dsp:txBody>
      <dsp:txXfrm>
        <a:off x="45235" y="52045"/>
        <a:ext cx="4950089" cy="8361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910DD-DB2B-409B-AF2A-FBFD3565BB44}">
      <dsp:nvSpPr>
        <dsp:cNvPr id="0" name=""/>
        <dsp:cNvSpPr/>
      </dsp:nvSpPr>
      <dsp:spPr>
        <a:xfrm>
          <a:off x="0" y="54430"/>
          <a:ext cx="7224464" cy="95693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dirty="0" smtClean="0"/>
            <a:t>Are we asking too much from structural reforms? </a:t>
          </a:r>
          <a:endParaRPr lang="en-GB" sz="2500" kern="1200" dirty="0"/>
        </a:p>
      </dsp:txBody>
      <dsp:txXfrm>
        <a:off x="46714" y="101144"/>
        <a:ext cx="7131036" cy="863506"/>
      </dsp:txXfrm>
    </dsp:sp>
    <dsp:sp modelId="{BA11A138-F01E-46C4-8E33-2E003CC31928}">
      <dsp:nvSpPr>
        <dsp:cNvPr id="0" name=""/>
        <dsp:cNvSpPr/>
      </dsp:nvSpPr>
      <dsp:spPr>
        <a:xfrm>
          <a:off x="0" y="1011365"/>
          <a:ext cx="7224464" cy="119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377"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GB" sz="2000" kern="1200" dirty="0" smtClean="0">
              <a:solidFill>
                <a:schemeClr val="tx1">
                  <a:lumMod val="50000"/>
                </a:schemeClr>
              </a:solidFill>
            </a:rPr>
            <a:t> Structural reforms a substitute for demand? </a:t>
          </a:r>
          <a:endParaRPr lang="en-GB" sz="2000" kern="1200" dirty="0">
            <a:solidFill>
              <a:schemeClr val="tx1">
                <a:lumMod val="50000"/>
              </a:schemeClr>
            </a:solidFill>
          </a:endParaRPr>
        </a:p>
        <a:p>
          <a:pPr marL="228600" lvl="1" indent="-228600" algn="l" defTabSz="889000">
            <a:lnSpc>
              <a:spcPct val="90000"/>
            </a:lnSpc>
            <a:spcBef>
              <a:spcPct val="0"/>
            </a:spcBef>
            <a:spcAft>
              <a:spcPct val="20000"/>
            </a:spcAft>
            <a:buChar char="••"/>
          </a:pPr>
          <a:r>
            <a:rPr lang="en-GB" sz="2000" kern="1200" dirty="0" smtClean="0">
              <a:solidFill>
                <a:schemeClr val="tx1">
                  <a:lumMod val="50000"/>
                </a:schemeClr>
              </a:solidFill>
            </a:rPr>
            <a:t>What type of reforms would best support (weak) demand in the near term? </a:t>
          </a:r>
          <a:endParaRPr lang="en-GB" sz="2000" kern="1200" dirty="0">
            <a:solidFill>
              <a:schemeClr val="tx1">
                <a:lumMod val="50000"/>
              </a:schemeClr>
            </a:solidFill>
          </a:endParaRPr>
        </a:p>
      </dsp:txBody>
      <dsp:txXfrm>
        <a:off x="0" y="1011365"/>
        <a:ext cx="7224464" cy="1195424"/>
      </dsp:txXfrm>
    </dsp:sp>
    <dsp:sp modelId="{09A0763A-E216-4140-8B26-C502BDDDEF81}">
      <dsp:nvSpPr>
        <dsp:cNvPr id="0" name=""/>
        <dsp:cNvSpPr/>
      </dsp:nvSpPr>
      <dsp:spPr>
        <a:xfrm>
          <a:off x="0" y="2206790"/>
          <a:ext cx="7224464" cy="10078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dirty="0" smtClean="0"/>
            <a:t>How best to mitigate contractionary effect?</a:t>
          </a:r>
          <a:endParaRPr lang="en-GB" sz="2500" kern="1200" dirty="0"/>
        </a:p>
      </dsp:txBody>
      <dsp:txXfrm>
        <a:off x="49199" y="2255989"/>
        <a:ext cx="7126066" cy="909452"/>
      </dsp:txXfrm>
    </dsp:sp>
    <dsp:sp modelId="{10FF3AD5-71BF-4937-B121-A57A7DA09B0B}">
      <dsp:nvSpPr>
        <dsp:cNvPr id="0" name=""/>
        <dsp:cNvSpPr/>
      </dsp:nvSpPr>
      <dsp:spPr>
        <a:xfrm>
          <a:off x="0" y="3214640"/>
          <a:ext cx="7224464" cy="119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377"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GB" sz="2000" kern="1200" dirty="0" smtClean="0">
              <a:solidFill>
                <a:schemeClr val="tx1">
                  <a:lumMod val="50000"/>
                </a:schemeClr>
              </a:solidFill>
            </a:rPr>
            <a:t>Is going for broader reform package better?</a:t>
          </a:r>
          <a:endParaRPr lang="en-GB" sz="2000" kern="1200" dirty="0">
            <a:solidFill>
              <a:schemeClr val="tx1">
                <a:lumMod val="50000"/>
              </a:schemeClr>
            </a:solidFill>
          </a:endParaRPr>
        </a:p>
        <a:p>
          <a:pPr marL="228600" lvl="1" indent="-228600" algn="l" defTabSz="889000">
            <a:lnSpc>
              <a:spcPct val="90000"/>
            </a:lnSpc>
            <a:spcBef>
              <a:spcPct val="0"/>
            </a:spcBef>
            <a:spcAft>
              <a:spcPct val="20000"/>
            </a:spcAft>
            <a:buChar char="••"/>
          </a:pPr>
          <a:r>
            <a:rPr lang="en-GB" sz="2000" kern="1200" dirty="0" smtClean="0">
              <a:solidFill>
                <a:schemeClr val="tx1">
                  <a:lumMod val="50000"/>
                </a:schemeClr>
              </a:solidFill>
            </a:rPr>
            <a:t>Does the usual argument in favour of boldness hold in weak demand? </a:t>
          </a:r>
          <a:endParaRPr lang="en-GB" sz="2000" kern="1200" dirty="0">
            <a:solidFill>
              <a:schemeClr val="tx1">
                <a:lumMod val="50000"/>
              </a:schemeClr>
            </a:solidFill>
          </a:endParaRPr>
        </a:p>
      </dsp:txBody>
      <dsp:txXfrm>
        <a:off x="0" y="3214640"/>
        <a:ext cx="7224464" cy="11954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43281-86FD-4933-83C7-F5F08B17DD15}">
      <dsp:nvSpPr>
        <dsp:cNvPr id="0" name=""/>
        <dsp:cNvSpPr/>
      </dsp:nvSpPr>
      <dsp:spPr>
        <a:xfrm>
          <a:off x="0" y="108537"/>
          <a:ext cx="8748463" cy="55337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t>Shift in the composition of public spending towards investment</a:t>
          </a:r>
          <a:endParaRPr lang="en-GB" sz="2000" i="1" kern="1200" dirty="0"/>
        </a:p>
      </dsp:txBody>
      <dsp:txXfrm>
        <a:off x="27014" y="135551"/>
        <a:ext cx="8694435" cy="499351"/>
      </dsp:txXfrm>
    </dsp:sp>
    <dsp:sp modelId="{61ED8861-8A34-4086-9E13-714CB96DC6AE}">
      <dsp:nvSpPr>
        <dsp:cNvPr id="0" name=""/>
        <dsp:cNvSpPr/>
      </dsp:nvSpPr>
      <dsp:spPr>
        <a:xfrm>
          <a:off x="0" y="720074"/>
          <a:ext cx="8748463" cy="693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Public infrastructure investment with high growth impact (broadband network) </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Regulatory harmonisation</a:t>
          </a:r>
          <a:endParaRPr lang="en-GB" sz="1800" kern="1200" dirty="0">
            <a:solidFill>
              <a:schemeClr val="bg2">
                <a:lumMod val="10000"/>
              </a:schemeClr>
            </a:solidFill>
          </a:endParaRPr>
        </a:p>
      </dsp:txBody>
      <dsp:txXfrm>
        <a:off x="0" y="720074"/>
        <a:ext cx="8748463" cy="693474"/>
      </dsp:txXfrm>
    </dsp:sp>
    <dsp:sp modelId="{A586CE91-87E0-48AD-BEEF-0F0C304246F1}">
      <dsp:nvSpPr>
        <dsp:cNvPr id="0" name=""/>
        <dsp:cNvSpPr/>
      </dsp:nvSpPr>
      <dsp:spPr>
        <a:xfrm>
          <a:off x="0" y="1355391"/>
          <a:ext cx="8748463" cy="53081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t>Product market reforms in specific service sectors</a:t>
          </a:r>
          <a:endParaRPr lang="en-GB" sz="2000" i="1" kern="1200" dirty="0"/>
        </a:p>
      </dsp:txBody>
      <dsp:txXfrm>
        <a:off x="25912" y="1381303"/>
        <a:ext cx="8696639" cy="478993"/>
      </dsp:txXfrm>
    </dsp:sp>
    <dsp:sp modelId="{EA0105FF-D6A7-4E4E-86EE-B25EF07D5E54}">
      <dsp:nvSpPr>
        <dsp:cNvPr id="0" name=""/>
        <dsp:cNvSpPr/>
      </dsp:nvSpPr>
      <dsp:spPr>
        <a:xfrm>
          <a:off x="0" y="1947623"/>
          <a:ext cx="8748463" cy="71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Removing restrictions on the entry of new suppliers in services characterised by low entry costs – and in some cases – latent demand (professions, taxis, </a:t>
          </a:r>
          <a:r>
            <a:rPr lang="en-GB" sz="1800" kern="1200" dirty="0" err="1" smtClean="0">
              <a:solidFill>
                <a:schemeClr val="bg2">
                  <a:lumMod val="10000"/>
                </a:schemeClr>
              </a:solidFill>
            </a:rPr>
            <a:t>etc</a:t>
          </a:r>
          <a:r>
            <a:rPr lang="en-GB" sz="1800" kern="1200" dirty="0" smtClean="0">
              <a:solidFill>
                <a:schemeClr val="bg2">
                  <a:lumMod val="10000"/>
                </a:schemeClr>
              </a:solidFill>
            </a:rPr>
            <a:t>). </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endParaRPr lang="en-GB" sz="1800" kern="1200" dirty="0">
            <a:solidFill>
              <a:schemeClr val="bg2">
                <a:lumMod val="10000"/>
              </a:schemeClr>
            </a:solidFill>
          </a:endParaRPr>
        </a:p>
      </dsp:txBody>
      <dsp:txXfrm>
        <a:off x="0" y="1947623"/>
        <a:ext cx="8748463" cy="716673"/>
      </dsp:txXfrm>
    </dsp:sp>
    <dsp:sp modelId="{AE71B248-93D7-40C6-A0CA-D790266CF50B}">
      <dsp:nvSpPr>
        <dsp:cNvPr id="0" name=""/>
        <dsp:cNvSpPr/>
      </dsp:nvSpPr>
      <dsp:spPr>
        <a:xfrm>
          <a:off x="0" y="2660884"/>
          <a:ext cx="8748463" cy="5839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t>Reforms of benefit entitlements in the areas of pensions and/or health</a:t>
          </a:r>
        </a:p>
      </dsp:txBody>
      <dsp:txXfrm>
        <a:off x="28505" y="2689389"/>
        <a:ext cx="8691453" cy="526914"/>
      </dsp:txXfrm>
    </dsp:sp>
    <dsp:sp modelId="{89794FD2-71DC-4804-9E16-A218842D3558}">
      <dsp:nvSpPr>
        <dsp:cNvPr id="0" name=""/>
        <dsp:cNvSpPr/>
      </dsp:nvSpPr>
      <dsp:spPr>
        <a:xfrm>
          <a:off x="0" y="3308964"/>
          <a:ext cx="8748463" cy="70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Improve sustainability of public finances and create space for fiscal stimulus</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r>
            <a:rPr lang="en-GB" sz="1800" kern="1200" smtClean="0">
              <a:solidFill>
                <a:schemeClr val="bg2">
                  <a:lumMod val="10000"/>
                </a:schemeClr>
              </a:solidFill>
            </a:rPr>
            <a:t>Effective/credible </a:t>
          </a:r>
          <a:r>
            <a:rPr lang="en-GB" sz="1800" kern="1200" dirty="0" smtClean="0">
              <a:solidFill>
                <a:schemeClr val="bg2">
                  <a:lumMod val="10000"/>
                </a:schemeClr>
              </a:solidFill>
            </a:rPr>
            <a:t>back-loaded consolidation </a:t>
          </a:r>
          <a:endParaRPr lang="en-GB" sz="1800" kern="1200" dirty="0">
            <a:solidFill>
              <a:schemeClr val="bg2">
                <a:lumMod val="10000"/>
              </a:schemeClr>
            </a:solidFill>
          </a:endParaRPr>
        </a:p>
      </dsp:txBody>
      <dsp:txXfrm>
        <a:off x="0" y="3308964"/>
        <a:ext cx="8748463" cy="704613"/>
      </dsp:txXfrm>
    </dsp:sp>
    <dsp:sp modelId="{9778D533-B9F6-4F5A-BF59-3E7D66CB70EE}">
      <dsp:nvSpPr>
        <dsp:cNvPr id="0" name=""/>
        <dsp:cNvSpPr/>
      </dsp:nvSpPr>
      <dsp:spPr>
        <a:xfrm>
          <a:off x="0" y="3957035"/>
          <a:ext cx="8748463" cy="54722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t>Reforms easing frictions in the reallocation of resources </a:t>
          </a:r>
          <a:endParaRPr lang="en-GB" sz="2000" i="1" kern="1200" dirty="0"/>
        </a:p>
      </dsp:txBody>
      <dsp:txXfrm>
        <a:off x="26713" y="3983748"/>
        <a:ext cx="8695037" cy="493801"/>
      </dsp:txXfrm>
    </dsp:sp>
    <dsp:sp modelId="{82D17E06-DA05-4C9D-BB27-DCBB32D7CA25}">
      <dsp:nvSpPr>
        <dsp:cNvPr id="0" name=""/>
        <dsp:cNvSpPr/>
      </dsp:nvSpPr>
      <dsp:spPr>
        <a:xfrm>
          <a:off x="0" y="4536507"/>
          <a:ext cx="8748463" cy="637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Reducing barriers to geographical or jobs mobility</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Housing market policies and job-search assistance  </a:t>
          </a:r>
          <a:endParaRPr lang="en-GB" sz="1800" kern="1200" dirty="0">
            <a:solidFill>
              <a:schemeClr val="bg2">
                <a:lumMod val="10000"/>
              </a:schemeClr>
            </a:solidFill>
          </a:endParaRPr>
        </a:p>
      </dsp:txBody>
      <dsp:txXfrm>
        <a:off x="0" y="4536507"/>
        <a:ext cx="8748463" cy="6373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43281-86FD-4933-83C7-F5F08B17DD15}">
      <dsp:nvSpPr>
        <dsp:cNvPr id="0" name=""/>
        <dsp:cNvSpPr/>
      </dsp:nvSpPr>
      <dsp:spPr>
        <a:xfrm>
          <a:off x="0" y="38194"/>
          <a:ext cx="8748463" cy="5987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solidFill>
                <a:schemeClr val="bg1"/>
              </a:solidFill>
            </a:rPr>
            <a:t>Reforms that initially put downward pressures on wages or mark-ups </a:t>
          </a:r>
          <a:endParaRPr lang="en-GB" sz="2000" i="1" kern="1200" dirty="0">
            <a:solidFill>
              <a:schemeClr val="bg1"/>
            </a:solidFill>
          </a:endParaRPr>
        </a:p>
      </dsp:txBody>
      <dsp:txXfrm>
        <a:off x="29228" y="67422"/>
        <a:ext cx="8690007" cy="540274"/>
      </dsp:txXfrm>
    </dsp:sp>
    <dsp:sp modelId="{61ED8861-8A34-4086-9E13-714CB96DC6AE}">
      <dsp:nvSpPr>
        <dsp:cNvPr id="0" name=""/>
        <dsp:cNvSpPr/>
      </dsp:nvSpPr>
      <dsp:spPr>
        <a:xfrm>
          <a:off x="0" y="650556"/>
          <a:ext cx="8748463" cy="68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Employment protection legislation, minimum wages or product market regulation (network industries)  </a:t>
          </a:r>
          <a:endParaRPr lang="en-GB" sz="1800" kern="1200" dirty="0">
            <a:solidFill>
              <a:schemeClr val="bg2">
                <a:lumMod val="10000"/>
              </a:schemeClr>
            </a:solidFill>
          </a:endParaRPr>
        </a:p>
      </dsp:txBody>
      <dsp:txXfrm>
        <a:off x="0" y="650556"/>
        <a:ext cx="8748463" cy="684464"/>
      </dsp:txXfrm>
    </dsp:sp>
    <dsp:sp modelId="{A586CE91-87E0-48AD-BEEF-0F0C304246F1}">
      <dsp:nvSpPr>
        <dsp:cNvPr id="0" name=""/>
        <dsp:cNvSpPr/>
      </dsp:nvSpPr>
      <dsp:spPr>
        <a:xfrm>
          <a:off x="0" y="1389279"/>
          <a:ext cx="8748463" cy="5610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t>Factors mitigating the impacts of such reforms </a:t>
          </a:r>
          <a:endParaRPr lang="en-GB" sz="2000" i="1" kern="1200" dirty="0"/>
        </a:p>
      </dsp:txBody>
      <dsp:txXfrm>
        <a:off x="27386" y="1416665"/>
        <a:ext cx="8693691" cy="506243"/>
      </dsp:txXfrm>
    </dsp:sp>
    <dsp:sp modelId="{EA0105FF-D6A7-4E4E-86EE-B25EF07D5E54}">
      <dsp:nvSpPr>
        <dsp:cNvPr id="0" name=""/>
        <dsp:cNvSpPr/>
      </dsp:nvSpPr>
      <dsp:spPr>
        <a:xfrm>
          <a:off x="0" y="2016218"/>
          <a:ext cx="8748463" cy="14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i="1" kern="1200" dirty="0" smtClean="0">
              <a:solidFill>
                <a:schemeClr val="bg2">
                  <a:lumMod val="10000"/>
                </a:schemeClr>
              </a:solidFill>
            </a:rPr>
            <a:t>Packaging</a:t>
          </a:r>
          <a:r>
            <a:rPr lang="en-GB" sz="1800" kern="1200" dirty="0" smtClean="0">
              <a:solidFill>
                <a:schemeClr val="bg2">
                  <a:lumMod val="10000"/>
                </a:schemeClr>
              </a:solidFill>
            </a:rPr>
            <a:t>:  Simultaneous reforms of labour and product markets reduce risks or extent of contractionary effects. </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r>
            <a:rPr lang="en-GB" sz="1800" i="1" kern="1200" dirty="0" smtClean="0">
              <a:solidFill>
                <a:schemeClr val="bg2">
                  <a:lumMod val="10000"/>
                </a:schemeClr>
              </a:solidFill>
            </a:rPr>
            <a:t>Synchronisation</a:t>
          </a:r>
          <a:r>
            <a:rPr lang="en-GB" sz="1800" kern="1200" dirty="0" smtClean="0">
              <a:solidFill>
                <a:schemeClr val="bg2">
                  <a:lumMod val="10000"/>
                </a:schemeClr>
              </a:solidFill>
            </a:rPr>
            <a:t>: In euro area, help to reduce transition costs by giving greater scope to monetary policy </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r>
            <a:rPr lang="en-GB" sz="1800" i="1" kern="1200" dirty="0" smtClean="0">
              <a:solidFill>
                <a:schemeClr val="bg2">
                  <a:lumMod val="10000"/>
                </a:schemeClr>
              </a:solidFill>
            </a:rPr>
            <a:t>Boldness</a:t>
          </a:r>
          <a:r>
            <a:rPr lang="en-GB" sz="1800" kern="1200" dirty="0" smtClean="0">
              <a:solidFill>
                <a:schemeClr val="bg2">
                  <a:lumMod val="10000"/>
                </a:schemeClr>
              </a:solidFill>
            </a:rPr>
            <a:t>: Once and for all price level adjustment vs lower inflation expectations </a:t>
          </a:r>
          <a:endParaRPr lang="en-GB" sz="1800" kern="1200" dirty="0">
            <a:solidFill>
              <a:schemeClr val="bg2">
                <a:lumMod val="10000"/>
              </a:schemeClr>
            </a:solidFill>
          </a:endParaRPr>
        </a:p>
        <a:p>
          <a:pPr marL="171450" lvl="1" indent="-171450" algn="l" defTabSz="800100">
            <a:lnSpc>
              <a:spcPct val="90000"/>
            </a:lnSpc>
            <a:spcBef>
              <a:spcPct val="0"/>
            </a:spcBef>
            <a:spcAft>
              <a:spcPct val="20000"/>
            </a:spcAft>
            <a:buChar char="••"/>
          </a:pPr>
          <a:endParaRPr lang="en-GB" sz="1800" kern="1200" dirty="0">
            <a:solidFill>
              <a:schemeClr val="bg2">
                <a:lumMod val="10000"/>
              </a:schemeClr>
            </a:solidFill>
          </a:endParaRPr>
        </a:p>
      </dsp:txBody>
      <dsp:txXfrm>
        <a:off x="0" y="2016218"/>
        <a:ext cx="8748463" cy="1460024"/>
      </dsp:txXfrm>
    </dsp:sp>
    <dsp:sp modelId="{AE71B248-93D7-40C6-A0CA-D790266CF50B}">
      <dsp:nvSpPr>
        <dsp:cNvPr id="0" name=""/>
        <dsp:cNvSpPr/>
      </dsp:nvSpPr>
      <dsp:spPr>
        <a:xfrm>
          <a:off x="0" y="3590465"/>
          <a:ext cx="8748463" cy="5839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i="1" kern="1200" dirty="0" smtClean="0"/>
            <a:t>Measures to shift the relative strength of channels </a:t>
          </a:r>
        </a:p>
      </dsp:txBody>
      <dsp:txXfrm>
        <a:off x="28505" y="3618970"/>
        <a:ext cx="8691453" cy="526914"/>
      </dsp:txXfrm>
    </dsp:sp>
    <dsp:sp modelId="{89794FD2-71DC-4804-9E16-A218842D3558}">
      <dsp:nvSpPr>
        <dsp:cNvPr id="0" name=""/>
        <dsp:cNvSpPr/>
      </dsp:nvSpPr>
      <dsp:spPr>
        <a:xfrm>
          <a:off x="0" y="4248477"/>
          <a:ext cx="8748463" cy="70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GB" sz="1800" i="0" kern="1200" dirty="0" smtClean="0">
              <a:solidFill>
                <a:schemeClr val="bg2">
                  <a:lumMod val="10000"/>
                </a:schemeClr>
              </a:solidFill>
            </a:rPr>
            <a:t>Addressing financial sector dysfunctions to improve credit flow </a:t>
          </a:r>
          <a:endParaRPr lang="en-GB" sz="1800" i="0" kern="1200" dirty="0">
            <a:solidFill>
              <a:schemeClr val="bg2">
                <a:lumMod val="10000"/>
              </a:schemeClr>
            </a:solidFill>
          </a:endParaRPr>
        </a:p>
        <a:p>
          <a:pPr marL="171450" lvl="1" indent="-171450" algn="l" defTabSz="800100">
            <a:lnSpc>
              <a:spcPct val="90000"/>
            </a:lnSpc>
            <a:spcBef>
              <a:spcPct val="0"/>
            </a:spcBef>
            <a:spcAft>
              <a:spcPct val="20000"/>
            </a:spcAft>
            <a:buChar char="••"/>
          </a:pPr>
          <a:r>
            <a:rPr lang="en-GB" sz="1800" kern="1200" dirty="0" smtClean="0">
              <a:solidFill>
                <a:schemeClr val="bg2">
                  <a:lumMod val="10000"/>
                </a:schemeClr>
              </a:solidFill>
            </a:rPr>
            <a:t>Reducing policy uncertainty to boost the positive confidence channel  </a:t>
          </a:r>
          <a:endParaRPr lang="en-GB" sz="1800" kern="1200" dirty="0">
            <a:solidFill>
              <a:schemeClr val="bg2">
                <a:lumMod val="10000"/>
              </a:schemeClr>
            </a:solidFill>
          </a:endParaRPr>
        </a:p>
      </dsp:txBody>
      <dsp:txXfrm>
        <a:off x="0" y="4248477"/>
        <a:ext cx="8748463" cy="7046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drawing1.xml><?xml version="1.0" encoding="utf-8"?>
<c:userShapes xmlns:c="http://schemas.openxmlformats.org/drawingml/2006/chart">
  <cdr:relSizeAnchor xmlns:cdr="http://schemas.openxmlformats.org/drawingml/2006/chartDrawing">
    <cdr:from>
      <cdr:x>0.61736</cdr:x>
      <cdr:y>0.12201</cdr:y>
    </cdr:from>
    <cdr:to>
      <cdr:x>0.95966</cdr:x>
      <cdr:y>0.84084</cdr:y>
    </cdr:to>
    <cdr:sp macro="" textlink="">
      <cdr:nvSpPr>
        <cdr:cNvPr id="2" name="Rectangle 1"/>
        <cdr:cNvSpPr/>
      </cdr:nvSpPr>
      <cdr:spPr>
        <a:xfrm xmlns:a="http://schemas.openxmlformats.org/drawingml/2006/main">
          <a:off x="4545509" y="464840"/>
          <a:ext cx="2520295" cy="2738742"/>
        </a:xfrm>
        <a:prstGeom xmlns:a="http://schemas.openxmlformats.org/drawingml/2006/main" prst="rect">
          <a:avLst/>
        </a:prstGeom>
        <a:solidFill xmlns:a="http://schemas.openxmlformats.org/drawingml/2006/main">
          <a:schemeClr val="tx2">
            <a:lumMod val="20000"/>
            <a:lumOff val="80000"/>
            <a:alpha val="27000"/>
          </a:schemeClr>
        </a:solidFill>
        <a:ln xmlns:a="http://schemas.openxmlformats.org/drawingml/2006/main">
          <a:noFill/>
        </a:ln>
        <a:effectLst xmlns:a="http://schemas.openxmlformats.org/drawingml/2006/main">
          <a:outerShdw blurRad="50800" dist="50800" dir="5400000" algn="ctr" rotWithShape="0">
            <a:schemeClr val="tx2">
              <a:lumMod val="20000"/>
              <a:lumOff val="80000"/>
            </a:schemeClr>
          </a:outerShdw>
        </a:effec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0.02078</cdr:x>
      <cdr:y>0.00861</cdr:y>
    </cdr:from>
    <cdr:to>
      <cdr:x>0.31418</cdr:x>
      <cdr:y>0.10311</cdr:y>
    </cdr:to>
    <cdr:sp macro="" textlink="">
      <cdr:nvSpPr>
        <cdr:cNvPr id="3" name="TextBox 2"/>
        <cdr:cNvSpPr txBox="1"/>
      </cdr:nvSpPr>
      <cdr:spPr>
        <a:xfrm xmlns:a="http://schemas.openxmlformats.org/drawingml/2006/main">
          <a:off x="153021" y="32792"/>
          <a:ext cx="2160240" cy="3600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t>Per capita GDP, index 2000=100</a:t>
          </a:r>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9575" cy="496888"/>
          </a:xfrm>
          <a:prstGeom prst="rect">
            <a:avLst/>
          </a:prstGeom>
        </p:spPr>
        <p:txBody>
          <a:bodyPr vert="horz" lIns="91411" tIns="45706" rIns="91411" bIns="45706" rtlCol="0"/>
          <a:lstStyle>
            <a:lvl1pPr algn="l">
              <a:defRPr sz="1200"/>
            </a:lvl1pPr>
          </a:lstStyle>
          <a:p>
            <a:endParaRPr lang="en-GB"/>
          </a:p>
        </p:txBody>
      </p:sp>
      <p:sp>
        <p:nvSpPr>
          <p:cNvPr id="3" name="Date Placeholder 2"/>
          <p:cNvSpPr>
            <a:spLocks noGrp="1"/>
          </p:cNvSpPr>
          <p:nvPr>
            <p:ph type="dt" sz="quarter" idx="1"/>
          </p:nvPr>
        </p:nvSpPr>
        <p:spPr>
          <a:xfrm>
            <a:off x="3854453" y="0"/>
            <a:ext cx="2949575" cy="496888"/>
          </a:xfrm>
          <a:prstGeom prst="rect">
            <a:avLst/>
          </a:prstGeom>
        </p:spPr>
        <p:txBody>
          <a:bodyPr vert="horz" lIns="91411" tIns="45706" rIns="91411" bIns="45706" rtlCol="0"/>
          <a:lstStyle>
            <a:lvl1pPr algn="r">
              <a:defRPr sz="1200"/>
            </a:lvl1pPr>
          </a:lstStyle>
          <a:p>
            <a:fld id="{A6692C16-0DAD-45C1-814E-EEB938840901}" type="datetimeFigureOut">
              <a:rPr lang="en-GB" smtClean="0"/>
              <a:t>13/03/2016</a:t>
            </a:fld>
            <a:endParaRPr lang="en-GB"/>
          </a:p>
        </p:txBody>
      </p:sp>
      <p:sp>
        <p:nvSpPr>
          <p:cNvPr id="4" name="Footer Placeholder 3"/>
          <p:cNvSpPr>
            <a:spLocks noGrp="1"/>
          </p:cNvSpPr>
          <p:nvPr>
            <p:ph type="ftr" sz="quarter" idx="2"/>
          </p:nvPr>
        </p:nvSpPr>
        <p:spPr>
          <a:xfrm>
            <a:off x="3" y="9445625"/>
            <a:ext cx="2949575" cy="496888"/>
          </a:xfrm>
          <a:prstGeom prst="rect">
            <a:avLst/>
          </a:prstGeom>
        </p:spPr>
        <p:txBody>
          <a:bodyPr vert="horz" lIns="91411" tIns="45706" rIns="91411" bIns="45706" rtlCol="0" anchor="b"/>
          <a:lstStyle>
            <a:lvl1pPr algn="l">
              <a:defRPr sz="1200"/>
            </a:lvl1pPr>
          </a:lstStyle>
          <a:p>
            <a:endParaRPr lang="en-GB"/>
          </a:p>
        </p:txBody>
      </p:sp>
      <p:sp>
        <p:nvSpPr>
          <p:cNvPr id="5" name="Slide Number Placeholder 4"/>
          <p:cNvSpPr>
            <a:spLocks noGrp="1"/>
          </p:cNvSpPr>
          <p:nvPr>
            <p:ph type="sldNum" sz="quarter" idx="3"/>
          </p:nvPr>
        </p:nvSpPr>
        <p:spPr>
          <a:xfrm>
            <a:off x="3854453" y="9445625"/>
            <a:ext cx="2949575" cy="496888"/>
          </a:xfrm>
          <a:prstGeom prst="rect">
            <a:avLst/>
          </a:prstGeom>
        </p:spPr>
        <p:txBody>
          <a:bodyPr vert="horz" lIns="91411" tIns="45706" rIns="91411" bIns="45706" rtlCol="0" anchor="b"/>
          <a:lstStyle>
            <a:lvl1pPr algn="r">
              <a:defRPr sz="1200"/>
            </a:lvl1pPr>
          </a:lstStyle>
          <a:p>
            <a:fld id="{64A15053-9E02-4B1B-A023-7CB092B27E07}" type="slidenum">
              <a:rPr lang="en-GB" smtClean="0"/>
              <a:t>‹#›</a:t>
            </a:fld>
            <a:endParaRPr lang="en-GB"/>
          </a:p>
        </p:txBody>
      </p:sp>
    </p:spTree>
    <p:extLst>
      <p:ext uri="{BB962C8B-B14F-4D97-AF65-F5344CB8AC3E}">
        <p14:creationId xmlns:p14="http://schemas.microsoft.com/office/powerpoint/2010/main" val="324606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2949099" cy="497205"/>
          </a:xfrm>
          <a:prstGeom prst="rect">
            <a:avLst/>
          </a:prstGeom>
        </p:spPr>
        <p:txBody>
          <a:bodyPr vert="horz" lIns="91676" tIns="45839" rIns="91676" bIns="45839" rtlCol="0"/>
          <a:lstStyle>
            <a:lvl1pPr algn="l">
              <a:defRPr sz="1200"/>
            </a:lvl1pPr>
          </a:lstStyle>
          <a:p>
            <a:endParaRPr lang="en-GB"/>
          </a:p>
        </p:txBody>
      </p:sp>
      <p:sp>
        <p:nvSpPr>
          <p:cNvPr id="3" name="Date Placeholder 2"/>
          <p:cNvSpPr>
            <a:spLocks noGrp="1"/>
          </p:cNvSpPr>
          <p:nvPr>
            <p:ph type="dt" idx="1"/>
          </p:nvPr>
        </p:nvSpPr>
        <p:spPr>
          <a:xfrm>
            <a:off x="3854944" y="1"/>
            <a:ext cx="2949099" cy="497205"/>
          </a:xfrm>
          <a:prstGeom prst="rect">
            <a:avLst/>
          </a:prstGeom>
        </p:spPr>
        <p:txBody>
          <a:bodyPr vert="horz" lIns="91676" tIns="45839" rIns="91676" bIns="45839" rtlCol="0"/>
          <a:lstStyle>
            <a:lvl1pPr algn="r">
              <a:defRPr sz="1200"/>
            </a:lvl1pPr>
          </a:lstStyle>
          <a:p>
            <a:fld id="{4278994A-C006-4621-9F5F-9FC95B890889}" type="datetimeFigureOut">
              <a:rPr lang="en-GB" smtClean="0"/>
              <a:t>13/03/2016</a:t>
            </a:fld>
            <a:endParaRPr lang="en-GB"/>
          </a:p>
        </p:txBody>
      </p:sp>
      <p:sp>
        <p:nvSpPr>
          <p:cNvPr id="4" name="Slide Image Placeholder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1676" tIns="45839" rIns="91676" bIns="45839" rtlCol="0" anchor="ctr"/>
          <a:lstStyle/>
          <a:p>
            <a:endParaRPr lang="en-GB"/>
          </a:p>
        </p:txBody>
      </p:sp>
      <p:sp>
        <p:nvSpPr>
          <p:cNvPr id="5" name="Notes Placeholder 4"/>
          <p:cNvSpPr>
            <a:spLocks noGrp="1"/>
          </p:cNvSpPr>
          <p:nvPr>
            <p:ph type="body" sz="quarter" idx="3"/>
          </p:nvPr>
        </p:nvSpPr>
        <p:spPr>
          <a:xfrm>
            <a:off x="680562" y="4723451"/>
            <a:ext cx="5444490" cy="4474845"/>
          </a:xfrm>
          <a:prstGeom prst="rect">
            <a:avLst/>
          </a:prstGeom>
        </p:spPr>
        <p:txBody>
          <a:bodyPr vert="horz" lIns="91676" tIns="45839" rIns="91676" bIns="458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3" y="9445170"/>
            <a:ext cx="2949099" cy="497205"/>
          </a:xfrm>
          <a:prstGeom prst="rect">
            <a:avLst/>
          </a:prstGeom>
        </p:spPr>
        <p:txBody>
          <a:bodyPr vert="horz" lIns="91676" tIns="45839" rIns="91676" bIns="45839" rtlCol="0" anchor="b"/>
          <a:lstStyle>
            <a:lvl1pPr algn="l">
              <a:defRPr sz="1200"/>
            </a:lvl1pPr>
          </a:lstStyle>
          <a:p>
            <a:endParaRPr lang="en-GB"/>
          </a:p>
        </p:txBody>
      </p:sp>
      <p:sp>
        <p:nvSpPr>
          <p:cNvPr id="7" name="Slide Number Placeholder 6"/>
          <p:cNvSpPr>
            <a:spLocks noGrp="1"/>
          </p:cNvSpPr>
          <p:nvPr>
            <p:ph type="sldNum" sz="quarter" idx="5"/>
          </p:nvPr>
        </p:nvSpPr>
        <p:spPr>
          <a:xfrm>
            <a:off x="3854944" y="9445170"/>
            <a:ext cx="2949099" cy="497205"/>
          </a:xfrm>
          <a:prstGeom prst="rect">
            <a:avLst/>
          </a:prstGeom>
        </p:spPr>
        <p:txBody>
          <a:bodyPr vert="horz" lIns="91676" tIns="45839" rIns="91676" bIns="45839" rtlCol="0" anchor="b"/>
          <a:lstStyle>
            <a:lvl1pPr algn="r">
              <a:defRPr sz="1200"/>
            </a:lvl1pPr>
          </a:lstStyle>
          <a:p>
            <a:fld id="{3A229EE6-A1F1-4346-BE8B-80563A6DAA84}" type="slidenum">
              <a:rPr lang="en-GB" smtClean="0"/>
              <a:t>‹#›</a:t>
            </a:fld>
            <a:endParaRPr lang="en-GB"/>
          </a:p>
        </p:txBody>
      </p:sp>
    </p:spTree>
    <p:extLst>
      <p:ext uri="{BB962C8B-B14F-4D97-AF65-F5344CB8AC3E}">
        <p14:creationId xmlns:p14="http://schemas.microsoft.com/office/powerpoint/2010/main" val="3256076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a:t>
            </a:fld>
            <a:endParaRPr lang="en-GB"/>
          </a:p>
        </p:txBody>
      </p:sp>
    </p:spTree>
    <p:extLst>
      <p:ext uri="{BB962C8B-B14F-4D97-AF65-F5344CB8AC3E}">
        <p14:creationId xmlns:p14="http://schemas.microsoft.com/office/powerpoint/2010/main" val="2152955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B1BC6B-B964-4598-86F7-88592B6E11EB}" type="slidenum">
              <a:rPr lang="en-GB" smtClean="0"/>
              <a:t>15</a:t>
            </a:fld>
            <a:endParaRPr lang="en-GB"/>
          </a:p>
        </p:txBody>
      </p:sp>
    </p:spTree>
    <p:extLst>
      <p:ext uri="{BB962C8B-B14F-4D97-AF65-F5344CB8AC3E}">
        <p14:creationId xmlns:p14="http://schemas.microsoft.com/office/powerpoint/2010/main" val="1535901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B1BC6B-B964-4598-86F7-88592B6E11EB}" type="slidenum">
              <a:rPr lang="en-GB" smtClean="0"/>
              <a:t>16</a:t>
            </a:fld>
            <a:endParaRPr lang="en-GB"/>
          </a:p>
        </p:txBody>
      </p:sp>
    </p:spTree>
    <p:extLst>
      <p:ext uri="{BB962C8B-B14F-4D97-AF65-F5344CB8AC3E}">
        <p14:creationId xmlns:p14="http://schemas.microsoft.com/office/powerpoint/2010/main" val="3351685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B1BC6B-B964-4598-86F7-88592B6E11EB}" type="slidenum">
              <a:rPr lang="en-GB" smtClean="0"/>
              <a:t>17</a:t>
            </a:fld>
            <a:endParaRPr lang="en-GB"/>
          </a:p>
        </p:txBody>
      </p:sp>
    </p:spTree>
    <p:extLst>
      <p:ext uri="{BB962C8B-B14F-4D97-AF65-F5344CB8AC3E}">
        <p14:creationId xmlns:p14="http://schemas.microsoft.com/office/powerpoint/2010/main" val="1535901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u="sng" baseline="0" dirty="0" smtClean="0"/>
              <a:t>Update</a:t>
            </a:r>
            <a:r>
              <a:rPr lang="en-GB" baseline="0" dirty="0" smtClean="0"/>
              <a:t>: Incorporate the crisis; use the same sample and same methodology for all supply side components, thus strengthening internal consistency</a:t>
            </a:r>
          </a:p>
          <a:p>
            <a:pPr marL="228600" indent="-228600">
              <a:buAutoNum type="arabicPeriod"/>
            </a:pPr>
            <a:endParaRPr lang="en-GB" baseline="0" dirty="0" smtClean="0"/>
          </a:p>
          <a:p>
            <a:pPr marL="228600" indent="-228600">
              <a:buAutoNum type="arabicPeriod"/>
            </a:pPr>
            <a:r>
              <a:rPr lang="en-GB" u="sng" baseline="0" dirty="0" smtClean="0"/>
              <a:t>EMEs </a:t>
            </a:r>
            <a:r>
              <a:rPr lang="en-GB" baseline="0" dirty="0" smtClean="0"/>
              <a:t>- </a:t>
            </a:r>
            <a:r>
              <a:rPr lang="en-GB" dirty="0" smtClean="0"/>
              <a:t>Two types of challenge:</a:t>
            </a:r>
          </a:p>
          <a:p>
            <a:pPr marL="171450" indent="-171450">
              <a:buFontTx/>
              <a:buChar char="-"/>
            </a:pPr>
            <a:r>
              <a:rPr lang="en-GB" dirty="0" smtClean="0"/>
              <a:t>Conceptual (different</a:t>
            </a:r>
            <a:r>
              <a:rPr lang="en-GB" baseline="0" dirty="0" smtClean="0"/>
              <a:t> economic issues due to lower level of development, role of informality, especially for labour market analysis – a reason why there exist very few, especially at the macro level)</a:t>
            </a:r>
            <a:endParaRPr lang="en-GB" dirty="0" smtClean="0"/>
          </a:p>
          <a:p>
            <a:pPr marL="171450" indent="-171450">
              <a:buFontTx/>
              <a:buChar char="-"/>
            </a:pPr>
            <a:r>
              <a:rPr lang="en-GB" b="0" dirty="0" smtClean="0"/>
              <a:t>Data related  / technical (to be illustrated on</a:t>
            </a:r>
            <a:r>
              <a:rPr lang="en-GB" b="0" baseline="0" dirty="0" smtClean="0"/>
              <a:t> next slide</a:t>
            </a:r>
            <a:r>
              <a:rPr lang="en-GB" b="0" dirty="0" smtClean="0"/>
              <a:t>)</a:t>
            </a:r>
          </a:p>
          <a:p>
            <a:pPr marL="228600" indent="-228600">
              <a:buAutoNum type="arabicPeriod"/>
            </a:pPr>
            <a:endParaRPr lang="en-GB" baseline="0" dirty="0" smtClean="0"/>
          </a:p>
          <a:p>
            <a:pPr marL="0" lvl="0" indent="0">
              <a:buNone/>
            </a:pPr>
            <a:r>
              <a:rPr lang="en-GB" baseline="0" dirty="0" smtClean="0"/>
              <a:t>3.  Examples for </a:t>
            </a:r>
            <a:r>
              <a:rPr lang="en-GB" u="sng" baseline="0" dirty="0" smtClean="0"/>
              <a:t>extensions</a:t>
            </a:r>
            <a:r>
              <a:rPr lang="en-GB" baseline="0" dirty="0" smtClean="0"/>
              <a:t>:</a:t>
            </a:r>
          </a:p>
          <a:p>
            <a:pPr marL="685800" lvl="1" indent="-228600">
              <a:buAutoNum type="arabicPeriod"/>
            </a:pPr>
            <a:r>
              <a:rPr lang="en-GB" baseline="0" dirty="0" smtClean="0"/>
              <a:t>Capital (investment)</a:t>
            </a:r>
          </a:p>
          <a:p>
            <a:pPr marL="685800" lvl="1" indent="-228600">
              <a:buAutoNum type="arabicPeriod"/>
            </a:pPr>
            <a:r>
              <a:rPr lang="en-GB" baseline="0" dirty="0" smtClean="0"/>
              <a:t>Skill levels</a:t>
            </a:r>
          </a:p>
          <a:p>
            <a:pPr marL="685800" lvl="1" indent="-228600">
              <a:buAutoNum type="arabicPeriod"/>
            </a:pPr>
            <a:r>
              <a:rPr lang="en-GB" baseline="0" dirty="0" smtClean="0"/>
              <a:t>Wage setting institutions, more social policies</a:t>
            </a:r>
          </a:p>
          <a:p>
            <a:pPr marL="685800" lvl="1" indent="-228600">
              <a:buAutoNum type="arabicPeriod"/>
            </a:pPr>
            <a:r>
              <a:rPr lang="en-GB" baseline="0" dirty="0" smtClean="0"/>
              <a:t>Interactions between basic institutions and policies</a:t>
            </a:r>
          </a:p>
          <a:p>
            <a:pPr marL="685800" lvl="1" indent="-228600">
              <a:buAutoNum type="arabicPeriod"/>
            </a:pPr>
            <a:r>
              <a:rPr lang="en-GB" baseline="0" dirty="0" smtClean="0"/>
              <a:t>Drawing on recent industry and firm-level results to the extent possible</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18</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u="sng" baseline="0" dirty="0" smtClean="0"/>
              <a:t>Update</a:t>
            </a:r>
            <a:r>
              <a:rPr lang="en-GB" baseline="0" dirty="0" smtClean="0"/>
              <a:t>: Incorporate the crisis; use the same sample and same methodology for all supply side components, thus strengthening internal consistency</a:t>
            </a:r>
          </a:p>
          <a:p>
            <a:pPr marL="228600" indent="-228600">
              <a:buAutoNum type="arabicPeriod"/>
            </a:pPr>
            <a:endParaRPr lang="en-GB" baseline="0" dirty="0" smtClean="0"/>
          </a:p>
          <a:p>
            <a:pPr marL="228600" indent="-228600">
              <a:buAutoNum type="arabicPeriod"/>
            </a:pPr>
            <a:r>
              <a:rPr lang="en-GB" u="sng" baseline="0" dirty="0" smtClean="0"/>
              <a:t>EMEs </a:t>
            </a:r>
            <a:r>
              <a:rPr lang="en-GB" baseline="0" dirty="0" smtClean="0"/>
              <a:t>- </a:t>
            </a:r>
            <a:r>
              <a:rPr lang="en-GB" dirty="0" smtClean="0"/>
              <a:t>Two types of challenge:</a:t>
            </a:r>
          </a:p>
          <a:p>
            <a:pPr marL="171450" indent="-171450">
              <a:buFontTx/>
              <a:buChar char="-"/>
            </a:pPr>
            <a:r>
              <a:rPr lang="en-GB" dirty="0" smtClean="0"/>
              <a:t>Conceptual (different</a:t>
            </a:r>
            <a:r>
              <a:rPr lang="en-GB" baseline="0" dirty="0" smtClean="0"/>
              <a:t> economic issues due to lower level of development, role of informality, especially for labour market analysis – a reason why there exist very few, especially at the macro level)</a:t>
            </a:r>
            <a:endParaRPr lang="en-GB" dirty="0" smtClean="0"/>
          </a:p>
          <a:p>
            <a:pPr marL="171450" indent="-171450">
              <a:buFontTx/>
              <a:buChar char="-"/>
            </a:pPr>
            <a:r>
              <a:rPr lang="en-GB" b="0" dirty="0" smtClean="0"/>
              <a:t>Data related  / technical (to be illustrated on</a:t>
            </a:r>
            <a:r>
              <a:rPr lang="en-GB" b="0" baseline="0" dirty="0" smtClean="0"/>
              <a:t> next slide</a:t>
            </a:r>
            <a:r>
              <a:rPr lang="en-GB" b="0" dirty="0" smtClean="0"/>
              <a:t>)</a:t>
            </a:r>
          </a:p>
          <a:p>
            <a:pPr marL="228600" indent="-228600">
              <a:buAutoNum type="arabicPeriod"/>
            </a:pPr>
            <a:endParaRPr lang="en-GB" baseline="0" dirty="0" smtClean="0"/>
          </a:p>
          <a:p>
            <a:pPr marL="0" lvl="0" indent="0">
              <a:buNone/>
            </a:pPr>
            <a:r>
              <a:rPr lang="en-GB" baseline="0" dirty="0" smtClean="0"/>
              <a:t>3.  Examples for </a:t>
            </a:r>
            <a:r>
              <a:rPr lang="en-GB" u="sng" baseline="0" dirty="0" smtClean="0"/>
              <a:t>extensions</a:t>
            </a:r>
            <a:r>
              <a:rPr lang="en-GB" baseline="0" dirty="0" smtClean="0"/>
              <a:t>:</a:t>
            </a:r>
          </a:p>
          <a:p>
            <a:pPr marL="685800" lvl="1" indent="-228600">
              <a:buAutoNum type="arabicPeriod"/>
            </a:pPr>
            <a:r>
              <a:rPr lang="en-GB" baseline="0" dirty="0" smtClean="0"/>
              <a:t>Capital (investment)</a:t>
            </a:r>
          </a:p>
          <a:p>
            <a:pPr marL="685800" lvl="1" indent="-228600">
              <a:buAutoNum type="arabicPeriod"/>
            </a:pPr>
            <a:r>
              <a:rPr lang="en-GB" baseline="0" dirty="0" smtClean="0"/>
              <a:t>Skill levels</a:t>
            </a:r>
          </a:p>
          <a:p>
            <a:pPr marL="685800" lvl="1" indent="-228600">
              <a:buAutoNum type="arabicPeriod"/>
            </a:pPr>
            <a:r>
              <a:rPr lang="en-GB" baseline="0" dirty="0" smtClean="0"/>
              <a:t>Wage setting institutions, more social policies</a:t>
            </a:r>
          </a:p>
          <a:p>
            <a:pPr marL="685800" lvl="1" indent="-228600">
              <a:buAutoNum type="arabicPeriod"/>
            </a:pPr>
            <a:r>
              <a:rPr lang="en-GB" baseline="0" dirty="0" smtClean="0"/>
              <a:t>Interactions between basic institutions and policies</a:t>
            </a:r>
          </a:p>
          <a:p>
            <a:pPr marL="685800" lvl="1" indent="-228600">
              <a:buAutoNum type="arabicPeriod"/>
            </a:pPr>
            <a:r>
              <a:rPr lang="en-GB" baseline="0" dirty="0" smtClean="0"/>
              <a:t>Drawing on recent industry and firm-level results to the extent possible</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19</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20</a:t>
            </a:fld>
            <a:endParaRPr lang="en-GB"/>
          </a:p>
        </p:txBody>
      </p:sp>
    </p:spTree>
    <p:extLst>
      <p:ext uri="{BB962C8B-B14F-4D97-AF65-F5344CB8AC3E}">
        <p14:creationId xmlns:p14="http://schemas.microsoft.com/office/powerpoint/2010/main" val="2759375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2"/>
              </a:spcAft>
            </a:pPr>
            <a:r>
              <a:rPr lang="en-GB" sz="1600" dirty="0"/>
              <a:t>Main trade-off:</a:t>
            </a:r>
          </a:p>
          <a:p>
            <a:pPr marL="286579" indent="-286579">
              <a:buFont typeface="Arial" panose="020B0604020202020204" pitchFamily="34" charset="0"/>
              <a:buChar char="•"/>
            </a:pPr>
            <a:r>
              <a:rPr lang="en-GB" dirty="0"/>
              <a:t>Some policy indicators have </a:t>
            </a:r>
            <a:r>
              <a:rPr lang="en-GB" b="1" dirty="0"/>
              <a:t>short time-series </a:t>
            </a:r>
            <a:r>
              <a:rPr lang="en-GB" dirty="0"/>
              <a:t>and </a:t>
            </a:r>
            <a:r>
              <a:rPr lang="en-GB" b="1" dirty="0"/>
              <a:t>limited country coverage </a:t>
            </a:r>
            <a:r>
              <a:rPr lang="en-GB" dirty="0"/>
              <a:t>(mostly framework conditions and institutional features)</a:t>
            </a:r>
          </a:p>
          <a:p>
            <a:pPr marL="286579" indent="-286579">
              <a:spcBef>
                <a:spcPts val="602"/>
              </a:spcBef>
              <a:buFont typeface="Arial" panose="020B0604020202020204" pitchFamily="34" charset="0"/>
              <a:buChar char="•"/>
            </a:pPr>
            <a:r>
              <a:rPr lang="en-GB" dirty="0"/>
              <a:t>Yet for full consistency, all policies should be assessed </a:t>
            </a:r>
            <a:r>
              <a:rPr lang="en-GB" b="1" dirty="0"/>
              <a:t>on the same sample </a:t>
            </a:r>
          </a:p>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21</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2"/>
              </a:spcAft>
            </a:pPr>
            <a:r>
              <a:rPr lang="en-GB" sz="1600" dirty="0"/>
              <a:t>Main trade-off:</a:t>
            </a:r>
          </a:p>
          <a:p>
            <a:pPr marL="286579" indent="-286579">
              <a:buFont typeface="Arial" panose="020B0604020202020204" pitchFamily="34" charset="0"/>
              <a:buChar char="•"/>
            </a:pPr>
            <a:r>
              <a:rPr lang="en-GB" dirty="0"/>
              <a:t>Some policy indicators have </a:t>
            </a:r>
            <a:r>
              <a:rPr lang="en-GB" b="1" dirty="0"/>
              <a:t>short time-series </a:t>
            </a:r>
            <a:r>
              <a:rPr lang="en-GB" dirty="0"/>
              <a:t>and </a:t>
            </a:r>
            <a:r>
              <a:rPr lang="en-GB" b="1" dirty="0"/>
              <a:t>limited country coverage </a:t>
            </a:r>
            <a:r>
              <a:rPr lang="en-GB" dirty="0"/>
              <a:t>(mostly framework conditions and institutional features)</a:t>
            </a:r>
          </a:p>
          <a:p>
            <a:pPr marL="286579" indent="-286579">
              <a:spcBef>
                <a:spcPts val="602"/>
              </a:spcBef>
              <a:buFont typeface="Arial" panose="020B0604020202020204" pitchFamily="34" charset="0"/>
              <a:buChar char="•"/>
            </a:pPr>
            <a:r>
              <a:rPr lang="en-GB" dirty="0"/>
              <a:t>Yet for full consistency, all policies should be assessed </a:t>
            </a:r>
            <a:r>
              <a:rPr lang="en-GB" b="1" dirty="0"/>
              <a:t>on the same sample </a:t>
            </a:r>
          </a:p>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22</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pPr defTabSz="914301">
              <a:defRPr/>
            </a:pPr>
            <a:r>
              <a:rPr lang="en-GB" dirty="0" smtClean="0">
                <a:solidFill>
                  <a:srgbClr val="FF0000"/>
                </a:solidFill>
                <a:latin typeface="Calibri" panose="020F0502020204030204" pitchFamily="34" charset="0"/>
              </a:rPr>
              <a:t>[As per slide]</a:t>
            </a:r>
          </a:p>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3</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aseline="0" dirty="0" smtClean="0"/>
          </a:p>
          <a:p>
            <a:endParaRPr lang="en-GB" dirty="0" smtClean="0">
              <a:solidFill>
                <a:srgbClr val="FF0000"/>
              </a:solidFill>
              <a:latin typeface="Calibri" panose="020F0502020204030204" pitchFamily="34" charset="0"/>
            </a:endParaRPr>
          </a:p>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4</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14B3720-43C3-4A99-A7A2-5AFEF7D2975E}" type="slidenum">
              <a:rPr lang="en-US" smtClean="0"/>
              <a:pPr/>
              <a:t>5</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dirty="0" smtClean="0">
                <a:latin typeface="Helvetica 65 Medium"/>
                <a:cs typeface="Arial" pitchFamily="34" charset="0"/>
              </a:rP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B1BC6B-B964-4598-86F7-88592B6E11EB}" type="slidenum">
              <a:rPr lang="en-GB" smtClean="0"/>
              <a:t>6</a:t>
            </a:fld>
            <a:endParaRPr lang="en-GB" dirty="0"/>
          </a:p>
        </p:txBody>
      </p:sp>
    </p:spTree>
    <p:extLst>
      <p:ext uri="{BB962C8B-B14F-4D97-AF65-F5344CB8AC3E}">
        <p14:creationId xmlns:p14="http://schemas.microsoft.com/office/powerpoint/2010/main" val="1535901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B1BC6B-B964-4598-86F7-88592B6E11EB}" type="slidenum">
              <a:rPr lang="en-GB" smtClean="0"/>
              <a:t>7</a:t>
            </a:fld>
            <a:endParaRPr lang="en-GB"/>
          </a:p>
        </p:txBody>
      </p:sp>
    </p:spTree>
    <p:extLst>
      <p:ext uri="{BB962C8B-B14F-4D97-AF65-F5344CB8AC3E}">
        <p14:creationId xmlns:p14="http://schemas.microsoft.com/office/powerpoint/2010/main" val="2139232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20BD554-BD7E-4943-A37F-0C0EF73F2870}" type="slidenum">
              <a:rPr lang="en-US" smtClean="0"/>
              <a:pPr/>
              <a:t>8</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n-US" dirty="0">
              <a:latin typeface="Helvetica 65 Medium" pitchFamily="34"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0964" name="Slide Number Placeholder 3"/>
          <p:cNvSpPr>
            <a:spLocks noGrp="1"/>
          </p:cNvSpPr>
          <p:nvPr>
            <p:ph type="sldNum" sz="quarter" idx="5"/>
          </p:nvPr>
        </p:nvSpPr>
        <p:spPr bwMode="auto">
          <a:ln>
            <a:miter lim="800000"/>
            <a:headEnd/>
            <a:tailEnd/>
          </a:ln>
        </p:spPr>
        <p:txBody>
          <a:bodyPr/>
          <a:lstStyle/>
          <a:p>
            <a:pPr>
              <a:defRPr/>
            </a:pPr>
            <a:fld id="{DB895944-FDC2-46EE-B4DB-264C56DF8BF1}" type="slidenum">
              <a:rPr lang="en-GB" smtClean="0"/>
              <a:pPr>
                <a:defRPr/>
              </a:pPr>
              <a:t>10</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B1BC6B-B964-4598-86F7-88592B6E11EB}" type="slidenum">
              <a:rPr lang="en-GB" smtClean="0"/>
              <a:t>14</a:t>
            </a:fld>
            <a:endParaRPr lang="en-GB"/>
          </a:p>
        </p:txBody>
      </p:sp>
    </p:spTree>
    <p:extLst>
      <p:ext uri="{BB962C8B-B14F-4D97-AF65-F5344CB8AC3E}">
        <p14:creationId xmlns:p14="http://schemas.microsoft.com/office/powerpoint/2010/main" val="26394465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3C6B3FE-AC20-4305-9FB3-C42961043EBE}" type="datetimeFigureOut">
              <a:rPr lang="en-GB" smtClean="0"/>
              <a:t>13/03/2016</a:t>
            </a:fld>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3C6B3FE-AC20-4305-9FB3-C42961043EBE}" type="datetimeFigureOut">
              <a:rPr lang="en-GB" smtClean="0"/>
              <a:t>13/03/2016</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C8C08C57-6DDF-4382-8865-7BAF80B4C88A}" type="slidenum">
              <a:rPr lang="en-GB" smtClean="0"/>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3C6B3FE-AC20-4305-9FB3-C42961043EBE}" type="datetimeFigureOut">
              <a:rPr lang="en-GB" smtClean="0"/>
              <a:t>13/03/2016</a:t>
            </a:fld>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C8C08C57-6DDF-4382-8865-7BAF80B4C88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US"/>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58A3AF47-B4FA-4D1F-8A11-2DCF56C6D06A}" type="slidenum">
              <a:rPr lang="en-US" smtClean="0"/>
              <a:pPr/>
              <a:t>‹#›</a:t>
            </a:fld>
            <a:endParaRPr lang="en-US"/>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extLst>
      <p:ext uri="{BB962C8B-B14F-4D97-AF65-F5344CB8AC3E}">
        <p14:creationId xmlns:p14="http://schemas.microsoft.com/office/powerpoint/2010/main" val="384203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8574157" y="6294783"/>
            <a:ext cx="407843" cy="361617"/>
          </a:xfrm>
          <a:ln/>
        </p:spPr>
        <p:txBody>
          <a:bodyPr/>
          <a:lstStyle>
            <a:lvl1pPr>
              <a:defRPr sz="1100" b="1"/>
            </a:lvl1pPr>
          </a:lstStyle>
          <a:p>
            <a:pPr>
              <a:defRPr/>
            </a:pPr>
            <a:fld id="{3F56595E-20A5-4D11-B025-4A2BB5EE92CC}" type="slidenum">
              <a:rPr lang="en-US" smtClean="0"/>
              <a:pPr>
                <a:defRPr/>
              </a:pPr>
              <a:t>‹#›</a:t>
            </a:fld>
            <a:endParaRPr lang="en-US"/>
          </a:p>
        </p:txBody>
      </p:sp>
    </p:spTree>
    <p:extLst>
      <p:ext uri="{BB962C8B-B14F-4D97-AF65-F5344CB8AC3E}">
        <p14:creationId xmlns:p14="http://schemas.microsoft.com/office/powerpoint/2010/main" val="140495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8"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3C6B3FE-AC20-4305-9FB3-C42961043EBE}" type="datetimeFigureOut">
              <a:rPr lang="en-GB" smtClean="0"/>
              <a:t>13/03/2016</a:t>
            </a:fld>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C8C08C57-6DDF-4382-8865-7BAF80B4C88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package" Target="../embeddings/Microsoft_Word_Document1.doc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chemeClr val="tx2"/>
          </a:fgClr>
          <a:bgClr>
            <a:schemeClr val="tx2">
              <a:lumMod val="20000"/>
              <a:lumOff val="80000"/>
            </a:schemeClr>
          </a:bgClr>
        </a:patt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763688" y="815226"/>
            <a:ext cx="6300000" cy="1785104"/>
          </a:xfrm>
        </p:spPr>
        <p:txBody>
          <a:bodyPr/>
          <a:lstStyle/>
          <a:p>
            <a:pPr algn="ctr">
              <a:lnSpc>
                <a:spcPct val="100000"/>
              </a:lnSpc>
              <a:spcAft>
                <a:spcPts val="600"/>
              </a:spcAft>
            </a:pPr>
            <a:r>
              <a:rPr lang="en-US" sz="5500" b="1" cap="none" dirty="0" smtClean="0"/>
              <a:t>Quantification of reforms</a:t>
            </a:r>
            <a:endParaRPr lang="en-GB" sz="5500" cap="none" dirty="0">
              <a:latin typeface="Normal"/>
            </a:endParaRPr>
          </a:p>
        </p:txBody>
      </p:sp>
      <p:sp>
        <p:nvSpPr>
          <p:cNvPr id="2" name="TextBox 1"/>
          <p:cNvSpPr txBox="1"/>
          <p:nvPr/>
        </p:nvSpPr>
        <p:spPr>
          <a:xfrm>
            <a:off x="1475656" y="3284984"/>
            <a:ext cx="6696744" cy="2354491"/>
          </a:xfrm>
          <a:prstGeom prst="rect">
            <a:avLst/>
          </a:prstGeom>
          <a:noFill/>
        </p:spPr>
        <p:txBody>
          <a:bodyPr wrap="square" rtlCol="0">
            <a:spAutoFit/>
          </a:bodyPr>
          <a:lstStyle/>
          <a:p>
            <a:pPr algn="ctr">
              <a:spcBef>
                <a:spcPts val="1800"/>
              </a:spcBef>
            </a:pPr>
            <a:r>
              <a:rPr lang="en-GB" sz="2800" b="1" dirty="0" smtClean="0">
                <a:solidFill>
                  <a:schemeClr val="bg1"/>
                </a:solidFill>
                <a:latin typeface="+mj-lt"/>
              </a:rPr>
              <a:t>Balázs </a:t>
            </a:r>
            <a:r>
              <a:rPr lang="en-GB" sz="2800" b="1" dirty="0" err="1" smtClean="0">
                <a:solidFill>
                  <a:schemeClr val="bg1"/>
                </a:solidFill>
                <a:latin typeface="+mj-lt"/>
              </a:rPr>
              <a:t>Égert</a:t>
            </a:r>
            <a:r>
              <a:rPr lang="en-GB" sz="2800" b="1" dirty="0" smtClean="0">
                <a:solidFill>
                  <a:schemeClr val="bg1"/>
                </a:solidFill>
                <a:latin typeface="+mj-lt"/>
              </a:rPr>
              <a:t> </a:t>
            </a:r>
            <a:r>
              <a:rPr lang="en-GB" sz="2800" b="1" dirty="0" smtClean="0">
                <a:solidFill>
                  <a:schemeClr val="bg1"/>
                </a:solidFill>
                <a:latin typeface="+mj-lt"/>
              </a:rPr>
              <a:t/>
            </a:r>
            <a:br>
              <a:rPr lang="en-GB" sz="2800" b="1" dirty="0" smtClean="0">
                <a:solidFill>
                  <a:schemeClr val="bg1"/>
                </a:solidFill>
                <a:latin typeface="+mj-lt"/>
              </a:rPr>
            </a:br>
            <a:r>
              <a:rPr lang="en-GB" sz="2400" dirty="0" smtClean="0">
                <a:solidFill>
                  <a:schemeClr val="bg1"/>
                </a:solidFill>
                <a:latin typeface="+mj-lt"/>
              </a:rPr>
              <a:t>OECD, Economics Department</a:t>
            </a:r>
            <a:r>
              <a:rPr lang="en-GB" sz="2400" dirty="0" smtClean="0">
                <a:solidFill>
                  <a:schemeClr val="bg1"/>
                </a:solidFill>
                <a:latin typeface="+mj-lt"/>
              </a:rPr>
              <a:t/>
            </a:r>
            <a:br>
              <a:rPr lang="en-GB" sz="2400" dirty="0" smtClean="0">
                <a:solidFill>
                  <a:schemeClr val="bg1"/>
                </a:solidFill>
                <a:latin typeface="+mj-lt"/>
              </a:rPr>
            </a:br>
            <a:r>
              <a:rPr lang="en-GB" sz="2400" dirty="0" smtClean="0">
                <a:solidFill>
                  <a:schemeClr val="bg1"/>
                </a:solidFill>
                <a:latin typeface="+mj-lt"/>
              </a:rPr>
              <a:t>Structural Surveillance </a:t>
            </a:r>
            <a:r>
              <a:rPr lang="en-GB" sz="2400" dirty="0" smtClean="0">
                <a:solidFill>
                  <a:schemeClr val="bg1"/>
                </a:solidFill>
                <a:latin typeface="+mj-lt"/>
              </a:rPr>
              <a:t>Division</a:t>
            </a:r>
            <a:br>
              <a:rPr lang="en-GB" sz="2400" dirty="0" smtClean="0">
                <a:solidFill>
                  <a:schemeClr val="bg1"/>
                </a:solidFill>
                <a:latin typeface="+mj-lt"/>
              </a:rPr>
            </a:br>
            <a:r>
              <a:rPr lang="en-GB" sz="2400" b="1" dirty="0" smtClean="0">
                <a:solidFill>
                  <a:schemeClr val="bg1"/>
                </a:solidFill>
                <a:latin typeface="+mj-lt"/>
              </a:rPr>
              <a:t>Quantification Unit</a:t>
            </a:r>
          </a:p>
          <a:p>
            <a:pPr algn="ctr">
              <a:spcBef>
                <a:spcPts val="1800"/>
              </a:spcBef>
            </a:pPr>
            <a:endParaRPr lang="en-GB" sz="2800" dirty="0" smtClean="0">
              <a:solidFill>
                <a:schemeClr val="bg1"/>
              </a:solidFill>
              <a:latin typeface="+mj-lt"/>
            </a:endParaRPr>
          </a:p>
        </p:txBody>
      </p:sp>
    </p:spTree>
    <p:extLst>
      <p:ext uri="{BB962C8B-B14F-4D97-AF65-F5344CB8AC3E}">
        <p14:creationId xmlns:p14="http://schemas.microsoft.com/office/powerpoint/2010/main" val="193630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2000" fill="hold"/>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115616" y="188640"/>
            <a:ext cx="7535863" cy="887412"/>
          </a:xfrm>
        </p:spPr>
        <p:txBody>
          <a:bodyPr/>
          <a:lstStyle/>
          <a:p>
            <a:pPr algn="ctr"/>
            <a:r>
              <a:rPr lang="en-US" altLang="en-US" b="1" dirty="0" smtClean="0">
                <a:solidFill>
                  <a:schemeClr val="tx2"/>
                </a:solidFill>
              </a:rPr>
              <a:t>Step 2 – Unit effect on productivity</a:t>
            </a:r>
            <a:endParaRPr lang="de-DE" altLang="en-US" b="1" dirty="0" smtClean="0">
              <a:solidFill>
                <a:schemeClr val="tx2"/>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081389287"/>
              </p:ext>
            </p:extLst>
          </p:nvPr>
        </p:nvGraphicFramePr>
        <p:xfrm>
          <a:off x="755576" y="1772816"/>
          <a:ext cx="7853114" cy="3572420"/>
        </p:xfrm>
        <a:graphic>
          <a:graphicData uri="http://schemas.openxmlformats.org/presentationml/2006/ole">
            <mc:AlternateContent xmlns:mc="http://schemas.openxmlformats.org/markup-compatibility/2006">
              <mc:Choice xmlns:v="urn:schemas-microsoft-com:vml" Requires="v">
                <p:oleObj spid="_x0000_s1029" name="Document" r:id="rId4" imgW="6169285" imgH="2585043" progId="Word.Document.12">
                  <p:embed/>
                </p:oleObj>
              </mc:Choice>
              <mc:Fallback>
                <p:oleObj name="Document" r:id="rId4" imgW="6169285" imgH="2585043" progId="Word.Document.12">
                  <p:embed/>
                  <p:pic>
                    <p:nvPicPr>
                      <p:cNvPr id="0" name=""/>
                      <p:cNvPicPr/>
                      <p:nvPr/>
                    </p:nvPicPr>
                    <p:blipFill>
                      <a:blip r:embed="rId5"/>
                      <a:stretch>
                        <a:fillRect/>
                      </a:stretch>
                    </p:blipFill>
                    <p:spPr>
                      <a:xfrm>
                        <a:off x="755576" y="1772816"/>
                        <a:ext cx="7853114" cy="3572420"/>
                      </a:xfrm>
                      <a:prstGeom prst="rect">
                        <a:avLst/>
                      </a:prstGeom>
                    </p:spPr>
                  </p:pic>
                </p:oleObj>
              </mc:Fallback>
            </mc:AlternateContent>
          </a:graphicData>
        </a:graphic>
      </p:graphicFrame>
      <p:grpSp>
        <p:nvGrpSpPr>
          <p:cNvPr id="5" name="Group 4"/>
          <p:cNvGrpSpPr/>
          <p:nvPr/>
        </p:nvGrpSpPr>
        <p:grpSpPr>
          <a:xfrm>
            <a:off x="1745400" y="5432656"/>
            <a:ext cx="5616624" cy="898560"/>
            <a:chOff x="0" y="34889"/>
            <a:chExt cx="5040559" cy="898560"/>
          </a:xfrm>
        </p:grpSpPr>
        <p:sp>
          <p:nvSpPr>
            <p:cNvPr id="7" name="Rounded Rectangle 6"/>
            <p:cNvSpPr/>
            <p:nvPr/>
          </p:nvSpPr>
          <p:spPr>
            <a:xfrm>
              <a:off x="0" y="34889"/>
              <a:ext cx="5040559" cy="89856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4"/>
            <p:cNvSpPr/>
            <p:nvPr/>
          </p:nvSpPr>
          <p:spPr>
            <a:xfrm>
              <a:off x="43864" y="78753"/>
              <a:ext cx="4952831" cy="8108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dirty="0" smtClean="0">
                  <a:latin typeface="+mj-lt"/>
                </a:rPr>
                <a:t>Benchmark elasticity but allows for country-specific impact in some cases</a:t>
              </a:r>
              <a:endParaRPr lang="en-GB" sz="2400" kern="1200" dirty="0">
                <a:latin typeface="+mj-lt"/>
              </a:endParaRPr>
            </a:p>
          </p:txBody>
        </p:sp>
      </p:grpSp>
    </p:spTree>
    <p:extLst>
      <p:ext uri="{BB962C8B-B14F-4D97-AF65-F5344CB8AC3E}">
        <p14:creationId xmlns:p14="http://schemas.microsoft.com/office/powerpoint/2010/main" val="3591637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b="1" dirty="0"/>
              <a:t>Step 3: Aggregation of </a:t>
            </a:r>
            <a:r>
              <a:rPr lang="en-GB" b="1" dirty="0" smtClean="0"/>
              <a:t>reforms</a:t>
            </a:r>
            <a:br>
              <a:rPr lang="en-GB" b="1" dirty="0" smtClean="0"/>
            </a:br>
            <a:r>
              <a:rPr lang="en-GB" sz="2200" dirty="0" smtClean="0">
                <a:solidFill>
                  <a:schemeClr val="tx2"/>
                </a:solidFill>
              </a:rPr>
              <a:t>Example </a:t>
            </a:r>
            <a:r>
              <a:rPr lang="en-GB" sz="2200" dirty="0" smtClean="0">
                <a:solidFill>
                  <a:schemeClr val="tx2"/>
                </a:solidFill>
              </a:rPr>
              <a:t>of quantification: Reform programme in Italy</a:t>
            </a:r>
            <a:endParaRPr lang="en-GB" sz="2200"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74177604"/>
              </p:ext>
            </p:extLst>
          </p:nvPr>
        </p:nvGraphicFramePr>
        <p:xfrm>
          <a:off x="1043608" y="1556792"/>
          <a:ext cx="6984777" cy="3827976"/>
        </p:xfrm>
        <a:graphic>
          <a:graphicData uri="http://schemas.openxmlformats.org/drawingml/2006/table">
            <a:tbl>
              <a:tblPr firstRow="1" firstCol="1" bandRow="1">
                <a:tableStyleId>{5C22544A-7EE6-4342-B048-85BDC9FD1C3A}</a:tableStyleId>
              </a:tblPr>
              <a:tblGrid>
                <a:gridCol w="2084363"/>
                <a:gridCol w="492983"/>
                <a:gridCol w="985964"/>
                <a:gridCol w="985964"/>
                <a:gridCol w="523252"/>
                <a:gridCol w="985964"/>
                <a:gridCol w="926287"/>
              </a:tblGrid>
              <a:tr h="467430">
                <a:tc>
                  <a:txBody>
                    <a:bodyPr/>
                    <a:lstStyle/>
                    <a:p>
                      <a:pPr algn="just">
                        <a:spcBef>
                          <a:spcPts val="600"/>
                        </a:spcBef>
                        <a:spcAft>
                          <a:spcPts val="0"/>
                        </a:spcAft>
                        <a:tabLst>
                          <a:tab pos="539750" algn="l"/>
                          <a:tab pos="756285" algn="l"/>
                          <a:tab pos="972185" algn="l"/>
                        </a:tabLst>
                      </a:pPr>
                      <a:r>
                        <a:rPr lang="en-GB" sz="1100" dirty="0">
                          <a:effectLst/>
                        </a:rPr>
                        <a:t> </a:t>
                      </a:r>
                      <a:endParaRPr lang="en-GB" sz="1100" dirty="0">
                        <a:effectLst/>
                        <a:latin typeface="Calibri"/>
                        <a:ea typeface="Times New Roman"/>
                        <a:cs typeface="Times New Roman"/>
                      </a:endParaRPr>
                    </a:p>
                  </a:txBody>
                  <a:tcPr marL="17780" marR="17780" marT="0" marB="0" anchor="ctr"/>
                </a:tc>
                <a:tc gridSpan="3">
                  <a:txBody>
                    <a:bodyPr/>
                    <a:lstStyle/>
                    <a:p>
                      <a:pPr algn="ctr">
                        <a:spcBef>
                          <a:spcPts val="600"/>
                        </a:spcBef>
                        <a:spcAft>
                          <a:spcPts val="0"/>
                        </a:spcAft>
                      </a:pPr>
                      <a:r>
                        <a:rPr lang="en-GB" sz="1200" dirty="0">
                          <a:effectLst/>
                        </a:rPr>
                        <a:t>Impact after </a:t>
                      </a:r>
                      <a:r>
                        <a:rPr lang="en-GB" sz="1200" dirty="0" smtClean="0">
                          <a:effectLst/>
                        </a:rPr>
                        <a:t> 5 years, %</a:t>
                      </a:r>
                      <a:endParaRPr lang="en-GB" sz="1200" dirty="0">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hMerge="1">
                  <a:txBody>
                    <a:bodyPr/>
                    <a:lstStyle/>
                    <a:p>
                      <a:endParaRPr lang="en-GB"/>
                    </a:p>
                  </a:txBody>
                  <a:tcPr/>
                </a:tc>
                <a:tc hMerge="1">
                  <a:txBody>
                    <a:bodyPr/>
                    <a:lstStyle/>
                    <a:p>
                      <a:endParaRPr lang="en-GB"/>
                    </a:p>
                  </a:txBody>
                  <a:tcPr/>
                </a:tc>
                <a:tc gridSpan="3">
                  <a:txBody>
                    <a:bodyPr/>
                    <a:lstStyle/>
                    <a:p>
                      <a:pPr algn="ctr">
                        <a:spcBef>
                          <a:spcPts val="600"/>
                        </a:spcBef>
                        <a:spcAft>
                          <a:spcPts val="0"/>
                        </a:spcAft>
                      </a:pPr>
                      <a:r>
                        <a:rPr lang="en-GB" sz="1200" dirty="0">
                          <a:effectLst/>
                        </a:rPr>
                        <a:t>Impact after </a:t>
                      </a:r>
                      <a:r>
                        <a:rPr lang="en-GB" sz="1200" smtClean="0">
                          <a:effectLst/>
                        </a:rPr>
                        <a:t>10 years, %</a:t>
                      </a:r>
                      <a:endParaRPr lang="en-GB" sz="1200" dirty="0">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r>
              <a:tr h="805571">
                <a:tc>
                  <a:txBody>
                    <a:bodyPr/>
                    <a:lstStyle/>
                    <a:p>
                      <a:pPr algn="just">
                        <a:spcBef>
                          <a:spcPts val="600"/>
                        </a:spcBef>
                        <a:spcAft>
                          <a:spcPts val="0"/>
                        </a:spcAft>
                        <a:tabLst>
                          <a:tab pos="539750" algn="l"/>
                          <a:tab pos="756285" algn="l"/>
                          <a:tab pos="972185" algn="l"/>
                        </a:tabLst>
                      </a:pPr>
                      <a:r>
                        <a:rPr lang="en-GB" sz="1100">
                          <a:effectLst/>
                        </a:rPr>
                        <a:t> </a:t>
                      </a:r>
                      <a:endParaRPr lang="en-GB" sz="1100">
                        <a:effectLst/>
                        <a:latin typeface="Calibri"/>
                        <a:ea typeface="Times New Roman"/>
                        <a:cs typeface="Times New Roman"/>
                      </a:endParaRPr>
                    </a:p>
                  </a:txBody>
                  <a:tcPr marL="17780" marR="17780" marT="0" marB="0" anchor="b"/>
                </a:tc>
                <a:tc>
                  <a:txBody>
                    <a:bodyPr/>
                    <a:lstStyle/>
                    <a:p>
                      <a:pPr algn="ctr">
                        <a:spcBef>
                          <a:spcPts val="600"/>
                        </a:spcBef>
                        <a:spcAft>
                          <a:spcPts val="0"/>
                        </a:spcAft>
                      </a:pPr>
                      <a:r>
                        <a:rPr lang="en-GB" sz="1200" dirty="0">
                          <a:solidFill>
                            <a:srgbClr val="00040C"/>
                          </a:solidFill>
                          <a:effectLst/>
                        </a:rPr>
                        <a:t>GDP</a:t>
                      </a:r>
                      <a:endParaRPr lang="en-GB" sz="1200" dirty="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200" dirty="0">
                          <a:solidFill>
                            <a:srgbClr val="00040C"/>
                          </a:solidFill>
                          <a:effectLst/>
                        </a:rPr>
                        <a:t>Via employment growth</a:t>
                      </a:r>
                      <a:endParaRPr lang="en-GB" sz="1200" dirty="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200">
                          <a:solidFill>
                            <a:srgbClr val="00040C"/>
                          </a:solidFill>
                          <a:effectLst/>
                        </a:rPr>
                        <a:t>Via productivity growth</a:t>
                      </a:r>
                      <a:endParaRPr lang="en-GB" sz="12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200">
                          <a:solidFill>
                            <a:srgbClr val="00040C"/>
                          </a:solidFill>
                          <a:effectLst/>
                        </a:rPr>
                        <a:t>GDP</a:t>
                      </a:r>
                      <a:endParaRPr lang="en-GB" sz="120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200">
                          <a:solidFill>
                            <a:srgbClr val="00040C"/>
                          </a:solidFill>
                          <a:effectLst/>
                        </a:rPr>
                        <a:t>Via employment growth</a:t>
                      </a:r>
                      <a:endParaRPr lang="en-GB" sz="12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200" dirty="0">
                          <a:solidFill>
                            <a:srgbClr val="00040C"/>
                          </a:solidFill>
                          <a:effectLst/>
                        </a:rPr>
                        <a:t>Via productivity growth</a:t>
                      </a:r>
                      <a:endParaRPr lang="en-GB" sz="1200" dirty="0">
                        <a:solidFill>
                          <a:srgbClr val="00040C"/>
                        </a:solidFill>
                        <a:effectLst/>
                        <a:latin typeface="Arial"/>
                        <a:ea typeface="Times New Roman"/>
                      </a:endParaRPr>
                    </a:p>
                  </a:txBody>
                  <a:tcPr marL="17780" marR="17780" marT="0" marB="0" anchor="ctr"/>
                </a:tc>
              </a:tr>
              <a:tr h="282199">
                <a:tc>
                  <a:txBody>
                    <a:bodyPr/>
                    <a:lstStyle/>
                    <a:p>
                      <a:pPr>
                        <a:spcBef>
                          <a:spcPts val="600"/>
                        </a:spcBef>
                        <a:spcAft>
                          <a:spcPts val="0"/>
                        </a:spcAft>
                      </a:pPr>
                      <a:r>
                        <a:rPr lang="en-GB" sz="1200">
                          <a:effectLst/>
                        </a:rPr>
                        <a:t>Product market reform</a:t>
                      </a:r>
                      <a:r>
                        <a:rPr lang="en-GB" sz="1200" baseline="30000">
                          <a:effectLst/>
                        </a:rPr>
                        <a:t>1</a:t>
                      </a:r>
                      <a:endParaRPr lang="en-GB" sz="1200">
                        <a:effectLst/>
                        <a:latin typeface="Arial"/>
                        <a:ea typeface="Times New Roman"/>
                      </a:endParaRPr>
                    </a:p>
                  </a:txBody>
                  <a:tcPr marL="17780" marR="17780" marT="0" marB="0" anchor="b"/>
                </a:tc>
                <a:tc>
                  <a:txBody>
                    <a:bodyPr/>
                    <a:lstStyle/>
                    <a:p>
                      <a:pPr algn="ctr">
                        <a:spcBef>
                          <a:spcPts val="600"/>
                        </a:spcBef>
                        <a:spcAft>
                          <a:spcPts val="0"/>
                        </a:spcAft>
                      </a:pPr>
                      <a:r>
                        <a:rPr lang="en-GB" sz="1600">
                          <a:solidFill>
                            <a:srgbClr val="00040C"/>
                          </a:solidFill>
                          <a:effectLst/>
                        </a:rPr>
                        <a:t>1.5</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 </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1.5</a:t>
                      </a:r>
                      <a:endParaRPr lang="en-GB" sz="16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600">
                          <a:solidFill>
                            <a:srgbClr val="00040C"/>
                          </a:solidFill>
                          <a:effectLst/>
                        </a:rPr>
                        <a:t>2.6</a:t>
                      </a:r>
                      <a:endParaRPr lang="en-GB" sz="160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600">
                          <a:solidFill>
                            <a:srgbClr val="00040C"/>
                          </a:solidFill>
                          <a:effectLst/>
                        </a:rPr>
                        <a:t> </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2.6</a:t>
                      </a:r>
                      <a:endParaRPr lang="en-GB" sz="1600">
                        <a:solidFill>
                          <a:srgbClr val="00040C"/>
                        </a:solidFill>
                        <a:effectLst/>
                        <a:latin typeface="Arial"/>
                        <a:ea typeface="Times New Roman"/>
                      </a:endParaRPr>
                    </a:p>
                  </a:txBody>
                  <a:tcPr marL="17780" marR="17780" marT="0" marB="0" anchor="ctr"/>
                </a:tc>
              </a:tr>
              <a:tr h="537047">
                <a:tc>
                  <a:txBody>
                    <a:bodyPr/>
                    <a:lstStyle/>
                    <a:p>
                      <a:pPr>
                        <a:spcBef>
                          <a:spcPts val="600"/>
                        </a:spcBef>
                        <a:spcAft>
                          <a:spcPts val="0"/>
                        </a:spcAft>
                      </a:pPr>
                      <a:r>
                        <a:rPr lang="en-GB" sz="1200">
                          <a:effectLst/>
                        </a:rPr>
                        <a:t>Labour market reform (Jobs Act)</a:t>
                      </a:r>
                      <a:r>
                        <a:rPr lang="en-GB" sz="1200" baseline="30000">
                          <a:effectLst/>
                        </a:rPr>
                        <a:t>2</a:t>
                      </a:r>
                      <a:endParaRPr lang="en-GB" sz="1200">
                        <a:effectLst/>
                        <a:latin typeface="Arial"/>
                        <a:ea typeface="Times New Roman"/>
                      </a:endParaRPr>
                    </a:p>
                  </a:txBody>
                  <a:tcPr marL="17780" marR="17780" marT="0" marB="0" anchor="b"/>
                </a:tc>
                <a:tc>
                  <a:txBody>
                    <a:bodyPr/>
                    <a:lstStyle/>
                    <a:p>
                      <a:pPr algn="ctr">
                        <a:spcBef>
                          <a:spcPts val="600"/>
                        </a:spcBef>
                        <a:spcAft>
                          <a:spcPts val="0"/>
                        </a:spcAft>
                      </a:pPr>
                      <a:r>
                        <a:rPr lang="en-GB" sz="1600">
                          <a:solidFill>
                            <a:srgbClr val="00040C"/>
                          </a:solidFill>
                          <a:effectLst/>
                        </a:rPr>
                        <a:t>0.6</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0.5</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0.1</a:t>
                      </a:r>
                      <a:endParaRPr lang="en-GB" sz="16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600">
                          <a:solidFill>
                            <a:srgbClr val="00040C"/>
                          </a:solidFill>
                          <a:effectLst/>
                        </a:rPr>
                        <a:t>1.2</a:t>
                      </a:r>
                      <a:endParaRPr lang="en-GB" sz="160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600">
                          <a:solidFill>
                            <a:srgbClr val="00040C"/>
                          </a:solidFill>
                          <a:effectLst/>
                        </a:rPr>
                        <a:t>1.1</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0.1</a:t>
                      </a:r>
                      <a:endParaRPr lang="en-GB" sz="1600">
                        <a:solidFill>
                          <a:srgbClr val="00040C"/>
                        </a:solidFill>
                        <a:effectLst/>
                        <a:latin typeface="Arial"/>
                        <a:ea typeface="Times New Roman"/>
                      </a:endParaRPr>
                    </a:p>
                  </a:txBody>
                  <a:tcPr marL="17780" marR="17780" marT="0" marB="0" anchor="ctr"/>
                </a:tc>
              </a:tr>
              <a:tr h="282199">
                <a:tc>
                  <a:txBody>
                    <a:bodyPr/>
                    <a:lstStyle/>
                    <a:p>
                      <a:pPr>
                        <a:spcBef>
                          <a:spcPts val="600"/>
                        </a:spcBef>
                        <a:spcAft>
                          <a:spcPts val="0"/>
                        </a:spcAft>
                      </a:pPr>
                      <a:r>
                        <a:rPr lang="en-GB" sz="1200">
                          <a:effectLst/>
                        </a:rPr>
                        <a:t>Tax reform</a:t>
                      </a:r>
                      <a:endParaRPr lang="en-GB" sz="1200">
                        <a:effectLst/>
                        <a:latin typeface="Arial"/>
                        <a:ea typeface="Times New Roman"/>
                      </a:endParaRPr>
                    </a:p>
                  </a:txBody>
                  <a:tcPr marL="17780" marR="17780" marT="0" marB="0" anchor="b"/>
                </a:tc>
                <a:tc>
                  <a:txBody>
                    <a:bodyPr/>
                    <a:lstStyle/>
                    <a:p>
                      <a:pPr algn="ctr">
                        <a:spcBef>
                          <a:spcPts val="600"/>
                        </a:spcBef>
                        <a:spcAft>
                          <a:spcPts val="0"/>
                        </a:spcAft>
                      </a:pPr>
                      <a:r>
                        <a:rPr lang="en-GB" sz="1600">
                          <a:solidFill>
                            <a:srgbClr val="00040C"/>
                          </a:solidFill>
                          <a:effectLst/>
                        </a:rPr>
                        <a:t>0.7</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0.5</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0.2</a:t>
                      </a:r>
                      <a:endParaRPr lang="en-GB" sz="16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600">
                          <a:solidFill>
                            <a:srgbClr val="00040C"/>
                          </a:solidFill>
                          <a:effectLst/>
                        </a:rPr>
                        <a:t>1.6</a:t>
                      </a:r>
                      <a:endParaRPr lang="en-GB" sz="160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600">
                          <a:solidFill>
                            <a:srgbClr val="00040C"/>
                          </a:solidFill>
                          <a:effectLst/>
                        </a:rPr>
                        <a:t>1.6</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0.0</a:t>
                      </a:r>
                      <a:endParaRPr lang="en-GB" sz="1600">
                        <a:solidFill>
                          <a:srgbClr val="00040C"/>
                        </a:solidFill>
                        <a:effectLst/>
                        <a:latin typeface="Arial"/>
                        <a:ea typeface="Times New Roman"/>
                      </a:endParaRPr>
                    </a:p>
                  </a:txBody>
                  <a:tcPr marL="17780" marR="17780" marT="0" marB="0" anchor="ctr"/>
                </a:tc>
              </a:tr>
              <a:tr h="805571">
                <a:tc>
                  <a:txBody>
                    <a:bodyPr/>
                    <a:lstStyle/>
                    <a:p>
                      <a:pPr>
                        <a:spcBef>
                          <a:spcPts val="600"/>
                        </a:spcBef>
                        <a:spcAft>
                          <a:spcPts val="0"/>
                        </a:spcAft>
                      </a:pPr>
                      <a:r>
                        <a:rPr lang="en-GB" sz="1200">
                          <a:effectLst/>
                        </a:rPr>
                        <a:t>Public administration and judicial system reform</a:t>
                      </a:r>
                      <a:endParaRPr lang="en-GB" sz="1200">
                        <a:effectLst/>
                        <a:latin typeface="Arial"/>
                        <a:ea typeface="Times New Roman"/>
                      </a:endParaRPr>
                    </a:p>
                  </a:txBody>
                  <a:tcPr marL="17780" marR="17780" marT="0" marB="0" anchor="b"/>
                </a:tc>
                <a:tc>
                  <a:txBody>
                    <a:bodyPr/>
                    <a:lstStyle/>
                    <a:p>
                      <a:pPr algn="ctr">
                        <a:spcBef>
                          <a:spcPts val="600"/>
                        </a:spcBef>
                        <a:spcAft>
                          <a:spcPts val="0"/>
                        </a:spcAft>
                      </a:pPr>
                      <a:r>
                        <a:rPr lang="en-GB" sz="1600">
                          <a:solidFill>
                            <a:srgbClr val="00040C"/>
                          </a:solidFill>
                          <a:effectLst/>
                        </a:rPr>
                        <a:t>0.6</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dirty="0">
                          <a:solidFill>
                            <a:srgbClr val="00040C"/>
                          </a:solidFill>
                          <a:effectLst/>
                        </a:rPr>
                        <a:t> </a:t>
                      </a:r>
                      <a:endParaRPr lang="en-GB" sz="1600" dirty="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0.6</a:t>
                      </a:r>
                      <a:endParaRPr lang="en-GB" sz="16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600">
                          <a:solidFill>
                            <a:srgbClr val="00040C"/>
                          </a:solidFill>
                          <a:effectLst/>
                        </a:rPr>
                        <a:t>0.9</a:t>
                      </a:r>
                      <a:endParaRPr lang="en-GB" sz="160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600">
                          <a:solidFill>
                            <a:srgbClr val="00040C"/>
                          </a:solidFill>
                          <a:effectLst/>
                        </a:rPr>
                        <a:t> </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0.9</a:t>
                      </a:r>
                      <a:endParaRPr lang="en-GB" sz="1600">
                        <a:solidFill>
                          <a:srgbClr val="00040C"/>
                        </a:solidFill>
                        <a:effectLst/>
                        <a:latin typeface="Arial"/>
                        <a:ea typeface="Times New Roman"/>
                      </a:endParaRPr>
                    </a:p>
                  </a:txBody>
                  <a:tcPr marL="17780" marR="17780" marT="0" marB="0" anchor="ctr"/>
                </a:tc>
              </a:tr>
              <a:tr h="282199">
                <a:tc>
                  <a:txBody>
                    <a:bodyPr/>
                    <a:lstStyle/>
                    <a:p>
                      <a:pPr>
                        <a:spcBef>
                          <a:spcPts val="600"/>
                        </a:spcBef>
                        <a:spcAft>
                          <a:spcPts val="0"/>
                        </a:spcAft>
                      </a:pPr>
                      <a:r>
                        <a:rPr lang="en-GB" sz="1200">
                          <a:effectLst/>
                        </a:rPr>
                        <a:t>Total</a:t>
                      </a:r>
                      <a:endParaRPr lang="en-GB" sz="1200">
                        <a:effectLst/>
                        <a:latin typeface="Arial"/>
                        <a:ea typeface="Times New Roman"/>
                      </a:endParaRPr>
                    </a:p>
                  </a:txBody>
                  <a:tcPr marL="17780" marR="17780" marT="0" marB="0" anchor="b"/>
                </a:tc>
                <a:tc>
                  <a:txBody>
                    <a:bodyPr/>
                    <a:lstStyle/>
                    <a:p>
                      <a:pPr algn="ctr">
                        <a:spcBef>
                          <a:spcPts val="600"/>
                        </a:spcBef>
                        <a:spcAft>
                          <a:spcPts val="0"/>
                        </a:spcAft>
                      </a:pPr>
                      <a:r>
                        <a:rPr lang="en-GB" sz="1600">
                          <a:solidFill>
                            <a:srgbClr val="00040C"/>
                          </a:solidFill>
                          <a:effectLst/>
                        </a:rPr>
                        <a:t>3.4</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1.0</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2.4</a:t>
                      </a:r>
                      <a:endParaRPr lang="en-GB" sz="16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600">
                          <a:solidFill>
                            <a:srgbClr val="00040C"/>
                          </a:solidFill>
                          <a:effectLst/>
                        </a:rPr>
                        <a:t>6.3</a:t>
                      </a:r>
                      <a:endParaRPr lang="en-GB" sz="160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600">
                          <a:solidFill>
                            <a:srgbClr val="00040C"/>
                          </a:solidFill>
                          <a:effectLst/>
                        </a:rPr>
                        <a:t>2.7</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3.6</a:t>
                      </a:r>
                      <a:endParaRPr lang="en-GB" sz="1600">
                        <a:solidFill>
                          <a:srgbClr val="00040C"/>
                        </a:solidFill>
                        <a:effectLst/>
                        <a:latin typeface="Arial"/>
                        <a:ea typeface="Times New Roman"/>
                      </a:endParaRPr>
                    </a:p>
                  </a:txBody>
                  <a:tcPr marL="17780" marR="17780" marT="0" marB="0" anchor="ctr"/>
                </a:tc>
              </a:tr>
              <a:tr h="282199">
                <a:tc>
                  <a:txBody>
                    <a:bodyPr/>
                    <a:lstStyle/>
                    <a:p>
                      <a:pPr>
                        <a:spcBef>
                          <a:spcPts val="600"/>
                        </a:spcBef>
                        <a:spcAft>
                          <a:spcPts val="0"/>
                        </a:spcAft>
                      </a:pPr>
                      <a:r>
                        <a:rPr lang="en-GB" sz="1200" dirty="0" smtClean="0">
                          <a:effectLst/>
                        </a:rPr>
                        <a:t>Additional average </a:t>
                      </a:r>
                      <a:r>
                        <a:rPr lang="en-GB" sz="1200" dirty="0">
                          <a:effectLst/>
                        </a:rPr>
                        <a:t>annual growth</a:t>
                      </a:r>
                      <a:endParaRPr lang="en-GB" sz="1200" dirty="0">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0.7</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0.2</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a:solidFill>
                            <a:srgbClr val="00040C"/>
                          </a:solidFill>
                          <a:effectLst/>
                        </a:rPr>
                        <a:t>0.5</a:t>
                      </a:r>
                      <a:endParaRPr lang="en-GB" sz="1600">
                        <a:solidFill>
                          <a:srgbClr val="00040C"/>
                        </a:solidFill>
                        <a:effectLst/>
                        <a:latin typeface="Arial"/>
                        <a:ea typeface="Times New Roman"/>
                      </a:endParaRPr>
                    </a:p>
                  </a:txBody>
                  <a:tcPr marL="17780" marR="17780" marT="0" marB="0" anchor="ctr">
                    <a:lnR w="12700" cap="flat" cmpd="sng" algn="ctr">
                      <a:solidFill>
                        <a:schemeClr val="tx1"/>
                      </a:solidFill>
                      <a:prstDash val="solid"/>
                      <a:round/>
                      <a:headEnd type="none" w="med" len="med"/>
                      <a:tailEnd type="none" w="med" len="med"/>
                    </a:lnR>
                  </a:tcPr>
                </a:tc>
                <a:tc>
                  <a:txBody>
                    <a:bodyPr/>
                    <a:lstStyle/>
                    <a:p>
                      <a:pPr algn="ctr">
                        <a:spcBef>
                          <a:spcPts val="600"/>
                        </a:spcBef>
                        <a:spcAft>
                          <a:spcPts val="0"/>
                        </a:spcAft>
                      </a:pPr>
                      <a:r>
                        <a:rPr lang="en-GB" sz="1600" dirty="0">
                          <a:solidFill>
                            <a:srgbClr val="00040C"/>
                          </a:solidFill>
                          <a:effectLst/>
                        </a:rPr>
                        <a:t>0.6</a:t>
                      </a:r>
                      <a:endParaRPr lang="en-GB" sz="1600" dirty="0">
                        <a:solidFill>
                          <a:srgbClr val="00040C"/>
                        </a:solidFill>
                        <a:effectLst/>
                        <a:latin typeface="Arial"/>
                        <a:ea typeface="Times New Roman"/>
                      </a:endParaRPr>
                    </a:p>
                  </a:txBody>
                  <a:tcPr marL="17780" marR="17780" marT="0" marB="0" anchor="ctr">
                    <a:lnL w="12700" cap="flat" cmpd="sng" algn="ctr">
                      <a:solidFill>
                        <a:schemeClr val="tx1"/>
                      </a:solidFill>
                      <a:prstDash val="solid"/>
                      <a:round/>
                      <a:headEnd type="none" w="med" len="med"/>
                      <a:tailEnd type="none" w="med" len="med"/>
                    </a:lnL>
                  </a:tcPr>
                </a:tc>
                <a:tc>
                  <a:txBody>
                    <a:bodyPr/>
                    <a:lstStyle/>
                    <a:p>
                      <a:pPr algn="ctr">
                        <a:spcBef>
                          <a:spcPts val="600"/>
                        </a:spcBef>
                        <a:spcAft>
                          <a:spcPts val="0"/>
                        </a:spcAft>
                      </a:pPr>
                      <a:r>
                        <a:rPr lang="en-GB" sz="1600">
                          <a:solidFill>
                            <a:srgbClr val="00040C"/>
                          </a:solidFill>
                          <a:effectLst/>
                        </a:rPr>
                        <a:t>0.3</a:t>
                      </a:r>
                      <a:endParaRPr lang="en-GB" sz="1600">
                        <a:solidFill>
                          <a:srgbClr val="00040C"/>
                        </a:solidFill>
                        <a:effectLst/>
                        <a:latin typeface="Arial"/>
                        <a:ea typeface="Times New Roman"/>
                      </a:endParaRPr>
                    </a:p>
                  </a:txBody>
                  <a:tcPr marL="17780" marR="17780" marT="0" marB="0" anchor="ctr"/>
                </a:tc>
                <a:tc>
                  <a:txBody>
                    <a:bodyPr/>
                    <a:lstStyle/>
                    <a:p>
                      <a:pPr algn="ctr">
                        <a:spcBef>
                          <a:spcPts val="600"/>
                        </a:spcBef>
                        <a:spcAft>
                          <a:spcPts val="0"/>
                        </a:spcAft>
                      </a:pPr>
                      <a:r>
                        <a:rPr lang="en-GB" sz="1600" dirty="0">
                          <a:solidFill>
                            <a:srgbClr val="00040C"/>
                          </a:solidFill>
                          <a:effectLst/>
                        </a:rPr>
                        <a:t>0.4</a:t>
                      </a:r>
                      <a:endParaRPr lang="en-GB" sz="1600" dirty="0">
                        <a:solidFill>
                          <a:srgbClr val="00040C"/>
                        </a:solidFill>
                        <a:effectLst/>
                        <a:latin typeface="Arial"/>
                        <a:ea typeface="Times New Roman"/>
                      </a:endParaRPr>
                    </a:p>
                  </a:txBody>
                  <a:tcPr marL="17780" marR="17780" marT="0" marB="0" anchor="ctr"/>
                </a:tc>
              </a:tr>
            </a:tbl>
          </a:graphicData>
        </a:graphic>
      </p:graphicFrame>
      <p:sp>
        <p:nvSpPr>
          <p:cNvPr id="8" name="TextBox 7"/>
          <p:cNvSpPr txBox="1"/>
          <p:nvPr/>
        </p:nvSpPr>
        <p:spPr>
          <a:xfrm>
            <a:off x="971600" y="5661248"/>
            <a:ext cx="7344816" cy="938719"/>
          </a:xfrm>
          <a:prstGeom prst="rect">
            <a:avLst/>
          </a:prstGeom>
          <a:noFill/>
        </p:spPr>
        <p:txBody>
          <a:bodyPr wrap="square" rtlCol="0">
            <a:spAutoFit/>
          </a:bodyPr>
          <a:lstStyle/>
          <a:p>
            <a:r>
              <a:rPr lang="en-GB" sz="1100" dirty="0"/>
              <a:t>1. OECD estimates for the impact of product market reform include the results of reforms from 2012 onwards. Approximately two thirds of the quoted impact are due to measures taken in 2012-13.</a:t>
            </a:r>
          </a:p>
          <a:p>
            <a:r>
              <a:rPr lang="en-GB" sz="1100" dirty="0"/>
              <a:t>2. The impact of the labour market reform is based on a judgement, based on the Jobs Act </a:t>
            </a:r>
            <a:r>
              <a:rPr lang="en-GB" sz="1100" i="1" dirty="0" err="1"/>
              <a:t>Legge</a:t>
            </a:r>
            <a:r>
              <a:rPr lang="en-GB" sz="1100" i="1" dirty="0"/>
              <a:t> </a:t>
            </a:r>
            <a:r>
              <a:rPr lang="en-GB" sz="1100" i="1" dirty="0" err="1"/>
              <a:t>Delega</a:t>
            </a:r>
            <a:r>
              <a:rPr lang="en-GB" sz="1100" i="1" dirty="0"/>
              <a:t> </a:t>
            </a:r>
            <a:r>
              <a:rPr lang="en-GB" sz="1100" dirty="0"/>
              <a:t>(enabling law), although not all details are defined yet. </a:t>
            </a:r>
          </a:p>
          <a:p>
            <a:endParaRPr lang="en-GB" sz="1100" dirty="0"/>
          </a:p>
        </p:txBody>
      </p:sp>
      <p:sp>
        <p:nvSpPr>
          <p:cNvPr id="10" name="Oval 9"/>
          <p:cNvSpPr/>
          <p:nvPr/>
        </p:nvSpPr>
        <p:spPr>
          <a:xfrm>
            <a:off x="5580112" y="4725144"/>
            <a:ext cx="504056" cy="64807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3131840" y="4725144"/>
            <a:ext cx="504056" cy="64807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Slide Number Placeholder 1"/>
          <p:cNvSpPr>
            <a:spLocks noGrp="1"/>
          </p:cNvSpPr>
          <p:nvPr>
            <p:ph type="sldNum" sz="quarter" idx="4"/>
          </p:nvPr>
        </p:nvSpPr>
        <p:spPr/>
        <p:txBody>
          <a:bodyPr/>
          <a:lstStyle/>
          <a:p>
            <a:fld id="{ECC21D3F-8F1A-49C5-AD48-E60BC70EEBCB}" type="slidenum">
              <a:rPr lang="en-GB" smtClean="0"/>
              <a:pPr/>
              <a:t>11</a:t>
            </a:fld>
            <a:endParaRPr lang="en-GB" dirty="0"/>
          </a:p>
        </p:txBody>
      </p:sp>
    </p:spTree>
    <p:extLst>
      <p:ext uri="{BB962C8B-B14F-4D97-AF65-F5344CB8AC3E}">
        <p14:creationId xmlns:p14="http://schemas.microsoft.com/office/powerpoint/2010/main" val="295352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0000" y="237600"/>
            <a:ext cx="7524448" cy="1022400"/>
          </a:xfrm>
        </p:spPr>
        <p:txBody>
          <a:bodyPr/>
          <a:lstStyle/>
          <a:p>
            <a:pPr algn="ctr"/>
            <a:r>
              <a:rPr lang="en-GB" dirty="0" smtClean="0">
                <a:solidFill>
                  <a:schemeClr val="tx2"/>
                </a:solidFill>
              </a:rPr>
              <a:t>The estimated longer term impact on the profile of GDP  </a:t>
            </a:r>
            <a:endParaRPr lang="en-GB" dirty="0">
              <a:solidFill>
                <a:schemeClr val="tx2"/>
              </a:solidFill>
            </a:endParaRPr>
          </a:p>
        </p:txBody>
      </p:sp>
      <p:sp>
        <p:nvSpPr>
          <p:cNvPr id="5" name="Slide Number Placeholder 4"/>
          <p:cNvSpPr>
            <a:spLocks noGrp="1"/>
          </p:cNvSpPr>
          <p:nvPr>
            <p:ph type="sldNum" sz="quarter" idx="4"/>
          </p:nvPr>
        </p:nvSpPr>
        <p:spPr/>
        <p:txBody>
          <a:bodyPr/>
          <a:lstStyle/>
          <a:p>
            <a:fld id="{ECC21D3F-8F1A-49C5-AD48-E60BC70EEBCB}" type="slidenum">
              <a:rPr lang="en-GB" smtClean="0">
                <a:solidFill>
                  <a:prstClr val="white"/>
                </a:solidFill>
              </a:rPr>
              <a:pPr/>
              <a:t>12</a:t>
            </a:fld>
            <a:endParaRPr lang="en-GB" dirty="0">
              <a:solidFill>
                <a:prstClr val="white"/>
              </a:solidFill>
            </a:endParaRPr>
          </a:p>
        </p:txBody>
      </p:sp>
      <p:sp>
        <p:nvSpPr>
          <p:cNvPr id="2" name="TextBox 1"/>
          <p:cNvSpPr txBox="1"/>
          <p:nvPr/>
        </p:nvSpPr>
        <p:spPr>
          <a:xfrm>
            <a:off x="409183" y="5589240"/>
            <a:ext cx="7992889" cy="646331"/>
          </a:xfrm>
          <a:prstGeom prst="rect">
            <a:avLst/>
          </a:prstGeom>
          <a:noFill/>
        </p:spPr>
        <p:txBody>
          <a:bodyPr wrap="square" rtlCol="0">
            <a:spAutoFit/>
          </a:bodyPr>
          <a:lstStyle/>
          <a:p>
            <a:r>
              <a:rPr lang="en-GB" b="1" i="1" dirty="0" smtClean="0">
                <a:solidFill>
                  <a:schemeClr val="accent1"/>
                </a:solidFill>
              </a:rPr>
              <a:t>Expected medium-term benefits for reforms introduced in “normal” times, i.e. in broadly favourable economic conditions </a:t>
            </a:r>
            <a:endParaRPr lang="en-GB" b="1" dirty="0">
              <a:solidFill>
                <a:schemeClr val="accent1"/>
              </a:solidFill>
            </a:endParaRPr>
          </a:p>
        </p:txBody>
      </p:sp>
      <p:graphicFrame>
        <p:nvGraphicFramePr>
          <p:cNvPr id="10" name="Chart 9"/>
          <p:cNvGraphicFramePr>
            <a:graphicFrameLocks/>
          </p:cNvGraphicFramePr>
          <p:nvPr>
            <p:extLst>
              <p:ext uri="{D42A27DB-BD31-4B8C-83A1-F6EECF244321}">
                <p14:modId xmlns:p14="http://schemas.microsoft.com/office/powerpoint/2010/main" val="4017600917"/>
              </p:ext>
            </p:extLst>
          </p:nvPr>
        </p:nvGraphicFramePr>
        <p:xfrm>
          <a:off x="890587" y="1524000"/>
          <a:ext cx="7362825"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8424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608" y="188640"/>
            <a:ext cx="7812480" cy="1022400"/>
          </a:xfrm>
        </p:spPr>
        <p:txBody>
          <a:bodyPr/>
          <a:lstStyle/>
          <a:p>
            <a:pPr algn="ctr"/>
            <a:r>
              <a:rPr lang="en-GB" dirty="0" smtClean="0">
                <a:solidFill>
                  <a:schemeClr val="tx2"/>
                </a:solidFill>
              </a:rPr>
              <a:t>The pace of reforms has been faster in countries facing hardest macro conditions  </a:t>
            </a:r>
            <a:endParaRPr lang="en-GB" dirty="0">
              <a:solidFill>
                <a:schemeClr val="tx2"/>
              </a:solidFill>
            </a:endParaRPr>
          </a:p>
        </p:txBody>
      </p:sp>
      <p:sp>
        <p:nvSpPr>
          <p:cNvPr id="5" name="Slide Number Placeholder 4"/>
          <p:cNvSpPr>
            <a:spLocks noGrp="1"/>
          </p:cNvSpPr>
          <p:nvPr>
            <p:ph type="sldNum" sz="quarter" idx="4"/>
          </p:nvPr>
        </p:nvSpPr>
        <p:spPr/>
        <p:txBody>
          <a:bodyPr/>
          <a:lstStyle/>
          <a:p>
            <a:fld id="{ECC21D3F-8F1A-49C5-AD48-E60BC70EEBCB}" type="slidenum">
              <a:rPr lang="en-GB" smtClean="0">
                <a:solidFill>
                  <a:prstClr val="white"/>
                </a:solidFill>
              </a:rPr>
              <a:pPr/>
              <a:t>13</a:t>
            </a:fld>
            <a:endParaRPr lang="en-GB" dirty="0">
              <a:solidFill>
                <a:prstClr val="white"/>
              </a:solidFill>
            </a:endParaRPr>
          </a:p>
        </p:txBody>
      </p:sp>
      <p:sp>
        <p:nvSpPr>
          <p:cNvPr id="2" name="TextBox 1"/>
          <p:cNvSpPr txBox="1"/>
          <p:nvPr/>
        </p:nvSpPr>
        <p:spPr>
          <a:xfrm>
            <a:off x="395536" y="5899711"/>
            <a:ext cx="7704856" cy="707886"/>
          </a:xfrm>
          <a:prstGeom prst="rect">
            <a:avLst/>
          </a:prstGeom>
          <a:noFill/>
        </p:spPr>
        <p:txBody>
          <a:bodyPr wrap="square" rtlCol="0">
            <a:spAutoFit/>
          </a:bodyPr>
          <a:lstStyle/>
          <a:p>
            <a:r>
              <a:rPr lang="en-GB" sz="2000" b="1" i="1" dirty="0" smtClean="0">
                <a:solidFill>
                  <a:schemeClr val="accent1"/>
                </a:solidFill>
              </a:rPr>
              <a:t>Countries reforming most were  also those  engaged into strongest fiscal consolidation efforts </a:t>
            </a:r>
            <a:endParaRPr lang="en-GB" sz="2000" b="1" dirty="0">
              <a:solidFill>
                <a:schemeClr val="accent1"/>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340769"/>
            <a:ext cx="8136903" cy="439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2652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1358EB37-331F-4BCA-99A6-28FF94408C27}" type="slidenum">
              <a:rPr lang="en-GB" smtClean="0"/>
              <a:t>14</a:t>
            </a:fld>
            <a:endParaRPr lang="en-GB"/>
          </a:p>
        </p:txBody>
      </p:sp>
      <p:sp>
        <p:nvSpPr>
          <p:cNvPr id="4" name="Title 3"/>
          <p:cNvSpPr>
            <a:spLocks noGrp="1"/>
          </p:cNvSpPr>
          <p:nvPr>
            <p:ph type="title"/>
          </p:nvPr>
        </p:nvSpPr>
        <p:spPr>
          <a:xfrm>
            <a:off x="1080000" y="237600"/>
            <a:ext cx="7812480" cy="1022400"/>
          </a:xfrm>
        </p:spPr>
        <p:txBody>
          <a:bodyPr/>
          <a:lstStyle/>
          <a:p>
            <a:r>
              <a:rPr lang="en-GB" sz="2400" dirty="0" smtClean="0">
                <a:solidFill>
                  <a:schemeClr val="tx2">
                    <a:lumMod val="75000"/>
                  </a:schemeClr>
                </a:solidFill>
              </a:rPr>
              <a:t>Contrast between medium-term expected gains and persistently weak growth performance raises questions</a:t>
            </a:r>
            <a:endParaRPr lang="en-GB" sz="2400" dirty="0">
              <a:solidFill>
                <a:schemeClr val="tx2">
                  <a:lumMod val="75000"/>
                </a:schemeClr>
              </a:solidFill>
            </a:endParaRPr>
          </a:p>
        </p:txBody>
      </p:sp>
      <p:graphicFrame>
        <p:nvGraphicFramePr>
          <p:cNvPr id="5" name="Diagram 4"/>
          <p:cNvGraphicFramePr/>
          <p:nvPr>
            <p:extLst>
              <p:ext uri="{D42A27DB-BD31-4B8C-83A1-F6EECF244321}">
                <p14:modId xmlns:p14="http://schemas.microsoft.com/office/powerpoint/2010/main" val="1425616930"/>
              </p:ext>
            </p:extLst>
          </p:nvPr>
        </p:nvGraphicFramePr>
        <p:xfrm>
          <a:off x="899592" y="1628800"/>
          <a:ext cx="7224464"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3235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7848872" cy="1022400"/>
          </a:xfrm>
        </p:spPr>
        <p:txBody>
          <a:bodyPr/>
          <a:lstStyle/>
          <a:p>
            <a:r>
              <a:rPr lang="en-GB" sz="2400" dirty="0" smtClean="0">
                <a:solidFill>
                  <a:schemeClr val="tx2">
                    <a:lumMod val="50000"/>
                  </a:schemeClr>
                </a:solidFill>
              </a:rPr>
              <a:t>Reforms to be promoted in a context of weak demand</a:t>
            </a:r>
            <a:endParaRPr lang="en-GB" sz="2400" dirty="0">
              <a:solidFill>
                <a:schemeClr val="tx2">
                  <a:lumMod val="50000"/>
                </a:schemeClr>
              </a:solidFill>
            </a:endParaRPr>
          </a:p>
        </p:txBody>
      </p:sp>
      <p:sp>
        <p:nvSpPr>
          <p:cNvPr id="2" name="Slide Number Placeholder 1"/>
          <p:cNvSpPr>
            <a:spLocks noGrp="1"/>
          </p:cNvSpPr>
          <p:nvPr>
            <p:ph type="sldNum" sz="quarter" idx="4"/>
          </p:nvPr>
        </p:nvSpPr>
        <p:spPr/>
        <p:txBody>
          <a:bodyPr/>
          <a:lstStyle/>
          <a:p>
            <a:fld id="{1358EB37-331F-4BCA-99A6-28FF94408C27}" type="slidenum">
              <a:rPr lang="en-GB" smtClean="0"/>
              <a:t>15</a:t>
            </a:fld>
            <a:endParaRPr lang="en-GB"/>
          </a:p>
        </p:txBody>
      </p:sp>
      <p:graphicFrame>
        <p:nvGraphicFramePr>
          <p:cNvPr id="5" name="Diagram 4"/>
          <p:cNvGraphicFramePr/>
          <p:nvPr>
            <p:extLst>
              <p:ext uri="{D42A27DB-BD31-4B8C-83A1-F6EECF244321}">
                <p14:modId xmlns:p14="http://schemas.microsoft.com/office/powerpoint/2010/main" val="606012689"/>
              </p:ext>
            </p:extLst>
          </p:nvPr>
        </p:nvGraphicFramePr>
        <p:xfrm>
          <a:off x="251520" y="1340768"/>
          <a:ext cx="874846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6998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7920880" cy="1022400"/>
          </a:xfrm>
        </p:spPr>
        <p:txBody>
          <a:bodyPr/>
          <a:lstStyle/>
          <a:p>
            <a:pPr algn="ctr"/>
            <a:r>
              <a:rPr lang="en-GB" sz="2400" dirty="0" smtClean="0">
                <a:solidFill>
                  <a:schemeClr val="tx2">
                    <a:lumMod val="75000"/>
                  </a:schemeClr>
                </a:solidFill>
              </a:rPr>
              <a:t>Product market reforms that can ease supply constraint can bring benefits even in a difficult context</a:t>
            </a:r>
            <a:endParaRPr lang="en-GB" sz="2400" dirty="0">
              <a:solidFill>
                <a:schemeClr val="tx2">
                  <a:lumMod val="75000"/>
                </a:schemeClr>
              </a:solidFill>
            </a:endParaRPr>
          </a:p>
        </p:txBody>
      </p:sp>
      <p:sp>
        <p:nvSpPr>
          <p:cNvPr id="2" name="Slide Number Placeholder 1"/>
          <p:cNvSpPr>
            <a:spLocks noGrp="1"/>
          </p:cNvSpPr>
          <p:nvPr>
            <p:ph type="sldNum" sz="quarter" idx="4"/>
          </p:nvPr>
        </p:nvSpPr>
        <p:spPr/>
        <p:txBody>
          <a:bodyPr/>
          <a:lstStyle/>
          <a:p>
            <a:fld id="{1358EB37-331F-4BCA-99A6-28FF94408C27}" type="slidenum">
              <a:rPr lang="en-GB" smtClean="0"/>
              <a:t>16</a:t>
            </a:fld>
            <a:endParaRPr lang="en-GB" dirty="0"/>
          </a:p>
        </p:txBody>
      </p:sp>
      <p:sp>
        <p:nvSpPr>
          <p:cNvPr id="4" name="TextBox 3"/>
          <p:cNvSpPr txBox="1"/>
          <p:nvPr/>
        </p:nvSpPr>
        <p:spPr>
          <a:xfrm>
            <a:off x="395536" y="6093296"/>
            <a:ext cx="8064896" cy="646331"/>
          </a:xfrm>
          <a:prstGeom prst="rect">
            <a:avLst/>
          </a:prstGeom>
          <a:noFill/>
        </p:spPr>
        <p:txBody>
          <a:bodyPr wrap="square" rtlCol="0">
            <a:spAutoFit/>
          </a:bodyPr>
          <a:lstStyle/>
          <a:p>
            <a:r>
              <a:rPr lang="en-GB" b="1" i="1" dirty="0">
                <a:solidFill>
                  <a:schemeClr val="accent1"/>
                </a:solidFill>
              </a:rPr>
              <a:t>Reducing entry barriers in service sectors with large pent-up demand and low entry costs can unleash the entry of new firms</a:t>
            </a:r>
          </a:p>
        </p:txBody>
      </p:sp>
      <p:sp>
        <p:nvSpPr>
          <p:cNvPr id="6" name="TextBox 5"/>
          <p:cNvSpPr txBox="1"/>
          <p:nvPr/>
        </p:nvSpPr>
        <p:spPr>
          <a:xfrm>
            <a:off x="691004" y="1373287"/>
            <a:ext cx="8057459" cy="646331"/>
          </a:xfrm>
          <a:prstGeom prst="rect">
            <a:avLst/>
          </a:prstGeom>
          <a:noFill/>
        </p:spPr>
        <p:txBody>
          <a:bodyPr wrap="square" rtlCol="0">
            <a:spAutoFit/>
          </a:bodyPr>
          <a:lstStyle/>
          <a:p>
            <a:pPr algn="ctr"/>
            <a:r>
              <a:rPr lang="en-GB" dirty="0" smtClean="0">
                <a:solidFill>
                  <a:schemeClr val="tx1">
                    <a:lumMod val="50000"/>
                  </a:schemeClr>
                </a:solidFill>
              </a:rPr>
              <a:t>Regulatory barriers to competition in regulated professions (legal services, engineering, architecture and accounting)</a:t>
            </a:r>
          </a:p>
        </p:txBody>
      </p:sp>
      <p:pic>
        <p:nvPicPr>
          <p:cNvPr id="8" name="Picture 7"/>
          <p:cNvPicPr/>
          <p:nvPr/>
        </p:nvPicPr>
        <p:blipFill>
          <a:blip r:embed="rId3"/>
          <a:stretch>
            <a:fillRect/>
          </a:stretch>
        </p:blipFill>
        <p:spPr>
          <a:xfrm>
            <a:off x="539552" y="2141220"/>
            <a:ext cx="8064896" cy="3664044"/>
          </a:xfrm>
          <a:prstGeom prst="rect">
            <a:avLst/>
          </a:prstGeom>
        </p:spPr>
      </p:pic>
    </p:spTree>
    <p:extLst>
      <p:ext uri="{BB962C8B-B14F-4D97-AF65-F5344CB8AC3E}">
        <p14:creationId xmlns:p14="http://schemas.microsoft.com/office/powerpoint/2010/main" val="3954745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pPr algn="ctr"/>
            <a:r>
              <a:rPr lang="en-GB" sz="2400" dirty="0" smtClean="0">
                <a:solidFill>
                  <a:schemeClr val="tx2">
                    <a:lumMod val="75000"/>
                  </a:schemeClr>
                </a:solidFill>
              </a:rPr>
              <a:t>Reforms least likely to succeed in a context of weak demand  </a:t>
            </a:r>
            <a:endParaRPr lang="en-GB" sz="2400" dirty="0">
              <a:solidFill>
                <a:schemeClr val="tx2">
                  <a:lumMod val="75000"/>
                </a:schemeClr>
              </a:solidFill>
            </a:endParaRPr>
          </a:p>
        </p:txBody>
      </p:sp>
      <p:sp>
        <p:nvSpPr>
          <p:cNvPr id="2" name="Slide Number Placeholder 1"/>
          <p:cNvSpPr>
            <a:spLocks noGrp="1"/>
          </p:cNvSpPr>
          <p:nvPr>
            <p:ph type="sldNum" sz="quarter" idx="4"/>
          </p:nvPr>
        </p:nvSpPr>
        <p:spPr/>
        <p:txBody>
          <a:bodyPr/>
          <a:lstStyle/>
          <a:p>
            <a:fld id="{1358EB37-331F-4BCA-99A6-28FF94408C27}" type="slidenum">
              <a:rPr lang="en-GB" smtClean="0"/>
              <a:t>17</a:t>
            </a:fld>
            <a:endParaRPr lang="en-GB"/>
          </a:p>
        </p:txBody>
      </p:sp>
      <p:graphicFrame>
        <p:nvGraphicFramePr>
          <p:cNvPr id="5" name="Diagram 4"/>
          <p:cNvGraphicFramePr/>
          <p:nvPr>
            <p:extLst>
              <p:ext uri="{D42A27DB-BD31-4B8C-83A1-F6EECF244321}">
                <p14:modId xmlns:p14="http://schemas.microsoft.com/office/powerpoint/2010/main" val="2483383299"/>
              </p:ext>
            </p:extLst>
          </p:nvPr>
        </p:nvGraphicFramePr>
        <p:xfrm>
          <a:off x="216024" y="1484784"/>
          <a:ext cx="8748464"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2675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4000" b="1" dirty="0" smtClean="0">
                <a:solidFill>
                  <a:srgbClr val="0070C0"/>
                </a:solidFill>
                <a:latin typeface="Normal"/>
              </a:rPr>
              <a:t>Improving on the </a:t>
            </a:r>
            <a:r>
              <a:rPr lang="en-US" sz="4000" b="1" dirty="0" smtClean="0">
                <a:solidFill>
                  <a:srgbClr val="0070C0"/>
                </a:solidFill>
                <a:latin typeface="Normal"/>
              </a:rPr>
              <a:t>current quantification </a:t>
            </a:r>
            <a:r>
              <a:rPr lang="en-US" sz="4000" b="1" dirty="0" smtClean="0">
                <a:solidFill>
                  <a:srgbClr val="0070C0"/>
                </a:solidFill>
                <a:latin typeface="Normal"/>
              </a:rPr>
              <a:t>frameworks</a:t>
            </a:r>
            <a:endParaRPr lang="en-US" sz="2800" b="1" dirty="0">
              <a:solidFill>
                <a:srgbClr val="0070C0"/>
              </a:solidFill>
              <a:cs typeface="Arial" charset="0"/>
            </a:endParaRPr>
          </a:p>
        </p:txBody>
      </p:sp>
      <p:pic>
        <p:nvPicPr>
          <p:cNvPr id="3074" name="Picture 2" descr="Afficher l'image d'orig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340768"/>
            <a:ext cx="4867275" cy="6467476"/>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effectLst>
            <a:outerShdw blurRad="50800" dist="50800" dir="5400000" algn="ctr" rotWithShape="0">
              <a:srgbClr val="000000">
                <a:alpha val="19000"/>
              </a:srgbClr>
            </a:outerShdw>
          </a:effectLst>
        </p:spPr>
        <p:txBody>
          <a:bodyPr/>
          <a:lstStyle/>
          <a:p>
            <a:endParaRPr lang="en-GB" dirty="0"/>
          </a:p>
        </p:txBody>
      </p:sp>
    </p:spTree>
    <p:extLst>
      <p:ext uri="{BB962C8B-B14F-4D97-AF65-F5344CB8AC3E}">
        <p14:creationId xmlns:p14="http://schemas.microsoft.com/office/powerpoint/2010/main" val="3985531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4000" b="1" dirty="0" smtClean="0">
                <a:solidFill>
                  <a:srgbClr val="0070C0"/>
                </a:solidFill>
                <a:latin typeface="Normal"/>
              </a:rPr>
              <a:t>Improving on the </a:t>
            </a:r>
            <a:r>
              <a:rPr lang="en-US" sz="4000" b="1" dirty="0" smtClean="0">
                <a:solidFill>
                  <a:srgbClr val="0070C0"/>
                </a:solidFill>
                <a:latin typeface="Normal"/>
              </a:rPr>
              <a:t>current quantification </a:t>
            </a:r>
            <a:r>
              <a:rPr lang="en-US" sz="4000" b="1" dirty="0" smtClean="0">
                <a:solidFill>
                  <a:srgbClr val="0070C0"/>
                </a:solidFill>
                <a:latin typeface="Normal"/>
              </a:rPr>
              <a:t>frameworks</a:t>
            </a:r>
            <a:endParaRPr lang="en-US" sz="2800" b="1" dirty="0">
              <a:solidFill>
                <a:srgbClr val="0070C0"/>
              </a:solidFill>
              <a:cs typeface="Arial" charset="0"/>
            </a:endParaRPr>
          </a:p>
        </p:txBody>
      </p:sp>
      <p:sp>
        <p:nvSpPr>
          <p:cNvPr id="4" name="Content Placeholder 3"/>
          <p:cNvSpPr>
            <a:spLocks noGrp="1"/>
          </p:cNvSpPr>
          <p:nvPr>
            <p:ph idx="1"/>
          </p:nvPr>
        </p:nvSpPr>
        <p:spPr>
          <a:xfrm>
            <a:off x="468000" y="1602000"/>
            <a:ext cx="8568496" cy="4995352"/>
          </a:xfrm>
        </p:spPr>
        <p:txBody>
          <a:bodyPr>
            <a:normAutofit fontScale="92500" lnSpcReduction="10000"/>
          </a:bodyPr>
          <a:lstStyle/>
          <a:p>
            <a:pPr marL="514350" indent="-514350">
              <a:buClrTx/>
              <a:buFont typeface="+mj-lt"/>
              <a:buAutoNum type="arabicPeriod"/>
            </a:pPr>
            <a:r>
              <a:rPr lang="en-GB" b="1" dirty="0" smtClean="0">
                <a:solidFill>
                  <a:schemeClr val="bg2">
                    <a:lumMod val="10000"/>
                  </a:schemeClr>
                </a:solidFill>
                <a:latin typeface="+mj-lt"/>
              </a:rPr>
              <a:t>Updating </a:t>
            </a:r>
            <a:r>
              <a:rPr lang="en-GB" dirty="0" smtClean="0">
                <a:solidFill>
                  <a:schemeClr val="bg2">
                    <a:lumMod val="10000"/>
                  </a:schemeClr>
                </a:solidFill>
                <a:latin typeface="+mj-lt"/>
              </a:rPr>
              <a:t>outdated estimates</a:t>
            </a:r>
          </a:p>
          <a:p>
            <a:pPr lvl="1"/>
            <a:r>
              <a:rPr lang="en-GB" dirty="0" smtClean="0">
                <a:solidFill>
                  <a:schemeClr val="bg2">
                    <a:lumMod val="10000"/>
                  </a:schemeClr>
                </a:solidFill>
                <a:latin typeface="+mj-lt"/>
              </a:rPr>
              <a:t>Existing estimations mostly run only </a:t>
            </a:r>
            <a:br>
              <a:rPr lang="en-GB" dirty="0" smtClean="0">
                <a:solidFill>
                  <a:schemeClr val="bg2">
                    <a:lumMod val="10000"/>
                  </a:schemeClr>
                </a:solidFill>
                <a:latin typeface="+mj-lt"/>
              </a:rPr>
            </a:br>
            <a:r>
              <a:rPr lang="en-GB" dirty="0" smtClean="0">
                <a:solidFill>
                  <a:schemeClr val="bg2">
                    <a:lumMod val="10000"/>
                  </a:schemeClr>
                </a:solidFill>
                <a:latin typeface="+mj-lt"/>
              </a:rPr>
              <a:t>till mid-2000s</a:t>
            </a:r>
          </a:p>
          <a:p>
            <a:pPr marL="514350" indent="-514350">
              <a:buClrTx/>
              <a:buFont typeface="+mj-lt"/>
              <a:buAutoNum type="arabicPeriod"/>
            </a:pPr>
            <a:r>
              <a:rPr lang="en-GB" dirty="0">
                <a:solidFill>
                  <a:schemeClr val="bg2">
                    <a:lumMod val="10000"/>
                  </a:schemeClr>
                </a:solidFill>
              </a:rPr>
              <a:t>Extending to more </a:t>
            </a:r>
            <a:r>
              <a:rPr lang="en-GB" b="1" dirty="0">
                <a:solidFill>
                  <a:schemeClr val="bg2">
                    <a:lumMod val="10000"/>
                  </a:schemeClr>
                </a:solidFill>
              </a:rPr>
              <a:t>policies and channels</a:t>
            </a:r>
          </a:p>
          <a:p>
            <a:pPr lvl="1"/>
            <a:r>
              <a:rPr lang="en-GB" dirty="0">
                <a:solidFill>
                  <a:schemeClr val="bg2">
                    <a:lumMod val="10000"/>
                  </a:schemeClr>
                </a:solidFill>
              </a:rPr>
              <a:t>Including complementarities</a:t>
            </a:r>
          </a:p>
          <a:p>
            <a:pPr lvl="1"/>
            <a:r>
              <a:rPr lang="en-GB" dirty="0">
                <a:solidFill>
                  <a:schemeClr val="bg2">
                    <a:lumMod val="10000"/>
                  </a:schemeClr>
                </a:solidFill>
              </a:rPr>
              <a:t>Taking into account more country-specificities</a:t>
            </a:r>
          </a:p>
          <a:p>
            <a:pPr marL="514350" indent="-514350">
              <a:buClrTx/>
              <a:buFont typeface="+mj-lt"/>
              <a:buAutoNum type="arabicPeriod"/>
            </a:pPr>
            <a:r>
              <a:rPr lang="en-GB" b="1" dirty="0" smtClean="0">
                <a:solidFill>
                  <a:schemeClr val="bg2">
                    <a:lumMod val="10000"/>
                  </a:schemeClr>
                </a:solidFill>
                <a:latin typeface="+mj-lt"/>
              </a:rPr>
              <a:t>Better </a:t>
            </a:r>
            <a:r>
              <a:rPr lang="en-GB" b="1" dirty="0" smtClean="0">
                <a:solidFill>
                  <a:schemeClr val="bg2">
                    <a:lumMod val="10000"/>
                  </a:schemeClr>
                </a:solidFill>
                <a:latin typeface="+mj-lt"/>
              </a:rPr>
              <a:t>mapping policy changes </a:t>
            </a:r>
            <a:r>
              <a:rPr lang="en-GB" dirty="0" smtClean="0">
                <a:solidFill>
                  <a:schemeClr val="bg2">
                    <a:lumMod val="10000"/>
                  </a:schemeClr>
                </a:solidFill>
                <a:latin typeface="+mj-lt"/>
              </a:rPr>
              <a:t>into indicators </a:t>
            </a:r>
            <a:endParaRPr lang="en-GB" dirty="0" smtClean="0">
              <a:solidFill>
                <a:schemeClr val="bg2">
                  <a:lumMod val="10000"/>
                </a:schemeClr>
              </a:solidFill>
              <a:latin typeface="+mj-lt"/>
            </a:endParaRPr>
          </a:p>
          <a:p>
            <a:pPr marL="514350" indent="-514350">
              <a:buClrTx/>
              <a:buFont typeface="+mj-lt"/>
              <a:buAutoNum type="arabicPeriod"/>
            </a:pPr>
            <a:r>
              <a:rPr lang="en-GB" dirty="0">
                <a:solidFill>
                  <a:schemeClr val="bg2">
                    <a:lumMod val="10000"/>
                  </a:schemeClr>
                </a:solidFill>
              </a:rPr>
              <a:t>Incorporating emerging markets (</a:t>
            </a:r>
            <a:r>
              <a:rPr lang="en-GB" b="1" dirty="0">
                <a:solidFill>
                  <a:schemeClr val="bg2">
                    <a:lumMod val="10000"/>
                  </a:schemeClr>
                </a:solidFill>
              </a:rPr>
              <a:t>EMEs</a:t>
            </a:r>
            <a:r>
              <a:rPr lang="en-GB" dirty="0">
                <a:solidFill>
                  <a:schemeClr val="bg2">
                    <a:lumMod val="10000"/>
                  </a:schemeClr>
                </a:solidFill>
              </a:rPr>
              <a:t>)</a:t>
            </a:r>
          </a:p>
          <a:p>
            <a:pPr lvl="1"/>
            <a:r>
              <a:rPr lang="en-GB" dirty="0">
                <a:solidFill>
                  <a:schemeClr val="bg2">
                    <a:lumMod val="10000"/>
                  </a:schemeClr>
                </a:solidFill>
              </a:rPr>
              <a:t>Current frameworks cover mostly </a:t>
            </a:r>
            <a:r>
              <a:rPr lang="en-GB" dirty="0" smtClean="0">
                <a:solidFill>
                  <a:schemeClr val="bg2">
                    <a:lumMod val="10000"/>
                  </a:schemeClr>
                </a:solidFill>
              </a:rPr>
              <a:t>OECD</a:t>
            </a:r>
            <a:endParaRPr lang="en-GB" dirty="0" smtClean="0">
              <a:solidFill>
                <a:schemeClr val="bg2">
                  <a:lumMod val="10000"/>
                </a:schemeClr>
              </a:solidFill>
              <a:latin typeface="+mj-lt"/>
            </a:endParaRPr>
          </a:p>
          <a:p>
            <a:pPr marL="457200" lvl="1" indent="0">
              <a:buNone/>
            </a:pPr>
            <a:r>
              <a:rPr lang="en-GB" sz="2400" dirty="0" smtClean="0"/>
              <a:t> </a:t>
            </a:r>
          </a:p>
          <a:p>
            <a:pPr lvl="2"/>
            <a:endParaRPr lang="en-GB" sz="2000" dirty="0" smtClean="0"/>
          </a:p>
          <a:p>
            <a:pPr lvl="1"/>
            <a:endParaRPr lang="en-GB" sz="2400" dirty="0"/>
          </a:p>
        </p:txBody>
      </p:sp>
    </p:spTree>
    <p:extLst>
      <p:ext uri="{BB962C8B-B14F-4D97-AF65-F5344CB8AC3E}">
        <p14:creationId xmlns:p14="http://schemas.microsoft.com/office/powerpoint/2010/main" val="462067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b="1" dirty="0" smtClean="0">
                <a:solidFill>
                  <a:srgbClr val="002060"/>
                </a:solidFill>
              </a:rPr>
              <a:t>Going for Growth publication </a:t>
            </a:r>
          </a:p>
          <a:p>
            <a:r>
              <a:rPr lang="en-GB" b="1" dirty="0" smtClean="0">
                <a:solidFill>
                  <a:srgbClr val="FF0000"/>
                </a:solidFill>
              </a:rPr>
              <a:t>Quantification unit</a:t>
            </a:r>
          </a:p>
          <a:p>
            <a:pPr lvl="1"/>
            <a:r>
              <a:rPr lang="en-GB" b="1" dirty="0" smtClean="0"/>
              <a:t> </a:t>
            </a:r>
            <a:r>
              <a:rPr lang="en-GB" b="1" dirty="0">
                <a:solidFill>
                  <a:schemeClr val="bg2">
                    <a:lumMod val="10000"/>
                  </a:schemeClr>
                </a:solidFill>
              </a:rPr>
              <a:t>Producing indicators</a:t>
            </a:r>
          </a:p>
          <a:p>
            <a:pPr lvl="2"/>
            <a:r>
              <a:rPr lang="en-GB" dirty="0"/>
              <a:t>Product Market Regulation </a:t>
            </a:r>
            <a:r>
              <a:rPr lang="en-GB" dirty="0">
                <a:solidFill>
                  <a:schemeClr val="bg2">
                    <a:lumMod val="10000"/>
                  </a:schemeClr>
                </a:solidFill>
              </a:rPr>
              <a:t>(PMR)</a:t>
            </a:r>
            <a:r>
              <a:rPr lang="en-GB" dirty="0"/>
              <a:t> indicator</a:t>
            </a:r>
          </a:p>
          <a:p>
            <a:pPr lvl="2"/>
            <a:r>
              <a:rPr lang="en-GB" dirty="0"/>
              <a:t>Electricity, Transport and Communication Regulation </a:t>
            </a:r>
            <a:r>
              <a:rPr lang="en-GB" dirty="0">
                <a:solidFill>
                  <a:schemeClr val="bg2">
                    <a:lumMod val="10000"/>
                  </a:schemeClr>
                </a:solidFill>
              </a:rPr>
              <a:t>(ETCR) </a:t>
            </a:r>
            <a:r>
              <a:rPr lang="en-GB" dirty="0"/>
              <a:t>indicator</a:t>
            </a:r>
          </a:p>
          <a:p>
            <a:pPr lvl="2"/>
            <a:r>
              <a:rPr lang="en-GB" dirty="0"/>
              <a:t>Regulatory Impact </a:t>
            </a:r>
            <a:r>
              <a:rPr lang="en-GB" dirty="0" smtClean="0">
                <a:solidFill>
                  <a:schemeClr val="bg2">
                    <a:lumMod val="10000"/>
                  </a:schemeClr>
                </a:solidFill>
              </a:rPr>
              <a:t>(</a:t>
            </a:r>
            <a:r>
              <a:rPr lang="en-GB" dirty="0" err="1" smtClean="0">
                <a:solidFill>
                  <a:schemeClr val="bg2">
                    <a:lumMod val="10000"/>
                  </a:schemeClr>
                </a:solidFill>
              </a:rPr>
              <a:t>regimpact</a:t>
            </a:r>
            <a:r>
              <a:rPr lang="en-GB" dirty="0" smtClean="0">
                <a:solidFill>
                  <a:schemeClr val="bg2">
                    <a:lumMod val="10000"/>
                  </a:schemeClr>
                </a:solidFill>
              </a:rPr>
              <a:t>)</a:t>
            </a:r>
            <a:r>
              <a:rPr lang="en-GB" dirty="0" smtClean="0"/>
              <a:t> indicator</a:t>
            </a:r>
            <a:endParaRPr lang="en-GB" dirty="0"/>
          </a:p>
          <a:p>
            <a:pPr lvl="1"/>
            <a:r>
              <a:rPr lang="en-GB" b="1" dirty="0" smtClean="0">
                <a:solidFill>
                  <a:schemeClr val="bg2">
                    <a:lumMod val="10000"/>
                  </a:schemeClr>
                </a:solidFill>
              </a:rPr>
              <a:t>Work on the framework of quantifying the impact of structural policies on economies outcomes (growth) </a:t>
            </a:r>
            <a:br>
              <a:rPr lang="en-GB" b="1" dirty="0" smtClean="0">
                <a:solidFill>
                  <a:schemeClr val="bg2">
                    <a:lumMod val="10000"/>
                  </a:schemeClr>
                </a:solidFill>
              </a:rPr>
            </a:br>
            <a:endParaRPr lang="en-GB" dirty="0">
              <a:solidFill>
                <a:schemeClr val="bg2">
                  <a:lumMod val="10000"/>
                </a:schemeClr>
              </a:solidFill>
            </a:endParaRPr>
          </a:p>
        </p:txBody>
      </p:sp>
      <p:sp>
        <p:nvSpPr>
          <p:cNvPr id="3" name="Title 2"/>
          <p:cNvSpPr>
            <a:spLocks noGrp="1"/>
          </p:cNvSpPr>
          <p:nvPr>
            <p:ph type="title"/>
          </p:nvPr>
        </p:nvSpPr>
        <p:spPr>
          <a:xfrm>
            <a:off x="1080000" y="237600"/>
            <a:ext cx="7956496" cy="1022400"/>
          </a:xfrm>
        </p:spPr>
        <p:txBody>
          <a:bodyPr/>
          <a:lstStyle/>
          <a:p>
            <a:pPr algn="ctr"/>
            <a:r>
              <a:rPr lang="en-GB" dirty="0" smtClean="0">
                <a:solidFill>
                  <a:srgbClr val="0070C0"/>
                </a:solidFill>
              </a:rPr>
              <a:t>What we do </a:t>
            </a:r>
            <a:br>
              <a:rPr lang="en-GB" dirty="0" smtClean="0">
                <a:solidFill>
                  <a:srgbClr val="0070C0"/>
                </a:solidFill>
              </a:rPr>
            </a:br>
            <a:r>
              <a:rPr lang="en-GB" dirty="0" smtClean="0">
                <a:solidFill>
                  <a:srgbClr val="0070C0"/>
                </a:solidFill>
              </a:rPr>
              <a:t>at the </a:t>
            </a:r>
            <a:r>
              <a:rPr lang="en-GB" b="1" dirty="0" smtClean="0">
                <a:solidFill>
                  <a:srgbClr val="0070C0"/>
                </a:solidFill>
              </a:rPr>
              <a:t>Structural Surveillance Division</a:t>
            </a:r>
            <a:endParaRPr lang="en-GB" b="1" dirty="0">
              <a:solidFill>
                <a:srgbClr val="0070C0"/>
              </a:solidFill>
            </a:endParaRPr>
          </a:p>
        </p:txBody>
      </p:sp>
    </p:spTree>
    <p:extLst>
      <p:ext uri="{BB962C8B-B14F-4D97-AF65-F5344CB8AC3E}">
        <p14:creationId xmlns:p14="http://schemas.microsoft.com/office/powerpoint/2010/main" val="2476873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7524400" cy="1022400"/>
          </a:xfrm>
        </p:spPr>
        <p:txBody>
          <a:bodyPr/>
          <a:lstStyle/>
          <a:p>
            <a:pPr algn="ctr"/>
            <a:r>
              <a:rPr lang="en-GB" sz="4000" b="1" dirty="0" smtClean="0">
                <a:solidFill>
                  <a:srgbClr val="0070C0"/>
                </a:solidFill>
                <a:cs typeface="Arial" charset="0"/>
              </a:rPr>
              <a:t>Increasing consistency</a:t>
            </a:r>
            <a:endParaRPr lang="en-GB" sz="4000" b="1" dirty="0">
              <a:solidFill>
                <a:srgbClr val="0070C0"/>
              </a:solidFill>
              <a:cs typeface="Arial" charset="0"/>
            </a:endParaRPr>
          </a:p>
        </p:txBody>
      </p:sp>
      <p:sp>
        <p:nvSpPr>
          <p:cNvPr id="6" name="Content Placeholder 3"/>
          <p:cNvSpPr>
            <a:spLocks noGrp="1"/>
          </p:cNvSpPr>
          <p:nvPr>
            <p:ph idx="1"/>
          </p:nvPr>
        </p:nvSpPr>
        <p:spPr>
          <a:xfrm>
            <a:off x="395536" y="1557922"/>
            <a:ext cx="8496944" cy="4751398"/>
          </a:xfrm>
        </p:spPr>
        <p:txBody>
          <a:bodyPr>
            <a:normAutofit/>
          </a:bodyPr>
          <a:lstStyle/>
          <a:p>
            <a:pPr marL="0" indent="0">
              <a:buNone/>
            </a:pPr>
            <a:r>
              <a:rPr lang="en-GB" b="1" dirty="0" smtClean="0"/>
              <a:t>For the different channels (MFP, investment, labour market outcomes)</a:t>
            </a:r>
          </a:p>
          <a:p>
            <a:pPr marL="0" indent="0">
              <a:buNone/>
            </a:pPr>
            <a:endParaRPr lang="en-GB" b="1" dirty="0"/>
          </a:p>
          <a:p>
            <a:r>
              <a:rPr lang="en-GB" sz="3100" dirty="0" smtClean="0">
                <a:solidFill>
                  <a:srgbClr val="FF0000"/>
                </a:solidFill>
              </a:rPr>
              <a:t>Similar time period and </a:t>
            </a:r>
          </a:p>
          <a:p>
            <a:r>
              <a:rPr lang="en-GB" sz="3100" dirty="0" smtClean="0">
                <a:solidFill>
                  <a:srgbClr val="FF0000"/>
                </a:solidFill>
              </a:rPr>
              <a:t>Similar country coverage</a:t>
            </a:r>
          </a:p>
          <a:p>
            <a:r>
              <a:rPr lang="en-GB" sz="3100" dirty="0" smtClean="0">
                <a:solidFill>
                  <a:srgbClr val="FF0000"/>
                </a:solidFill>
              </a:rPr>
              <a:t>Same data sources and variable definitions</a:t>
            </a:r>
          </a:p>
          <a:p>
            <a:r>
              <a:rPr lang="en-GB" sz="3100" dirty="0" smtClean="0">
                <a:solidFill>
                  <a:srgbClr val="FF0000"/>
                </a:solidFill>
              </a:rPr>
              <a:t>Harmonised estimation approach</a:t>
            </a:r>
            <a:endParaRPr lang="en-GB" dirty="0" smtClean="0">
              <a:solidFill>
                <a:srgbClr val="FF0000"/>
              </a:solidFill>
            </a:endParaRPr>
          </a:p>
        </p:txBody>
      </p:sp>
    </p:spTree>
    <p:extLst>
      <p:ext uri="{BB962C8B-B14F-4D97-AF65-F5344CB8AC3E}">
        <p14:creationId xmlns:p14="http://schemas.microsoft.com/office/powerpoint/2010/main" val="189141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pPr algn="ctr"/>
            <a:r>
              <a:rPr lang="en-US" sz="4000" b="1" dirty="0" smtClean="0">
                <a:solidFill>
                  <a:srgbClr val="0070C0"/>
                </a:solidFill>
                <a:cs typeface="Arial" charset="0"/>
              </a:rPr>
              <a:t>Extending </a:t>
            </a:r>
            <a:r>
              <a:rPr lang="en-US" sz="4000" b="1" dirty="0">
                <a:solidFill>
                  <a:srgbClr val="0070C0"/>
                </a:solidFill>
                <a:cs typeface="Arial" charset="0"/>
              </a:rPr>
              <a:t>policy </a:t>
            </a:r>
            <a:r>
              <a:rPr lang="en-US" sz="4000" b="1" dirty="0" smtClean="0">
                <a:solidFill>
                  <a:srgbClr val="0070C0"/>
                </a:solidFill>
                <a:cs typeface="Arial" charset="0"/>
              </a:rPr>
              <a:t>channels</a:t>
            </a:r>
            <a:endParaRPr lang="en-US" b="1" dirty="0">
              <a:solidFill>
                <a:srgbClr val="0070C0"/>
              </a:solidFill>
              <a:cs typeface="Arial" charset="0"/>
            </a:endParaRPr>
          </a:p>
        </p:txBody>
      </p:sp>
      <p:sp>
        <p:nvSpPr>
          <p:cNvPr id="4" name="Content Placeholder 3"/>
          <p:cNvSpPr>
            <a:spLocks noGrp="1"/>
          </p:cNvSpPr>
          <p:nvPr>
            <p:ph idx="1"/>
          </p:nvPr>
        </p:nvSpPr>
        <p:spPr>
          <a:xfrm>
            <a:off x="395536" y="1557922"/>
            <a:ext cx="8496944" cy="5039430"/>
          </a:xfrm>
        </p:spPr>
        <p:txBody>
          <a:bodyPr>
            <a:normAutofit fontScale="77500" lnSpcReduction="20000"/>
          </a:bodyPr>
          <a:lstStyle/>
          <a:p>
            <a:r>
              <a:rPr lang="en-GB" b="1" dirty="0"/>
              <a:t>Policies specific to production </a:t>
            </a:r>
            <a:r>
              <a:rPr lang="en-GB" b="1" dirty="0" smtClean="0"/>
              <a:t>factors </a:t>
            </a:r>
          </a:p>
          <a:p>
            <a:pPr marL="0" indent="0">
              <a:buNone/>
            </a:pPr>
            <a:r>
              <a:rPr lang="en-GB" sz="3100" dirty="0" smtClean="0">
                <a:solidFill>
                  <a:srgbClr val="FF0000"/>
                </a:solidFill>
              </a:rPr>
              <a:t>(widely used in earlier studies)</a:t>
            </a:r>
            <a:endParaRPr lang="en-GB" sz="3100" dirty="0">
              <a:solidFill>
                <a:srgbClr val="FF0000"/>
              </a:solidFill>
            </a:endParaRPr>
          </a:p>
          <a:p>
            <a:pPr lvl="2"/>
            <a:r>
              <a:rPr lang="en-GB" dirty="0" smtClean="0"/>
              <a:t>Innovation, trade (MFP</a:t>
            </a:r>
            <a:r>
              <a:rPr lang="en-GB" dirty="0"/>
              <a:t>)</a:t>
            </a:r>
          </a:p>
          <a:p>
            <a:pPr lvl="2"/>
            <a:r>
              <a:rPr lang="en-GB" dirty="0"/>
              <a:t>Corporate tax (physical capital)</a:t>
            </a:r>
          </a:p>
          <a:p>
            <a:pPr lvl="2"/>
            <a:r>
              <a:rPr lang="en-GB" dirty="0"/>
              <a:t>Active labour market policies (employment)</a:t>
            </a:r>
          </a:p>
          <a:p>
            <a:r>
              <a:rPr lang="en-GB" dirty="0" smtClean="0"/>
              <a:t> </a:t>
            </a:r>
            <a:r>
              <a:rPr lang="en-GB" b="1" dirty="0"/>
              <a:t>Framework </a:t>
            </a:r>
            <a:r>
              <a:rPr lang="en-GB" b="1" dirty="0" smtClean="0"/>
              <a:t>conditions</a:t>
            </a:r>
          </a:p>
          <a:p>
            <a:pPr marL="0" indent="0">
              <a:buNone/>
            </a:pPr>
            <a:r>
              <a:rPr lang="en-GB" dirty="0" smtClean="0">
                <a:solidFill>
                  <a:srgbClr val="FF0000"/>
                </a:solidFill>
              </a:rPr>
              <a:t>(used to varying extent in </a:t>
            </a:r>
            <a:r>
              <a:rPr lang="en-GB" dirty="0">
                <a:solidFill>
                  <a:srgbClr val="FF0000"/>
                </a:solidFill>
              </a:rPr>
              <a:t>earlier studies)</a:t>
            </a:r>
          </a:p>
          <a:p>
            <a:pPr lvl="2"/>
            <a:r>
              <a:rPr lang="en-GB" dirty="0" smtClean="0"/>
              <a:t>Product </a:t>
            </a:r>
            <a:r>
              <a:rPr lang="en-GB" dirty="0"/>
              <a:t>and labour market </a:t>
            </a:r>
            <a:r>
              <a:rPr lang="en-GB" dirty="0" smtClean="0"/>
              <a:t>regulations (widely used)</a:t>
            </a:r>
            <a:endParaRPr lang="en-GB" dirty="0"/>
          </a:p>
          <a:p>
            <a:pPr lvl="2"/>
            <a:r>
              <a:rPr lang="en-GB" dirty="0"/>
              <a:t>Competition law and </a:t>
            </a:r>
            <a:r>
              <a:rPr lang="en-GB" dirty="0" smtClean="0"/>
              <a:t>policy (not used) </a:t>
            </a:r>
          </a:p>
          <a:p>
            <a:pPr lvl="2"/>
            <a:r>
              <a:rPr lang="en-GB" dirty="0" smtClean="0"/>
              <a:t>Efficiency of bankruptcy legislation (used to some extent)</a:t>
            </a:r>
            <a:endParaRPr lang="en-GB" dirty="0"/>
          </a:p>
          <a:p>
            <a:r>
              <a:rPr lang="en-GB" b="1" dirty="0" smtClean="0"/>
              <a:t>Basic </a:t>
            </a:r>
            <a:r>
              <a:rPr lang="en-GB" b="1" dirty="0"/>
              <a:t>institutions, legal </a:t>
            </a:r>
            <a:r>
              <a:rPr lang="en-GB" b="1" dirty="0" smtClean="0"/>
              <a:t>infrastructure</a:t>
            </a:r>
          </a:p>
          <a:p>
            <a:pPr marL="0" indent="0">
              <a:buNone/>
            </a:pPr>
            <a:r>
              <a:rPr lang="en-GB" dirty="0" smtClean="0">
                <a:solidFill>
                  <a:srgbClr val="FF0000"/>
                </a:solidFill>
              </a:rPr>
              <a:t>(rarely used </a:t>
            </a:r>
            <a:r>
              <a:rPr lang="en-GB" dirty="0">
                <a:solidFill>
                  <a:srgbClr val="FF0000"/>
                </a:solidFill>
              </a:rPr>
              <a:t>in earlier </a:t>
            </a:r>
            <a:r>
              <a:rPr lang="en-GB" dirty="0" smtClean="0">
                <a:solidFill>
                  <a:srgbClr val="FF0000"/>
                </a:solidFill>
              </a:rPr>
              <a:t>studies – infrequent observations)</a:t>
            </a:r>
            <a:endParaRPr lang="en-GB" dirty="0">
              <a:solidFill>
                <a:srgbClr val="FF0000"/>
              </a:solidFill>
            </a:endParaRPr>
          </a:p>
          <a:p>
            <a:pPr lvl="2"/>
            <a:r>
              <a:rPr lang="en-GB" dirty="0" smtClean="0"/>
              <a:t>Rule </a:t>
            </a:r>
            <a:r>
              <a:rPr lang="en-GB" dirty="0"/>
              <a:t>of </a:t>
            </a:r>
            <a:r>
              <a:rPr lang="en-GB" dirty="0" smtClean="0"/>
              <a:t>law, efficiency of judicial systems</a:t>
            </a:r>
            <a:endParaRPr lang="en-GB" dirty="0"/>
          </a:p>
          <a:p>
            <a:pPr lvl="2"/>
            <a:r>
              <a:rPr lang="en-GB" dirty="0"/>
              <a:t>Intellectual property </a:t>
            </a:r>
            <a:r>
              <a:rPr lang="en-GB" dirty="0" smtClean="0"/>
              <a:t>rights</a:t>
            </a:r>
            <a:endParaRPr lang="en-GB" dirty="0"/>
          </a:p>
        </p:txBody>
      </p:sp>
    </p:spTree>
    <p:extLst>
      <p:ext uri="{BB962C8B-B14F-4D97-AF65-F5344CB8AC3E}">
        <p14:creationId xmlns:p14="http://schemas.microsoft.com/office/powerpoint/2010/main" val="27815010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pPr algn="ctr"/>
            <a:r>
              <a:rPr lang="en-US" b="1" dirty="0" smtClean="0">
                <a:solidFill>
                  <a:srgbClr val="0070C0"/>
                </a:solidFill>
                <a:cs typeface="Arial" charset="0"/>
              </a:rPr>
              <a:t>Better mapping policies into existing indicators</a:t>
            </a:r>
            <a:endParaRPr lang="en-US" b="1" dirty="0">
              <a:solidFill>
                <a:srgbClr val="0070C0"/>
              </a:solidFill>
              <a:cs typeface="Arial" charset="0"/>
            </a:endParaRPr>
          </a:p>
        </p:txBody>
      </p:sp>
      <p:sp>
        <p:nvSpPr>
          <p:cNvPr id="4" name="Content Placeholder 3"/>
          <p:cNvSpPr>
            <a:spLocks noGrp="1"/>
          </p:cNvSpPr>
          <p:nvPr>
            <p:ph idx="1"/>
          </p:nvPr>
        </p:nvSpPr>
        <p:spPr>
          <a:xfrm>
            <a:off x="395536" y="1557922"/>
            <a:ext cx="8496944" cy="5039430"/>
          </a:xfrm>
        </p:spPr>
        <p:txBody>
          <a:bodyPr>
            <a:normAutofit/>
          </a:bodyPr>
          <a:lstStyle/>
          <a:p>
            <a:r>
              <a:rPr lang="en-GB" b="1" dirty="0" smtClean="0"/>
              <a:t>Starting point of quantification: the identification of actual policy changes in existing indicators</a:t>
            </a:r>
          </a:p>
          <a:p>
            <a:pPr lvl="1"/>
            <a:r>
              <a:rPr lang="en-GB" dirty="0" smtClean="0"/>
              <a:t>The more policies we manage to bring into the new framework, the impact of more actual policy changes we will be able to evaluate</a:t>
            </a:r>
          </a:p>
          <a:p>
            <a:pPr lvl="1"/>
            <a:r>
              <a:rPr lang="en-GB" dirty="0" smtClean="0"/>
              <a:t>A better mapping of actual policy changes into existing indicators (PMR) also increases the preciseness of quantification. This is a very challenging task</a:t>
            </a:r>
            <a:endParaRPr lang="en-GB" dirty="0"/>
          </a:p>
        </p:txBody>
      </p:sp>
    </p:spTree>
    <p:extLst>
      <p:ext uri="{BB962C8B-B14F-4D97-AF65-F5344CB8AC3E}">
        <p14:creationId xmlns:p14="http://schemas.microsoft.com/office/powerpoint/2010/main" val="705791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547664" y="3356992"/>
            <a:ext cx="6300000" cy="389787"/>
          </a:xfrm>
        </p:spPr>
        <p:txBody>
          <a:bodyPr/>
          <a:lstStyle/>
          <a:p>
            <a:pPr algn="ctr"/>
            <a:r>
              <a:rPr lang="en-GB" sz="3600" dirty="0" smtClean="0"/>
              <a:t>Thank you</a:t>
            </a:r>
            <a:endParaRPr lang="en-GB" sz="3600" dirty="0"/>
          </a:p>
        </p:txBody>
      </p:sp>
    </p:spTree>
    <p:extLst>
      <p:ext uri="{BB962C8B-B14F-4D97-AF65-F5344CB8AC3E}">
        <p14:creationId xmlns:p14="http://schemas.microsoft.com/office/powerpoint/2010/main" val="3707325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pPr marL="0" lvl="0" indent="0" algn="ctr"/>
            <a:r>
              <a:rPr lang="en-GB" b="1" dirty="0">
                <a:solidFill>
                  <a:srgbClr val="0070C0"/>
                </a:solidFill>
              </a:rPr>
              <a:t>Renewed interest in quantifying the impact of reforms on growth</a:t>
            </a:r>
          </a:p>
        </p:txBody>
      </p:sp>
      <p:sp>
        <p:nvSpPr>
          <p:cNvPr id="4" name="Content Placeholder 3"/>
          <p:cNvSpPr>
            <a:spLocks noGrp="1"/>
          </p:cNvSpPr>
          <p:nvPr>
            <p:ph idx="1"/>
          </p:nvPr>
        </p:nvSpPr>
        <p:spPr>
          <a:xfrm>
            <a:off x="251520" y="1340768"/>
            <a:ext cx="8712968" cy="4669216"/>
          </a:xfrm>
        </p:spPr>
        <p:txBody>
          <a:bodyPr>
            <a:normAutofit/>
          </a:bodyPr>
          <a:lstStyle/>
          <a:p>
            <a:pPr marL="0" lvl="0" indent="0">
              <a:buNone/>
            </a:pPr>
            <a:endParaRPr lang="en-GB" dirty="0" smtClean="0"/>
          </a:p>
          <a:p>
            <a:r>
              <a:rPr lang="en-GB" dirty="0" smtClean="0"/>
              <a:t>low economic growth in the aftermath of the crisis</a:t>
            </a:r>
          </a:p>
          <a:p>
            <a:pPr lvl="1"/>
            <a:r>
              <a:rPr lang="en-GB" dirty="0" smtClean="0"/>
              <a:t> help mitigate the negative impact of fiscal consolidation</a:t>
            </a:r>
          </a:p>
          <a:p>
            <a:pPr lvl="1"/>
            <a:r>
              <a:rPr lang="en-GB" dirty="0" smtClean="0"/>
              <a:t>help restore fiscal sustainability (public debt crisis =&gt; more growth lower debt)</a:t>
            </a:r>
          </a:p>
          <a:p>
            <a:pPr lvl="1"/>
            <a:r>
              <a:rPr lang="en-GB" dirty="0" smtClean="0"/>
              <a:t>mitigate the impact of slowing potential growth (population ageing) </a:t>
            </a:r>
            <a:endParaRPr lang="en-GB" dirty="0"/>
          </a:p>
        </p:txBody>
      </p:sp>
    </p:spTree>
    <p:extLst>
      <p:ext uri="{BB962C8B-B14F-4D97-AF65-F5344CB8AC3E}">
        <p14:creationId xmlns:p14="http://schemas.microsoft.com/office/powerpoint/2010/main" val="3459704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3738" y="237600"/>
            <a:ext cx="8450262" cy="1022400"/>
          </a:xfrm>
        </p:spPr>
        <p:txBody>
          <a:bodyPr/>
          <a:lstStyle/>
          <a:p>
            <a:pPr algn="ctr"/>
            <a:r>
              <a:rPr lang="en-US" b="1" dirty="0">
                <a:solidFill>
                  <a:schemeClr val="tx2"/>
                </a:solidFill>
                <a:cs typeface="Arial" charset="0"/>
              </a:rPr>
              <a:t>Q</a:t>
            </a:r>
            <a:r>
              <a:rPr lang="en-US" b="1" dirty="0" smtClean="0">
                <a:solidFill>
                  <a:schemeClr val="tx2"/>
                </a:solidFill>
                <a:cs typeface="Arial" charset="0"/>
              </a:rPr>
              <a:t>uantifying the effects of reforms </a:t>
            </a:r>
            <a:endParaRPr lang="en-US" b="1" i="1" dirty="0">
              <a:solidFill>
                <a:schemeClr val="tx2"/>
              </a:solidFill>
              <a:cs typeface="Arial" charset="0"/>
            </a:endParaRPr>
          </a:p>
        </p:txBody>
      </p:sp>
      <p:sp>
        <p:nvSpPr>
          <p:cNvPr id="4" name="Content Placeholder 3"/>
          <p:cNvSpPr>
            <a:spLocks noGrp="1"/>
          </p:cNvSpPr>
          <p:nvPr>
            <p:ph idx="1"/>
          </p:nvPr>
        </p:nvSpPr>
        <p:spPr>
          <a:xfrm>
            <a:off x="467544" y="1340768"/>
            <a:ext cx="8218800" cy="4669216"/>
          </a:xfrm>
        </p:spPr>
        <p:txBody>
          <a:bodyPr>
            <a:normAutofit/>
          </a:bodyPr>
          <a:lstStyle/>
          <a:p>
            <a:pPr marL="0" lvl="0" indent="0" algn="ctr">
              <a:buNone/>
            </a:pPr>
            <a:r>
              <a:rPr lang="en-GB" sz="2400" dirty="0" smtClean="0">
                <a:latin typeface="+mj-lt"/>
              </a:rPr>
              <a:t>Key drivers in a </a:t>
            </a:r>
            <a:r>
              <a:rPr lang="en-GB" sz="2400" dirty="0">
                <a:latin typeface="+mj-lt"/>
              </a:rPr>
              <a:t>production function </a:t>
            </a:r>
            <a:r>
              <a:rPr lang="en-GB" sz="2400" dirty="0" smtClean="0">
                <a:latin typeface="+mj-lt"/>
              </a:rPr>
              <a:t>approach</a:t>
            </a:r>
            <a:endParaRPr lang="en-GB" sz="2400" dirty="0">
              <a:latin typeface="+mj-lt"/>
            </a:endParaRPr>
          </a:p>
        </p:txBody>
      </p:sp>
      <p:sp>
        <p:nvSpPr>
          <p:cNvPr id="2" name="TextBox 1"/>
          <p:cNvSpPr txBox="1"/>
          <p:nvPr/>
        </p:nvSpPr>
        <p:spPr>
          <a:xfrm>
            <a:off x="179512" y="5445224"/>
            <a:ext cx="8352928" cy="923330"/>
          </a:xfrm>
          <a:prstGeom prst="rect">
            <a:avLst/>
          </a:prstGeom>
          <a:noFill/>
        </p:spPr>
        <p:txBody>
          <a:bodyPr wrap="square" rtlCol="0">
            <a:spAutoFit/>
          </a:bodyPr>
          <a:lstStyle/>
          <a:p>
            <a:r>
              <a:rPr lang="en-GB" dirty="0" smtClean="0">
                <a:solidFill>
                  <a:schemeClr val="bg2">
                    <a:lumMod val="10000"/>
                  </a:schemeClr>
                </a:solidFill>
                <a:latin typeface="+mj-lt"/>
              </a:rPr>
              <a:t>Purpose: </a:t>
            </a:r>
          </a:p>
          <a:p>
            <a:pPr marL="342900" indent="-342900">
              <a:buFont typeface="Arial" panose="020B0604020202020204" pitchFamily="34" charset="0"/>
              <a:buChar char="•"/>
            </a:pPr>
            <a:r>
              <a:rPr lang="en-GB" dirty="0" smtClean="0">
                <a:solidFill>
                  <a:schemeClr val="bg2">
                    <a:lumMod val="10000"/>
                  </a:schemeClr>
                </a:solidFill>
                <a:latin typeface="+mj-lt"/>
              </a:rPr>
              <a:t>Links to policies assessed through well-established channels</a:t>
            </a:r>
          </a:p>
          <a:p>
            <a:pPr marL="342900" indent="-342900">
              <a:buFont typeface="Arial" panose="020B0604020202020204" pitchFamily="34" charset="0"/>
              <a:buChar char="•"/>
            </a:pPr>
            <a:r>
              <a:rPr lang="en-GB" dirty="0" smtClean="0">
                <a:solidFill>
                  <a:schemeClr val="bg2">
                    <a:lumMod val="10000"/>
                  </a:schemeClr>
                </a:solidFill>
                <a:latin typeface="+mj-lt"/>
              </a:rPr>
              <a:t>Supported by empirical evidence from aggregate, industry and firm-level data </a:t>
            </a:r>
          </a:p>
        </p:txBody>
      </p:sp>
      <p:grpSp>
        <p:nvGrpSpPr>
          <p:cNvPr id="5" name="Group 4"/>
          <p:cNvGrpSpPr>
            <a:grpSpLocks noChangeAspect="1"/>
          </p:cNvGrpSpPr>
          <p:nvPr/>
        </p:nvGrpSpPr>
        <p:grpSpPr bwMode="auto">
          <a:xfrm>
            <a:off x="647700" y="2133600"/>
            <a:ext cx="8431213" cy="3311526"/>
            <a:chOff x="408" y="1344"/>
            <a:chExt cx="5311" cy="2086"/>
          </a:xfrm>
        </p:grpSpPr>
        <p:sp>
          <p:nvSpPr>
            <p:cNvPr id="6" name="AutoShape 3"/>
            <p:cNvSpPr>
              <a:spLocks noChangeAspect="1" noChangeArrowheads="1" noTextEdit="1"/>
            </p:cNvSpPr>
            <p:nvPr/>
          </p:nvSpPr>
          <p:spPr bwMode="auto">
            <a:xfrm>
              <a:off x="408" y="1344"/>
              <a:ext cx="4853" cy="2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Rectangle 5"/>
            <p:cNvSpPr>
              <a:spLocks noChangeArrowheads="1"/>
            </p:cNvSpPr>
            <p:nvPr/>
          </p:nvSpPr>
          <p:spPr bwMode="auto">
            <a:xfrm>
              <a:off x="408" y="1344"/>
              <a:ext cx="5311" cy="20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p:nvSpPr>
          <p:spPr bwMode="auto">
            <a:xfrm>
              <a:off x="2147" y="1412"/>
              <a:ext cx="1296" cy="385"/>
            </a:xfrm>
            <a:custGeom>
              <a:avLst/>
              <a:gdLst>
                <a:gd name="T0" fmla="*/ 0 w 2896"/>
                <a:gd name="T1" fmla="*/ 120 h 720"/>
                <a:gd name="T2" fmla="*/ 120 w 2896"/>
                <a:gd name="T3" fmla="*/ 0 h 720"/>
                <a:gd name="T4" fmla="*/ 2776 w 2896"/>
                <a:gd name="T5" fmla="*/ 0 h 720"/>
                <a:gd name="T6" fmla="*/ 2896 w 2896"/>
                <a:gd name="T7" fmla="*/ 120 h 720"/>
                <a:gd name="T8" fmla="*/ 2896 w 2896"/>
                <a:gd name="T9" fmla="*/ 600 h 720"/>
                <a:gd name="T10" fmla="*/ 2776 w 2896"/>
                <a:gd name="T11" fmla="*/ 720 h 720"/>
                <a:gd name="T12" fmla="*/ 120 w 2896"/>
                <a:gd name="T13" fmla="*/ 720 h 720"/>
                <a:gd name="T14" fmla="*/ 0 w 2896"/>
                <a:gd name="T15" fmla="*/ 600 h 720"/>
                <a:gd name="T16" fmla="*/ 0 w 2896"/>
                <a:gd name="T17" fmla="*/ 12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6" h="720">
                  <a:moveTo>
                    <a:pt x="0" y="120"/>
                  </a:moveTo>
                  <a:cubicBezTo>
                    <a:pt x="0" y="54"/>
                    <a:pt x="54" y="0"/>
                    <a:pt x="120" y="0"/>
                  </a:cubicBezTo>
                  <a:lnTo>
                    <a:pt x="2776" y="0"/>
                  </a:lnTo>
                  <a:cubicBezTo>
                    <a:pt x="2843" y="0"/>
                    <a:pt x="2896" y="54"/>
                    <a:pt x="2896" y="120"/>
                  </a:cubicBezTo>
                  <a:lnTo>
                    <a:pt x="2896" y="600"/>
                  </a:lnTo>
                  <a:cubicBezTo>
                    <a:pt x="2896" y="667"/>
                    <a:pt x="2843" y="720"/>
                    <a:pt x="2776" y="720"/>
                  </a:cubicBezTo>
                  <a:lnTo>
                    <a:pt x="120" y="720"/>
                  </a:lnTo>
                  <a:cubicBezTo>
                    <a:pt x="54" y="720"/>
                    <a:pt x="0" y="667"/>
                    <a:pt x="0" y="600"/>
                  </a:cubicBezTo>
                  <a:lnTo>
                    <a:pt x="0" y="120"/>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7"/>
            <p:cNvSpPr>
              <a:spLocks/>
            </p:cNvSpPr>
            <p:nvPr/>
          </p:nvSpPr>
          <p:spPr bwMode="auto">
            <a:xfrm>
              <a:off x="2147" y="1412"/>
              <a:ext cx="1296" cy="385"/>
            </a:xfrm>
            <a:custGeom>
              <a:avLst/>
              <a:gdLst>
                <a:gd name="T0" fmla="*/ 0 w 2896"/>
                <a:gd name="T1" fmla="*/ 120 h 720"/>
                <a:gd name="T2" fmla="*/ 120 w 2896"/>
                <a:gd name="T3" fmla="*/ 0 h 720"/>
                <a:gd name="T4" fmla="*/ 2776 w 2896"/>
                <a:gd name="T5" fmla="*/ 0 h 720"/>
                <a:gd name="T6" fmla="*/ 2896 w 2896"/>
                <a:gd name="T7" fmla="*/ 120 h 720"/>
                <a:gd name="T8" fmla="*/ 2896 w 2896"/>
                <a:gd name="T9" fmla="*/ 600 h 720"/>
                <a:gd name="T10" fmla="*/ 2776 w 2896"/>
                <a:gd name="T11" fmla="*/ 720 h 720"/>
                <a:gd name="T12" fmla="*/ 120 w 2896"/>
                <a:gd name="T13" fmla="*/ 720 h 720"/>
                <a:gd name="T14" fmla="*/ 0 w 2896"/>
                <a:gd name="T15" fmla="*/ 600 h 720"/>
                <a:gd name="T16" fmla="*/ 0 w 2896"/>
                <a:gd name="T17" fmla="*/ 12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6" h="720">
                  <a:moveTo>
                    <a:pt x="0" y="120"/>
                  </a:moveTo>
                  <a:cubicBezTo>
                    <a:pt x="0" y="54"/>
                    <a:pt x="54" y="0"/>
                    <a:pt x="120" y="0"/>
                  </a:cubicBezTo>
                  <a:lnTo>
                    <a:pt x="2776" y="0"/>
                  </a:lnTo>
                  <a:cubicBezTo>
                    <a:pt x="2843" y="0"/>
                    <a:pt x="2896" y="54"/>
                    <a:pt x="2896" y="120"/>
                  </a:cubicBezTo>
                  <a:lnTo>
                    <a:pt x="2896" y="600"/>
                  </a:lnTo>
                  <a:cubicBezTo>
                    <a:pt x="2896" y="667"/>
                    <a:pt x="2843" y="720"/>
                    <a:pt x="2776" y="720"/>
                  </a:cubicBezTo>
                  <a:lnTo>
                    <a:pt x="120" y="720"/>
                  </a:lnTo>
                  <a:cubicBezTo>
                    <a:pt x="54" y="720"/>
                    <a:pt x="0" y="667"/>
                    <a:pt x="0" y="600"/>
                  </a:cubicBezTo>
                  <a:lnTo>
                    <a:pt x="0" y="120"/>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Rectangle 8"/>
            <p:cNvSpPr>
              <a:spLocks noChangeArrowheads="1"/>
            </p:cNvSpPr>
            <p:nvPr/>
          </p:nvSpPr>
          <p:spPr bwMode="auto">
            <a:xfrm>
              <a:off x="2336" y="1521"/>
              <a:ext cx="104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GDP per capita</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reeform 10"/>
            <p:cNvSpPr>
              <a:spLocks/>
            </p:cNvSpPr>
            <p:nvPr/>
          </p:nvSpPr>
          <p:spPr bwMode="auto">
            <a:xfrm>
              <a:off x="795" y="2010"/>
              <a:ext cx="1596" cy="530"/>
            </a:xfrm>
            <a:custGeom>
              <a:avLst/>
              <a:gdLst>
                <a:gd name="T0" fmla="*/ 0 w 3568"/>
                <a:gd name="T1" fmla="*/ 166 h 992"/>
                <a:gd name="T2" fmla="*/ 166 w 3568"/>
                <a:gd name="T3" fmla="*/ 0 h 992"/>
                <a:gd name="T4" fmla="*/ 3403 w 3568"/>
                <a:gd name="T5" fmla="*/ 0 h 992"/>
                <a:gd name="T6" fmla="*/ 3568 w 3568"/>
                <a:gd name="T7" fmla="*/ 166 h 992"/>
                <a:gd name="T8" fmla="*/ 3568 w 3568"/>
                <a:gd name="T9" fmla="*/ 827 h 992"/>
                <a:gd name="T10" fmla="*/ 3403 w 3568"/>
                <a:gd name="T11" fmla="*/ 992 h 992"/>
                <a:gd name="T12" fmla="*/ 166 w 3568"/>
                <a:gd name="T13" fmla="*/ 992 h 992"/>
                <a:gd name="T14" fmla="*/ 0 w 3568"/>
                <a:gd name="T15" fmla="*/ 827 h 992"/>
                <a:gd name="T16" fmla="*/ 0 w 3568"/>
                <a:gd name="T17" fmla="*/ 166 h 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68" h="992">
                  <a:moveTo>
                    <a:pt x="0" y="166"/>
                  </a:moveTo>
                  <a:cubicBezTo>
                    <a:pt x="0" y="74"/>
                    <a:pt x="74" y="0"/>
                    <a:pt x="166" y="0"/>
                  </a:cubicBezTo>
                  <a:lnTo>
                    <a:pt x="3403" y="0"/>
                  </a:lnTo>
                  <a:cubicBezTo>
                    <a:pt x="3494" y="0"/>
                    <a:pt x="3568" y="74"/>
                    <a:pt x="3568" y="166"/>
                  </a:cubicBezTo>
                  <a:lnTo>
                    <a:pt x="3568" y="827"/>
                  </a:lnTo>
                  <a:cubicBezTo>
                    <a:pt x="3568" y="918"/>
                    <a:pt x="3494" y="992"/>
                    <a:pt x="3403" y="992"/>
                  </a:cubicBezTo>
                  <a:lnTo>
                    <a:pt x="166" y="992"/>
                  </a:lnTo>
                  <a:cubicBezTo>
                    <a:pt x="74" y="992"/>
                    <a:pt x="0" y="918"/>
                    <a:pt x="0" y="827"/>
                  </a:cubicBezTo>
                  <a:lnTo>
                    <a:pt x="0" y="166"/>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p:nvSpPr>
          <p:spPr bwMode="auto">
            <a:xfrm>
              <a:off x="795" y="2010"/>
              <a:ext cx="1596" cy="530"/>
            </a:xfrm>
            <a:custGeom>
              <a:avLst/>
              <a:gdLst>
                <a:gd name="T0" fmla="*/ 0 w 3568"/>
                <a:gd name="T1" fmla="*/ 166 h 992"/>
                <a:gd name="T2" fmla="*/ 166 w 3568"/>
                <a:gd name="T3" fmla="*/ 0 h 992"/>
                <a:gd name="T4" fmla="*/ 3403 w 3568"/>
                <a:gd name="T5" fmla="*/ 0 h 992"/>
                <a:gd name="T6" fmla="*/ 3568 w 3568"/>
                <a:gd name="T7" fmla="*/ 166 h 992"/>
                <a:gd name="T8" fmla="*/ 3568 w 3568"/>
                <a:gd name="T9" fmla="*/ 827 h 992"/>
                <a:gd name="T10" fmla="*/ 3403 w 3568"/>
                <a:gd name="T11" fmla="*/ 992 h 992"/>
                <a:gd name="T12" fmla="*/ 166 w 3568"/>
                <a:gd name="T13" fmla="*/ 992 h 992"/>
                <a:gd name="T14" fmla="*/ 0 w 3568"/>
                <a:gd name="T15" fmla="*/ 827 h 992"/>
                <a:gd name="T16" fmla="*/ 0 w 3568"/>
                <a:gd name="T17" fmla="*/ 166 h 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68" h="992">
                  <a:moveTo>
                    <a:pt x="0" y="166"/>
                  </a:moveTo>
                  <a:cubicBezTo>
                    <a:pt x="0" y="74"/>
                    <a:pt x="74" y="0"/>
                    <a:pt x="166" y="0"/>
                  </a:cubicBezTo>
                  <a:lnTo>
                    <a:pt x="3403" y="0"/>
                  </a:lnTo>
                  <a:cubicBezTo>
                    <a:pt x="3494" y="0"/>
                    <a:pt x="3568" y="74"/>
                    <a:pt x="3568" y="166"/>
                  </a:cubicBezTo>
                  <a:lnTo>
                    <a:pt x="3568" y="827"/>
                  </a:lnTo>
                  <a:cubicBezTo>
                    <a:pt x="3568" y="918"/>
                    <a:pt x="3494" y="992"/>
                    <a:pt x="3403" y="992"/>
                  </a:cubicBezTo>
                  <a:lnTo>
                    <a:pt x="166" y="992"/>
                  </a:lnTo>
                  <a:cubicBezTo>
                    <a:pt x="74" y="992"/>
                    <a:pt x="0" y="918"/>
                    <a:pt x="0" y="827"/>
                  </a:cubicBezTo>
                  <a:lnTo>
                    <a:pt x="0" y="166"/>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p:nvSpPr>
          <p:spPr bwMode="auto">
            <a:xfrm>
              <a:off x="1114" y="2108"/>
              <a:ext cx="1222"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err="1" smtClean="0">
                  <a:ln>
                    <a:noFill/>
                  </a:ln>
                  <a:solidFill>
                    <a:srgbClr val="FFFFFF"/>
                  </a:solidFill>
                  <a:effectLst/>
                  <a:latin typeface="Calibri" pitchFamily="34" charset="0"/>
                  <a:cs typeface="Arial" pitchFamily="34" charset="0"/>
                </a:rPr>
                <a:t>Labour</a:t>
              </a: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 productivity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4"/>
            <p:cNvSpPr>
              <a:spLocks noChangeArrowheads="1"/>
            </p:cNvSpPr>
            <p:nvPr/>
          </p:nvSpPr>
          <p:spPr bwMode="auto">
            <a:xfrm>
              <a:off x="1128" y="2279"/>
              <a:ext cx="99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(GDP per employee)</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Freeform 15"/>
            <p:cNvSpPr>
              <a:spLocks/>
            </p:cNvSpPr>
            <p:nvPr/>
          </p:nvSpPr>
          <p:spPr bwMode="auto">
            <a:xfrm>
              <a:off x="3107" y="2010"/>
              <a:ext cx="1703" cy="521"/>
            </a:xfrm>
            <a:custGeom>
              <a:avLst/>
              <a:gdLst>
                <a:gd name="T0" fmla="*/ 0 w 3808"/>
                <a:gd name="T1" fmla="*/ 163 h 976"/>
                <a:gd name="T2" fmla="*/ 163 w 3808"/>
                <a:gd name="T3" fmla="*/ 0 h 976"/>
                <a:gd name="T4" fmla="*/ 3646 w 3808"/>
                <a:gd name="T5" fmla="*/ 0 h 976"/>
                <a:gd name="T6" fmla="*/ 3808 w 3808"/>
                <a:gd name="T7" fmla="*/ 163 h 976"/>
                <a:gd name="T8" fmla="*/ 3808 w 3808"/>
                <a:gd name="T9" fmla="*/ 814 h 976"/>
                <a:gd name="T10" fmla="*/ 3646 w 3808"/>
                <a:gd name="T11" fmla="*/ 976 h 976"/>
                <a:gd name="T12" fmla="*/ 163 w 3808"/>
                <a:gd name="T13" fmla="*/ 976 h 976"/>
                <a:gd name="T14" fmla="*/ 0 w 3808"/>
                <a:gd name="T15" fmla="*/ 814 h 976"/>
                <a:gd name="T16" fmla="*/ 0 w 3808"/>
                <a:gd name="T17" fmla="*/ 16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08" h="976">
                  <a:moveTo>
                    <a:pt x="0" y="163"/>
                  </a:moveTo>
                  <a:cubicBezTo>
                    <a:pt x="0" y="73"/>
                    <a:pt x="73" y="0"/>
                    <a:pt x="163" y="0"/>
                  </a:cubicBezTo>
                  <a:lnTo>
                    <a:pt x="3646" y="0"/>
                  </a:lnTo>
                  <a:cubicBezTo>
                    <a:pt x="3736" y="0"/>
                    <a:pt x="3808" y="73"/>
                    <a:pt x="3808" y="163"/>
                  </a:cubicBezTo>
                  <a:lnTo>
                    <a:pt x="3808" y="814"/>
                  </a:lnTo>
                  <a:cubicBezTo>
                    <a:pt x="3808" y="904"/>
                    <a:pt x="3736" y="976"/>
                    <a:pt x="3646" y="976"/>
                  </a:cubicBezTo>
                  <a:lnTo>
                    <a:pt x="163" y="976"/>
                  </a:lnTo>
                  <a:cubicBezTo>
                    <a:pt x="73" y="976"/>
                    <a:pt x="0" y="904"/>
                    <a:pt x="0" y="814"/>
                  </a:cubicBezTo>
                  <a:lnTo>
                    <a:pt x="0" y="163"/>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8" name="Freeform 16"/>
            <p:cNvSpPr>
              <a:spLocks/>
            </p:cNvSpPr>
            <p:nvPr/>
          </p:nvSpPr>
          <p:spPr bwMode="auto">
            <a:xfrm>
              <a:off x="3106" y="2010"/>
              <a:ext cx="1704" cy="521"/>
            </a:xfrm>
            <a:custGeom>
              <a:avLst/>
              <a:gdLst>
                <a:gd name="T0" fmla="*/ 0 w 3808"/>
                <a:gd name="T1" fmla="*/ 163 h 976"/>
                <a:gd name="T2" fmla="*/ 163 w 3808"/>
                <a:gd name="T3" fmla="*/ 0 h 976"/>
                <a:gd name="T4" fmla="*/ 3646 w 3808"/>
                <a:gd name="T5" fmla="*/ 0 h 976"/>
                <a:gd name="T6" fmla="*/ 3808 w 3808"/>
                <a:gd name="T7" fmla="*/ 163 h 976"/>
                <a:gd name="T8" fmla="*/ 3808 w 3808"/>
                <a:gd name="T9" fmla="*/ 814 h 976"/>
                <a:gd name="T10" fmla="*/ 3646 w 3808"/>
                <a:gd name="T11" fmla="*/ 976 h 976"/>
                <a:gd name="T12" fmla="*/ 163 w 3808"/>
                <a:gd name="T13" fmla="*/ 976 h 976"/>
                <a:gd name="T14" fmla="*/ 0 w 3808"/>
                <a:gd name="T15" fmla="*/ 814 h 976"/>
                <a:gd name="T16" fmla="*/ 0 w 3808"/>
                <a:gd name="T17" fmla="*/ 16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08" h="976">
                  <a:moveTo>
                    <a:pt x="0" y="163"/>
                  </a:moveTo>
                  <a:cubicBezTo>
                    <a:pt x="0" y="73"/>
                    <a:pt x="73" y="0"/>
                    <a:pt x="163" y="0"/>
                  </a:cubicBezTo>
                  <a:lnTo>
                    <a:pt x="3646" y="0"/>
                  </a:lnTo>
                  <a:cubicBezTo>
                    <a:pt x="3736" y="0"/>
                    <a:pt x="3808" y="73"/>
                    <a:pt x="3808" y="163"/>
                  </a:cubicBezTo>
                  <a:lnTo>
                    <a:pt x="3808" y="814"/>
                  </a:lnTo>
                  <a:cubicBezTo>
                    <a:pt x="3808" y="904"/>
                    <a:pt x="3736" y="976"/>
                    <a:pt x="3646" y="976"/>
                  </a:cubicBezTo>
                  <a:lnTo>
                    <a:pt x="163" y="976"/>
                  </a:lnTo>
                  <a:cubicBezTo>
                    <a:pt x="73" y="976"/>
                    <a:pt x="0" y="904"/>
                    <a:pt x="0" y="814"/>
                  </a:cubicBezTo>
                  <a:lnTo>
                    <a:pt x="0" y="163"/>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Rectangle 17"/>
            <p:cNvSpPr>
              <a:spLocks noChangeArrowheads="1"/>
            </p:cNvSpPr>
            <p:nvPr/>
          </p:nvSpPr>
          <p:spPr bwMode="auto">
            <a:xfrm>
              <a:off x="3526" y="2104"/>
              <a:ext cx="995"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Employment rate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19"/>
            <p:cNvSpPr>
              <a:spLocks noChangeArrowheads="1"/>
            </p:cNvSpPr>
            <p:nvPr/>
          </p:nvSpPr>
          <p:spPr bwMode="auto">
            <a:xfrm>
              <a:off x="3383" y="2275"/>
              <a:ext cx="121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(No. of employees / Pop)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Freeform 20"/>
            <p:cNvSpPr>
              <a:spLocks/>
            </p:cNvSpPr>
            <p:nvPr/>
          </p:nvSpPr>
          <p:spPr bwMode="auto">
            <a:xfrm>
              <a:off x="1653" y="2838"/>
              <a:ext cx="1003" cy="487"/>
            </a:xfrm>
            <a:custGeom>
              <a:avLst/>
              <a:gdLst>
                <a:gd name="T0" fmla="*/ 0 w 2240"/>
                <a:gd name="T1" fmla="*/ 152 h 912"/>
                <a:gd name="T2" fmla="*/ 152 w 2240"/>
                <a:gd name="T3" fmla="*/ 0 h 912"/>
                <a:gd name="T4" fmla="*/ 2088 w 2240"/>
                <a:gd name="T5" fmla="*/ 0 h 912"/>
                <a:gd name="T6" fmla="*/ 2240 w 2240"/>
                <a:gd name="T7" fmla="*/ 152 h 912"/>
                <a:gd name="T8" fmla="*/ 2240 w 2240"/>
                <a:gd name="T9" fmla="*/ 760 h 912"/>
                <a:gd name="T10" fmla="*/ 2088 w 2240"/>
                <a:gd name="T11" fmla="*/ 912 h 912"/>
                <a:gd name="T12" fmla="*/ 152 w 2240"/>
                <a:gd name="T13" fmla="*/ 912 h 912"/>
                <a:gd name="T14" fmla="*/ 0 w 2240"/>
                <a:gd name="T15" fmla="*/ 760 h 912"/>
                <a:gd name="T16" fmla="*/ 0 w 2240"/>
                <a:gd name="T17" fmla="*/ 152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40" h="912">
                  <a:moveTo>
                    <a:pt x="0" y="152"/>
                  </a:moveTo>
                  <a:cubicBezTo>
                    <a:pt x="0" y="69"/>
                    <a:pt x="69" y="0"/>
                    <a:pt x="152" y="0"/>
                  </a:cubicBezTo>
                  <a:lnTo>
                    <a:pt x="2088" y="0"/>
                  </a:lnTo>
                  <a:cubicBezTo>
                    <a:pt x="2172" y="0"/>
                    <a:pt x="2240" y="69"/>
                    <a:pt x="2240" y="152"/>
                  </a:cubicBezTo>
                  <a:lnTo>
                    <a:pt x="2240" y="760"/>
                  </a:lnTo>
                  <a:cubicBezTo>
                    <a:pt x="2240" y="844"/>
                    <a:pt x="2172" y="912"/>
                    <a:pt x="2088" y="912"/>
                  </a:cubicBezTo>
                  <a:lnTo>
                    <a:pt x="152" y="912"/>
                  </a:lnTo>
                  <a:cubicBezTo>
                    <a:pt x="69" y="912"/>
                    <a:pt x="0" y="844"/>
                    <a:pt x="0" y="760"/>
                  </a:cubicBezTo>
                  <a:lnTo>
                    <a:pt x="0" y="152"/>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3" name="Freeform 21"/>
            <p:cNvSpPr>
              <a:spLocks/>
            </p:cNvSpPr>
            <p:nvPr/>
          </p:nvSpPr>
          <p:spPr bwMode="auto">
            <a:xfrm>
              <a:off x="1653" y="2838"/>
              <a:ext cx="1003" cy="487"/>
            </a:xfrm>
            <a:custGeom>
              <a:avLst/>
              <a:gdLst>
                <a:gd name="T0" fmla="*/ 0 w 2240"/>
                <a:gd name="T1" fmla="*/ 152 h 912"/>
                <a:gd name="T2" fmla="*/ 152 w 2240"/>
                <a:gd name="T3" fmla="*/ 0 h 912"/>
                <a:gd name="T4" fmla="*/ 2088 w 2240"/>
                <a:gd name="T5" fmla="*/ 0 h 912"/>
                <a:gd name="T6" fmla="*/ 2240 w 2240"/>
                <a:gd name="T7" fmla="*/ 152 h 912"/>
                <a:gd name="T8" fmla="*/ 2240 w 2240"/>
                <a:gd name="T9" fmla="*/ 760 h 912"/>
                <a:gd name="T10" fmla="*/ 2088 w 2240"/>
                <a:gd name="T11" fmla="*/ 912 h 912"/>
                <a:gd name="T12" fmla="*/ 152 w 2240"/>
                <a:gd name="T13" fmla="*/ 912 h 912"/>
                <a:gd name="T14" fmla="*/ 0 w 2240"/>
                <a:gd name="T15" fmla="*/ 760 h 912"/>
                <a:gd name="T16" fmla="*/ 0 w 2240"/>
                <a:gd name="T17" fmla="*/ 152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40" h="912">
                  <a:moveTo>
                    <a:pt x="0" y="152"/>
                  </a:moveTo>
                  <a:cubicBezTo>
                    <a:pt x="0" y="69"/>
                    <a:pt x="69" y="0"/>
                    <a:pt x="152" y="0"/>
                  </a:cubicBezTo>
                  <a:lnTo>
                    <a:pt x="2088" y="0"/>
                  </a:lnTo>
                  <a:cubicBezTo>
                    <a:pt x="2172" y="0"/>
                    <a:pt x="2240" y="69"/>
                    <a:pt x="2240" y="152"/>
                  </a:cubicBezTo>
                  <a:lnTo>
                    <a:pt x="2240" y="760"/>
                  </a:lnTo>
                  <a:cubicBezTo>
                    <a:pt x="2240" y="844"/>
                    <a:pt x="2172" y="912"/>
                    <a:pt x="2088" y="912"/>
                  </a:cubicBezTo>
                  <a:lnTo>
                    <a:pt x="152" y="912"/>
                  </a:lnTo>
                  <a:cubicBezTo>
                    <a:pt x="69" y="912"/>
                    <a:pt x="0" y="844"/>
                    <a:pt x="0" y="760"/>
                  </a:cubicBezTo>
                  <a:lnTo>
                    <a:pt x="0" y="152"/>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 name="Rectangle 24"/>
            <p:cNvSpPr>
              <a:spLocks noChangeArrowheads="1"/>
            </p:cNvSpPr>
            <p:nvPr/>
          </p:nvSpPr>
          <p:spPr bwMode="auto">
            <a:xfrm>
              <a:off x="1746" y="2916"/>
              <a:ext cx="76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Multi factor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5"/>
            <p:cNvSpPr>
              <a:spLocks noChangeArrowheads="1"/>
            </p:cNvSpPr>
            <p:nvPr/>
          </p:nvSpPr>
          <p:spPr bwMode="auto">
            <a:xfrm>
              <a:off x="1746" y="3087"/>
              <a:ext cx="79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productivity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Freeform 26"/>
            <p:cNvSpPr>
              <a:spLocks noEditPoints="1"/>
            </p:cNvSpPr>
            <p:nvPr/>
          </p:nvSpPr>
          <p:spPr bwMode="auto">
            <a:xfrm>
              <a:off x="1594" y="1609"/>
              <a:ext cx="557" cy="409"/>
            </a:xfrm>
            <a:custGeom>
              <a:avLst/>
              <a:gdLst>
                <a:gd name="T0" fmla="*/ 9 w 1245"/>
                <a:gd name="T1" fmla="*/ 767 h 767"/>
                <a:gd name="T2" fmla="*/ 1235 w 1245"/>
                <a:gd name="T3" fmla="*/ 16 h 767"/>
                <a:gd name="T4" fmla="*/ 1227 w 1245"/>
                <a:gd name="T5" fmla="*/ 2 h 767"/>
                <a:gd name="T6" fmla="*/ 0 w 1245"/>
                <a:gd name="T7" fmla="*/ 754 h 767"/>
                <a:gd name="T8" fmla="*/ 9 w 1245"/>
                <a:gd name="T9" fmla="*/ 767 h 767"/>
                <a:gd name="T10" fmla="*/ 1168 w 1245"/>
                <a:gd name="T11" fmla="*/ 143 h 767"/>
                <a:gd name="T12" fmla="*/ 1245 w 1245"/>
                <a:gd name="T13" fmla="*/ 0 h 767"/>
                <a:gd name="T14" fmla="*/ 1082 w 1245"/>
                <a:gd name="T15" fmla="*/ 4 h 767"/>
                <a:gd name="T16" fmla="*/ 1075 w 1245"/>
                <a:gd name="T17" fmla="*/ 12 h 767"/>
                <a:gd name="T18" fmla="*/ 1083 w 1245"/>
                <a:gd name="T19" fmla="*/ 20 h 767"/>
                <a:gd name="T20" fmla="*/ 1231 w 1245"/>
                <a:gd name="T21" fmla="*/ 17 h 767"/>
                <a:gd name="T22" fmla="*/ 1224 w 1245"/>
                <a:gd name="T23" fmla="*/ 5 h 767"/>
                <a:gd name="T24" fmla="*/ 1154 w 1245"/>
                <a:gd name="T25" fmla="*/ 136 h 767"/>
                <a:gd name="T26" fmla="*/ 1157 w 1245"/>
                <a:gd name="T27" fmla="*/ 146 h 767"/>
                <a:gd name="T28" fmla="*/ 1168 w 1245"/>
                <a:gd name="T29" fmla="*/ 143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5" h="767">
                  <a:moveTo>
                    <a:pt x="9" y="767"/>
                  </a:moveTo>
                  <a:lnTo>
                    <a:pt x="1235" y="16"/>
                  </a:lnTo>
                  <a:lnTo>
                    <a:pt x="1227" y="2"/>
                  </a:lnTo>
                  <a:lnTo>
                    <a:pt x="0" y="754"/>
                  </a:lnTo>
                  <a:lnTo>
                    <a:pt x="9" y="767"/>
                  </a:lnTo>
                  <a:close/>
                  <a:moveTo>
                    <a:pt x="1168" y="143"/>
                  </a:moveTo>
                  <a:lnTo>
                    <a:pt x="1245" y="0"/>
                  </a:lnTo>
                  <a:lnTo>
                    <a:pt x="1082" y="4"/>
                  </a:lnTo>
                  <a:cubicBezTo>
                    <a:pt x="1078" y="4"/>
                    <a:pt x="1075" y="8"/>
                    <a:pt x="1075" y="12"/>
                  </a:cubicBezTo>
                  <a:cubicBezTo>
                    <a:pt x="1075" y="17"/>
                    <a:pt x="1078" y="20"/>
                    <a:pt x="1083" y="20"/>
                  </a:cubicBezTo>
                  <a:lnTo>
                    <a:pt x="1231" y="17"/>
                  </a:lnTo>
                  <a:lnTo>
                    <a:pt x="1224" y="5"/>
                  </a:lnTo>
                  <a:lnTo>
                    <a:pt x="1154" y="136"/>
                  </a:lnTo>
                  <a:cubicBezTo>
                    <a:pt x="1152" y="140"/>
                    <a:pt x="1153" y="144"/>
                    <a:pt x="1157" y="146"/>
                  </a:cubicBezTo>
                  <a:cubicBezTo>
                    <a:pt x="1161" y="149"/>
                    <a:pt x="1166" y="147"/>
                    <a:pt x="1168" y="14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9" name="Freeform 27"/>
            <p:cNvSpPr>
              <a:spLocks noEditPoints="1"/>
            </p:cNvSpPr>
            <p:nvPr/>
          </p:nvSpPr>
          <p:spPr bwMode="auto">
            <a:xfrm>
              <a:off x="3443" y="1609"/>
              <a:ext cx="517" cy="409"/>
            </a:xfrm>
            <a:custGeom>
              <a:avLst/>
              <a:gdLst>
                <a:gd name="T0" fmla="*/ 1148 w 1157"/>
                <a:gd name="T1" fmla="*/ 767 h 767"/>
                <a:gd name="T2" fmla="*/ 9 w 1157"/>
                <a:gd name="T3" fmla="*/ 16 h 767"/>
                <a:gd name="T4" fmla="*/ 18 w 1157"/>
                <a:gd name="T5" fmla="*/ 3 h 767"/>
                <a:gd name="T6" fmla="*/ 1157 w 1157"/>
                <a:gd name="T7" fmla="*/ 754 h 767"/>
                <a:gd name="T8" fmla="*/ 1148 w 1157"/>
                <a:gd name="T9" fmla="*/ 767 h 767"/>
                <a:gd name="T10" fmla="*/ 72 w 1157"/>
                <a:gd name="T11" fmla="*/ 146 h 767"/>
                <a:gd name="T12" fmla="*/ 0 w 1157"/>
                <a:gd name="T13" fmla="*/ 0 h 767"/>
                <a:gd name="T14" fmla="*/ 162 w 1157"/>
                <a:gd name="T15" fmla="*/ 9 h 767"/>
                <a:gd name="T16" fmla="*/ 170 w 1157"/>
                <a:gd name="T17" fmla="*/ 18 h 767"/>
                <a:gd name="T18" fmla="*/ 161 w 1157"/>
                <a:gd name="T19" fmla="*/ 25 h 767"/>
                <a:gd name="T20" fmla="*/ 13 w 1157"/>
                <a:gd name="T21" fmla="*/ 17 h 767"/>
                <a:gd name="T22" fmla="*/ 21 w 1157"/>
                <a:gd name="T23" fmla="*/ 6 h 767"/>
                <a:gd name="T24" fmla="*/ 87 w 1157"/>
                <a:gd name="T25" fmla="*/ 139 h 767"/>
                <a:gd name="T26" fmla="*/ 83 w 1157"/>
                <a:gd name="T27" fmla="*/ 149 h 767"/>
                <a:gd name="T28" fmla="*/ 72 w 1157"/>
                <a:gd name="T29" fmla="*/ 14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57" h="767">
                  <a:moveTo>
                    <a:pt x="1148" y="767"/>
                  </a:moveTo>
                  <a:lnTo>
                    <a:pt x="9" y="16"/>
                  </a:lnTo>
                  <a:lnTo>
                    <a:pt x="18" y="3"/>
                  </a:lnTo>
                  <a:lnTo>
                    <a:pt x="1157" y="754"/>
                  </a:lnTo>
                  <a:lnTo>
                    <a:pt x="1148" y="767"/>
                  </a:lnTo>
                  <a:close/>
                  <a:moveTo>
                    <a:pt x="72" y="146"/>
                  </a:moveTo>
                  <a:lnTo>
                    <a:pt x="0" y="0"/>
                  </a:lnTo>
                  <a:lnTo>
                    <a:pt x="162" y="9"/>
                  </a:lnTo>
                  <a:cubicBezTo>
                    <a:pt x="167" y="10"/>
                    <a:pt x="170" y="13"/>
                    <a:pt x="170" y="18"/>
                  </a:cubicBezTo>
                  <a:cubicBezTo>
                    <a:pt x="170" y="22"/>
                    <a:pt x="166" y="26"/>
                    <a:pt x="161" y="25"/>
                  </a:cubicBezTo>
                  <a:lnTo>
                    <a:pt x="13" y="17"/>
                  </a:lnTo>
                  <a:lnTo>
                    <a:pt x="21" y="6"/>
                  </a:lnTo>
                  <a:lnTo>
                    <a:pt x="87" y="139"/>
                  </a:lnTo>
                  <a:cubicBezTo>
                    <a:pt x="89" y="143"/>
                    <a:pt x="87" y="147"/>
                    <a:pt x="83" y="149"/>
                  </a:cubicBezTo>
                  <a:cubicBezTo>
                    <a:pt x="79" y="151"/>
                    <a:pt x="74" y="150"/>
                    <a:pt x="72" y="146"/>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30" name="Freeform 28"/>
            <p:cNvSpPr>
              <a:spLocks/>
            </p:cNvSpPr>
            <p:nvPr/>
          </p:nvSpPr>
          <p:spPr bwMode="auto">
            <a:xfrm>
              <a:off x="437" y="2821"/>
              <a:ext cx="1109" cy="496"/>
            </a:xfrm>
            <a:custGeom>
              <a:avLst/>
              <a:gdLst>
                <a:gd name="T0" fmla="*/ 0 w 2480"/>
                <a:gd name="T1" fmla="*/ 155 h 928"/>
                <a:gd name="T2" fmla="*/ 155 w 2480"/>
                <a:gd name="T3" fmla="*/ 0 h 928"/>
                <a:gd name="T4" fmla="*/ 2326 w 2480"/>
                <a:gd name="T5" fmla="*/ 0 h 928"/>
                <a:gd name="T6" fmla="*/ 2480 w 2480"/>
                <a:gd name="T7" fmla="*/ 155 h 928"/>
                <a:gd name="T8" fmla="*/ 2480 w 2480"/>
                <a:gd name="T9" fmla="*/ 774 h 928"/>
                <a:gd name="T10" fmla="*/ 2326 w 2480"/>
                <a:gd name="T11" fmla="*/ 928 h 928"/>
                <a:gd name="T12" fmla="*/ 155 w 2480"/>
                <a:gd name="T13" fmla="*/ 928 h 928"/>
                <a:gd name="T14" fmla="*/ 0 w 2480"/>
                <a:gd name="T15" fmla="*/ 774 h 928"/>
                <a:gd name="T16" fmla="*/ 0 w 2480"/>
                <a:gd name="T17" fmla="*/ 15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80" h="928">
                  <a:moveTo>
                    <a:pt x="0" y="155"/>
                  </a:moveTo>
                  <a:cubicBezTo>
                    <a:pt x="0" y="70"/>
                    <a:pt x="70" y="0"/>
                    <a:pt x="155" y="0"/>
                  </a:cubicBezTo>
                  <a:lnTo>
                    <a:pt x="2326" y="0"/>
                  </a:lnTo>
                  <a:cubicBezTo>
                    <a:pt x="2411" y="0"/>
                    <a:pt x="2480" y="70"/>
                    <a:pt x="2480" y="155"/>
                  </a:cubicBezTo>
                  <a:lnTo>
                    <a:pt x="2480" y="774"/>
                  </a:lnTo>
                  <a:cubicBezTo>
                    <a:pt x="2480" y="859"/>
                    <a:pt x="2411" y="928"/>
                    <a:pt x="2326" y="928"/>
                  </a:cubicBezTo>
                  <a:lnTo>
                    <a:pt x="155" y="928"/>
                  </a:lnTo>
                  <a:cubicBezTo>
                    <a:pt x="70" y="928"/>
                    <a:pt x="0" y="859"/>
                    <a:pt x="0" y="774"/>
                  </a:cubicBezTo>
                  <a:lnTo>
                    <a:pt x="0" y="155"/>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31" name="Freeform 29"/>
            <p:cNvSpPr>
              <a:spLocks/>
            </p:cNvSpPr>
            <p:nvPr/>
          </p:nvSpPr>
          <p:spPr bwMode="auto">
            <a:xfrm>
              <a:off x="437" y="2821"/>
              <a:ext cx="1109" cy="496"/>
            </a:xfrm>
            <a:custGeom>
              <a:avLst/>
              <a:gdLst>
                <a:gd name="T0" fmla="*/ 0 w 2480"/>
                <a:gd name="T1" fmla="*/ 155 h 928"/>
                <a:gd name="T2" fmla="*/ 155 w 2480"/>
                <a:gd name="T3" fmla="*/ 0 h 928"/>
                <a:gd name="T4" fmla="*/ 2326 w 2480"/>
                <a:gd name="T5" fmla="*/ 0 h 928"/>
                <a:gd name="T6" fmla="*/ 2480 w 2480"/>
                <a:gd name="T7" fmla="*/ 155 h 928"/>
                <a:gd name="T8" fmla="*/ 2480 w 2480"/>
                <a:gd name="T9" fmla="*/ 774 h 928"/>
                <a:gd name="T10" fmla="*/ 2326 w 2480"/>
                <a:gd name="T11" fmla="*/ 928 h 928"/>
                <a:gd name="T12" fmla="*/ 155 w 2480"/>
                <a:gd name="T13" fmla="*/ 928 h 928"/>
                <a:gd name="T14" fmla="*/ 0 w 2480"/>
                <a:gd name="T15" fmla="*/ 774 h 928"/>
                <a:gd name="T16" fmla="*/ 0 w 2480"/>
                <a:gd name="T17" fmla="*/ 15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80" h="928">
                  <a:moveTo>
                    <a:pt x="0" y="155"/>
                  </a:moveTo>
                  <a:cubicBezTo>
                    <a:pt x="0" y="70"/>
                    <a:pt x="70" y="0"/>
                    <a:pt x="155" y="0"/>
                  </a:cubicBezTo>
                  <a:lnTo>
                    <a:pt x="2326" y="0"/>
                  </a:lnTo>
                  <a:cubicBezTo>
                    <a:pt x="2411" y="0"/>
                    <a:pt x="2480" y="70"/>
                    <a:pt x="2480" y="155"/>
                  </a:cubicBezTo>
                  <a:lnTo>
                    <a:pt x="2480" y="774"/>
                  </a:lnTo>
                  <a:cubicBezTo>
                    <a:pt x="2480" y="859"/>
                    <a:pt x="2411" y="928"/>
                    <a:pt x="2326" y="928"/>
                  </a:cubicBezTo>
                  <a:lnTo>
                    <a:pt x="155" y="928"/>
                  </a:lnTo>
                  <a:cubicBezTo>
                    <a:pt x="70" y="928"/>
                    <a:pt x="0" y="859"/>
                    <a:pt x="0" y="774"/>
                  </a:cubicBezTo>
                  <a:lnTo>
                    <a:pt x="0" y="155"/>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24" name="Rectangle 30"/>
            <p:cNvSpPr>
              <a:spLocks noChangeArrowheads="1"/>
            </p:cNvSpPr>
            <p:nvPr/>
          </p:nvSpPr>
          <p:spPr bwMode="auto">
            <a:xfrm>
              <a:off x="669" y="2903"/>
              <a:ext cx="773"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FFFFFF"/>
                  </a:solidFill>
                  <a:effectLst/>
                  <a:latin typeface="Calibri" pitchFamily="34" charset="0"/>
                  <a:cs typeface="Arial" pitchFamily="34" charset="0"/>
                </a:rPr>
                <a:t>Investment in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5" name="Rectangle 31"/>
            <p:cNvSpPr>
              <a:spLocks noChangeArrowheads="1"/>
            </p:cNvSpPr>
            <p:nvPr/>
          </p:nvSpPr>
          <p:spPr bwMode="auto">
            <a:xfrm>
              <a:off x="633" y="3074"/>
              <a:ext cx="766"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FFFFFF"/>
                  </a:solidFill>
                  <a:effectLst/>
                  <a:latin typeface="Calibri" pitchFamily="34" charset="0"/>
                  <a:cs typeface="Arial" pitchFamily="34" charset="0"/>
                </a:rPr>
                <a:t>physical capital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7" name="Freeform 32"/>
            <p:cNvSpPr>
              <a:spLocks/>
            </p:cNvSpPr>
            <p:nvPr/>
          </p:nvSpPr>
          <p:spPr bwMode="auto">
            <a:xfrm>
              <a:off x="4051" y="2830"/>
              <a:ext cx="1060" cy="470"/>
            </a:xfrm>
            <a:custGeom>
              <a:avLst/>
              <a:gdLst>
                <a:gd name="T0" fmla="*/ 0 w 2368"/>
                <a:gd name="T1" fmla="*/ 147 h 880"/>
                <a:gd name="T2" fmla="*/ 147 w 2368"/>
                <a:gd name="T3" fmla="*/ 0 h 880"/>
                <a:gd name="T4" fmla="*/ 2222 w 2368"/>
                <a:gd name="T5" fmla="*/ 0 h 880"/>
                <a:gd name="T6" fmla="*/ 2368 w 2368"/>
                <a:gd name="T7" fmla="*/ 147 h 880"/>
                <a:gd name="T8" fmla="*/ 2368 w 2368"/>
                <a:gd name="T9" fmla="*/ 734 h 880"/>
                <a:gd name="T10" fmla="*/ 2222 w 2368"/>
                <a:gd name="T11" fmla="*/ 880 h 880"/>
                <a:gd name="T12" fmla="*/ 147 w 2368"/>
                <a:gd name="T13" fmla="*/ 880 h 880"/>
                <a:gd name="T14" fmla="*/ 0 w 2368"/>
                <a:gd name="T15" fmla="*/ 734 h 880"/>
                <a:gd name="T16" fmla="*/ 0 w 2368"/>
                <a:gd name="T17" fmla="*/ 147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8" h="880">
                  <a:moveTo>
                    <a:pt x="0" y="147"/>
                  </a:moveTo>
                  <a:cubicBezTo>
                    <a:pt x="0" y="66"/>
                    <a:pt x="66" y="0"/>
                    <a:pt x="147" y="0"/>
                  </a:cubicBezTo>
                  <a:lnTo>
                    <a:pt x="2222" y="0"/>
                  </a:lnTo>
                  <a:cubicBezTo>
                    <a:pt x="2303" y="0"/>
                    <a:pt x="2368" y="66"/>
                    <a:pt x="2368" y="147"/>
                  </a:cubicBezTo>
                  <a:lnTo>
                    <a:pt x="2368" y="734"/>
                  </a:lnTo>
                  <a:cubicBezTo>
                    <a:pt x="2368" y="815"/>
                    <a:pt x="2303" y="880"/>
                    <a:pt x="2222" y="880"/>
                  </a:cubicBezTo>
                  <a:lnTo>
                    <a:pt x="147" y="880"/>
                  </a:lnTo>
                  <a:cubicBezTo>
                    <a:pt x="66" y="880"/>
                    <a:pt x="0" y="815"/>
                    <a:pt x="0" y="734"/>
                  </a:cubicBezTo>
                  <a:lnTo>
                    <a:pt x="0" y="147"/>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28" name="Freeform 33"/>
            <p:cNvSpPr>
              <a:spLocks/>
            </p:cNvSpPr>
            <p:nvPr/>
          </p:nvSpPr>
          <p:spPr bwMode="auto">
            <a:xfrm>
              <a:off x="4051" y="2830"/>
              <a:ext cx="1060" cy="470"/>
            </a:xfrm>
            <a:custGeom>
              <a:avLst/>
              <a:gdLst>
                <a:gd name="T0" fmla="*/ 0 w 2368"/>
                <a:gd name="T1" fmla="*/ 147 h 880"/>
                <a:gd name="T2" fmla="*/ 147 w 2368"/>
                <a:gd name="T3" fmla="*/ 0 h 880"/>
                <a:gd name="T4" fmla="*/ 2222 w 2368"/>
                <a:gd name="T5" fmla="*/ 0 h 880"/>
                <a:gd name="T6" fmla="*/ 2368 w 2368"/>
                <a:gd name="T7" fmla="*/ 147 h 880"/>
                <a:gd name="T8" fmla="*/ 2368 w 2368"/>
                <a:gd name="T9" fmla="*/ 734 h 880"/>
                <a:gd name="T10" fmla="*/ 2222 w 2368"/>
                <a:gd name="T11" fmla="*/ 880 h 880"/>
                <a:gd name="T12" fmla="*/ 147 w 2368"/>
                <a:gd name="T13" fmla="*/ 880 h 880"/>
                <a:gd name="T14" fmla="*/ 0 w 2368"/>
                <a:gd name="T15" fmla="*/ 734 h 880"/>
                <a:gd name="T16" fmla="*/ 0 w 2368"/>
                <a:gd name="T17" fmla="*/ 147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8" h="880">
                  <a:moveTo>
                    <a:pt x="0" y="147"/>
                  </a:moveTo>
                  <a:cubicBezTo>
                    <a:pt x="0" y="66"/>
                    <a:pt x="66" y="0"/>
                    <a:pt x="147" y="0"/>
                  </a:cubicBezTo>
                  <a:lnTo>
                    <a:pt x="2222" y="0"/>
                  </a:lnTo>
                  <a:cubicBezTo>
                    <a:pt x="2303" y="0"/>
                    <a:pt x="2368" y="66"/>
                    <a:pt x="2368" y="147"/>
                  </a:cubicBezTo>
                  <a:lnTo>
                    <a:pt x="2368" y="734"/>
                  </a:lnTo>
                  <a:cubicBezTo>
                    <a:pt x="2368" y="815"/>
                    <a:pt x="2303" y="880"/>
                    <a:pt x="2222" y="880"/>
                  </a:cubicBezTo>
                  <a:lnTo>
                    <a:pt x="147" y="880"/>
                  </a:lnTo>
                  <a:cubicBezTo>
                    <a:pt x="66" y="880"/>
                    <a:pt x="0" y="815"/>
                    <a:pt x="0" y="734"/>
                  </a:cubicBezTo>
                  <a:lnTo>
                    <a:pt x="0" y="147"/>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29" name="Rectangle 34"/>
            <p:cNvSpPr>
              <a:spLocks noChangeArrowheads="1"/>
            </p:cNvSpPr>
            <p:nvPr/>
          </p:nvSpPr>
          <p:spPr bwMode="auto">
            <a:xfrm>
              <a:off x="4164" y="2897"/>
              <a:ext cx="94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Unemployment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Rectangle 35"/>
            <p:cNvSpPr>
              <a:spLocks noChangeArrowheads="1"/>
            </p:cNvSpPr>
            <p:nvPr/>
          </p:nvSpPr>
          <p:spPr bwMode="auto">
            <a:xfrm>
              <a:off x="4485" y="3067"/>
              <a:ext cx="265"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FFFFFF"/>
                  </a:solidFill>
                  <a:effectLst/>
                  <a:latin typeface="Calibri" pitchFamily="34" charset="0"/>
                  <a:cs typeface="Arial" pitchFamily="34" charset="0"/>
                </a:rPr>
                <a:t>rate</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Freeform 36"/>
            <p:cNvSpPr>
              <a:spLocks/>
            </p:cNvSpPr>
            <p:nvPr/>
          </p:nvSpPr>
          <p:spPr bwMode="auto">
            <a:xfrm>
              <a:off x="2885" y="2830"/>
              <a:ext cx="1059" cy="470"/>
            </a:xfrm>
            <a:custGeom>
              <a:avLst/>
              <a:gdLst>
                <a:gd name="T0" fmla="*/ 0 w 2368"/>
                <a:gd name="T1" fmla="*/ 147 h 880"/>
                <a:gd name="T2" fmla="*/ 147 w 2368"/>
                <a:gd name="T3" fmla="*/ 0 h 880"/>
                <a:gd name="T4" fmla="*/ 2222 w 2368"/>
                <a:gd name="T5" fmla="*/ 0 h 880"/>
                <a:gd name="T6" fmla="*/ 2368 w 2368"/>
                <a:gd name="T7" fmla="*/ 147 h 880"/>
                <a:gd name="T8" fmla="*/ 2368 w 2368"/>
                <a:gd name="T9" fmla="*/ 734 h 880"/>
                <a:gd name="T10" fmla="*/ 2222 w 2368"/>
                <a:gd name="T11" fmla="*/ 880 h 880"/>
                <a:gd name="T12" fmla="*/ 147 w 2368"/>
                <a:gd name="T13" fmla="*/ 880 h 880"/>
                <a:gd name="T14" fmla="*/ 0 w 2368"/>
                <a:gd name="T15" fmla="*/ 734 h 880"/>
                <a:gd name="T16" fmla="*/ 0 w 2368"/>
                <a:gd name="T17" fmla="*/ 147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8" h="880">
                  <a:moveTo>
                    <a:pt x="0" y="147"/>
                  </a:moveTo>
                  <a:cubicBezTo>
                    <a:pt x="0" y="66"/>
                    <a:pt x="66" y="0"/>
                    <a:pt x="147" y="0"/>
                  </a:cubicBezTo>
                  <a:lnTo>
                    <a:pt x="2222" y="0"/>
                  </a:lnTo>
                  <a:cubicBezTo>
                    <a:pt x="2303" y="0"/>
                    <a:pt x="2368" y="66"/>
                    <a:pt x="2368" y="147"/>
                  </a:cubicBezTo>
                  <a:lnTo>
                    <a:pt x="2368" y="734"/>
                  </a:lnTo>
                  <a:cubicBezTo>
                    <a:pt x="2368" y="815"/>
                    <a:pt x="2303" y="880"/>
                    <a:pt x="2222" y="880"/>
                  </a:cubicBezTo>
                  <a:lnTo>
                    <a:pt x="147" y="880"/>
                  </a:lnTo>
                  <a:cubicBezTo>
                    <a:pt x="66" y="880"/>
                    <a:pt x="0" y="815"/>
                    <a:pt x="0" y="734"/>
                  </a:cubicBezTo>
                  <a:lnTo>
                    <a:pt x="0" y="147"/>
                  </a:ln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32" name="Freeform 37"/>
            <p:cNvSpPr>
              <a:spLocks/>
            </p:cNvSpPr>
            <p:nvPr/>
          </p:nvSpPr>
          <p:spPr bwMode="auto">
            <a:xfrm>
              <a:off x="2885" y="2830"/>
              <a:ext cx="1059" cy="470"/>
            </a:xfrm>
            <a:custGeom>
              <a:avLst/>
              <a:gdLst>
                <a:gd name="T0" fmla="*/ 0 w 2368"/>
                <a:gd name="T1" fmla="*/ 147 h 880"/>
                <a:gd name="T2" fmla="*/ 147 w 2368"/>
                <a:gd name="T3" fmla="*/ 0 h 880"/>
                <a:gd name="T4" fmla="*/ 2222 w 2368"/>
                <a:gd name="T5" fmla="*/ 0 h 880"/>
                <a:gd name="T6" fmla="*/ 2368 w 2368"/>
                <a:gd name="T7" fmla="*/ 147 h 880"/>
                <a:gd name="T8" fmla="*/ 2368 w 2368"/>
                <a:gd name="T9" fmla="*/ 734 h 880"/>
                <a:gd name="T10" fmla="*/ 2222 w 2368"/>
                <a:gd name="T11" fmla="*/ 880 h 880"/>
                <a:gd name="T12" fmla="*/ 147 w 2368"/>
                <a:gd name="T13" fmla="*/ 880 h 880"/>
                <a:gd name="T14" fmla="*/ 0 w 2368"/>
                <a:gd name="T15" fmla="*/ 734 h 880"/>
                <a:gd name="T16" fmla="*/ 0 w 2368"/>
                <a:gd name="T17" fmla="*/ 147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8" h="880">
                  <a:moveTo>
                    <a:pt x="0" y="147"/>
                  </a:moveTo>
                  <a:cubicBezTo>
                    <a:pt x="0" y="66"/>
                    <a:pt x="66" y="0"/>
                    <a:pt x="147" y="0"/>
                  </a:cubicBezTo>
                  <a:lnTo>
                    <a:pt x="2222" y="0"/>
                  </a:lnTo>
                  <a:cubicBezTo>
                    <a:pt x="2303" y="0"/>
                    <a:pt x="2368" y="66"/>
                    <a:pt x="2368" y="147"/>
                  </a:cubicBezTo>
                  <a:lnTo>
                    <a:pt x="2368" y="734"/>
                  </a:lnTo>
                  <a:cubicBezTo>
                    <a:pt x="2368" y="815"/>
                    <a:pt x="2303" y="880"/>
                    <a:pt x="2222" y="880"/>
                  </a:cubicBezTo>
                  <a:lnTo>
                    <a:pt x="147" y="880"/>
                  </a:lnTo>
                  <a:cubicBezTo>
                    <a:pt x="66" y="880"/>
                    <a:pt x="0" y="815"/>
                    <a:pt x="0" y="734"/>
                  </a:cubicBezTo>
                  <a:lnTo>
                    <a:pt x="0" y="147"/>
                  </a:lnTo>
                  <a:close/>
                </a:path>
              </a:pathLst>
            </a:custGeom>
            <a:noFill/>
            <a:ln w="33338" cap="flat">
              <a:solidFill>
                <a:srgbClr val="385D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3" name="Rectangle 38"/>
            <p:cNvSpPr>
              <a:spLocks noChangeArrowheads="1"/>
            </p:cNvSpPr>
            <p:nvPr/>
          </p:nvSpPr>
          <p:spPr bwMode="auto">
            <a:xfrm>
              <a:off x="3137" y="2897"/>
              <a:ext cx="64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FFFFFF"/>
                  </a:solidFill>
                  <a:effectLst/>
                  <a:latin typeface="Calibri" pitchFamily="34" charset="0"/>
                  <a:cs typeface="Arial" pitchFamily="34" charset="0"/>
                </a:rPr>
                <a:t>Labour force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39"/>
            <p:cNvSpPr>
              <a:spLocks noChangeArrowheads="1"/>
            </p:cNvSpPr>
            <p:nvPr/>
          </p:nvSpPr>
          <p:spPr bwMode="auto">
            <a:xfrm>
              <a:off x="3116" y="3067"/>
              <a:ext cx="694"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FFFFFF"/>
                  </a:solidFill>
                  <a:effectLst/>
                  <a:latin typeface="Calibri" pitchFamily="34" charset="0"/>
                  <a:cs typeface="Arial" pitchFamily="34" charset="0"/>
                </a:rPr>
                <a:t>participation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Freeform 40"/>
            <p:cNvSpPr>
              <a:spLocks noEditPoints="1"/>
            </p:cNvSpPr>
            <p:nvPr/>
          </p:nvSpPr>
          <p:spPr bwMode="auto">
            <a:xfrm>
              <a:off x="993" y="2557"/>
              <a:ext cx="349" cy="260"/>
            </a:xfrm>
            <a:custGeom>
              <a:avLst/>
              <a:gdLst>
                <a:gd name="T0" fmla="*/ 9 w 780"/>
                <a:gd name="T1" fmla="*/ 487 h 487"/>
                <a:gd name="T2" fmla="*/ 771 w 780"/>
                <a:gd name="T3" fmla="*/ 16 h 487"/>
                <a:gd name="T4" fmla="*/ 763 w 780"/>
                <a:gd name="T5" fmla="*/ 2 h 487"/>
                <a:gd name="T6" fmla="*/ 0 w 780"/>
                <a:gd name="T7" fmla="*/ 474 h 487"/>
                <a:gd name="T8" fmla="*/ 9 w 780"/>
                <a:gd name="T9" fmla="*/ 487 h 487"/>
                <a:gd name="T10" fmla="*/ 704 w 780"/>
                <a:gd name="T11" fmla="*/ 144 h 487"/>
                <a:gd name="T12" fmla="*/ 780 w 780"/>
                <a:gd name="T13" fmla="*/ 0 h 487"/>
                <a:gd name="T14" fmla="*/ 618 w 780"/>
                <a:gd name="T15" fmla="*/ 5 h 487"/>
                <a:gd name="T16" fmla="*/ 611 w 780"/>
                <a:gd name="T17" fmla="*/ 13 h 487"/>
                <a:gd name="T18" fmla="*/ 619 w 780"/>
                <a:gd name="T19" fmla="*/ 21 h 487"/>
                <a:gd name="T20" fmla="*/ 767 w 780"/>
                <a:gd name="T21" fmla="*/ 17 h 487"/>
                <a:gd name="T22" fmla="*/ 760 w 780"/>
                <a:gd name="T23" fmla="*/ 5 h 487"/>
                <a:gd name="T24" fmla="*/ 690 w 780"/>
                <a:gd name="T25" fmla="*/ 136 h 487"/>
                <a:gd name="T26" fmla="*/ 694 w 780"/>
                <a:gd name="T27" fmla="*/ 147 h 487"/>
                <a:gd name="T28" fmla="*/ 704 w 780"/>
                <a:gd name="T29" fmla="*/ 144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487">
                  <a:moveTo>
                    <a:pt x="9" y="487"/>
                  </a:moveTo>
                  <a:lnTo>
                    <a:pt x="771" y="16"/>
                  </a:lnTo>
                  <a:lnTo>
                    <a:pt x="763" y="2"/>
                  </a:lnTo>
                  <a:lnTo>
                    <a:pt x="0" y="474"/>
                  </a:lnTo>
                  <a:lnTo>
                    <a:pt x="9" y="487"/>
                  </a:lnTo>
                  <a:close/>
                  <a:moveTo>
                    <a:pt x="704" y="144"/>
                  </a:moveTo>
                  <a:lnTo>
                    <a:pt x="780" y="0"/>
                  </a:lnTo>
                  <a:lnTo>
                    <a:pt x="618" y="5"/>
                  </a:lnTo>
                  <a:cubicBezTo>
                    <a:pt x="614" y="5"/>
                    <a:pt x="611" y="8"/>
                    <a:pt x="611" y="13"/>
                  </a:cubicBezTo>
                  <a:cubicBezTo>
                    <a:pt x="611" y="17"/>
                    <a:pt x="614" y="21"/>
                    <a:pt x="619" y="21"/>
                  </a:cubicBezTo>
                  <a:lnTo>
                    <a:pt x="767" y="17"/>
                  </a:lnTo>
                  <a:lnTo>
                    <a:pt x="760" y="5"/>
                  </a:lnTo>
                  <a:lnTo>
                    <a:pt x="690" y="136"/>
                  </a:lnTo>
                  <a:cubicBezTo>
                    <a:pt x="688" y="140"/>
                    <a:pt x="690" y="145"/>
                    <a:pt x="694" y="147"/>
                  </a:cubicBezTo>
                  <a:cubicBezTo>
                    <a:pt x="697" y="149"/>
                    <a:pt x="702" y="147"/>
                    <a:pt x="704" y="14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36" name="Freeform 41"/>
            <p:cNvSpPr>
              <a:spLocks noEditPoints="1"/>
            </p:cNvSpPr>
            <p:nvPr/>
          </p:nvSpPr>
          <p:spPr bwMode="auto">
            <a:xfrm>
              <a:off x="3420" y="2557"/>
              <a:ext cx="349" cy="260"/>
            </a:xfrm>
            <a:custGeom>
              <a:avLst/>
              <a:gdLst>
                <a:gd name="T0" fmla="*/ 9 w 780"/>
                <a:gd name="T1" fmla="*/ 487 h 487"/>
                <a:gd name="T2" fmla="*/ 771 w 780"/>
                <a:gd name="T3" fmla="*/ 16 h 487"/>
                <a:gd name="T4" fmla="*/ 763 w 780"/>
                <a:gd name="T5" fmla="*/ 2 h 487"/>
                <a:gd name="T6" fmla="*/ 0 w 780"/>
                <a:gd name="T7" fmla="*/ 474 h 487"/>
                <a:gd name="T8" fmla="*/ 9 w 780"/>
                <a:gd name="T9" fmla="*/ 487 h 487"/>
                <a:gd name="T10" fmla="*/ 704 w 780"/>
                <a:gd name="T11" fmla="*/ 144 h 487"/>
                <a:gd name="T12" fmla="*/ 780 w 780"/>
                <a:gd name="T13" fmla="*/ 0 h 487"/>
                <a:gd name="T14" fmla="*/ 618 w 780"/>
                <a:gd name="T15" fmla="*/ 5 h 487"/>
                <a:gd name="T16" fmla="*/ 611 w 780"/>
                <a:gd name="T17" fmla="*/ 13 h 487"/>
                <a:gd name="T18" fmla="*/ 619 w 780"/>
                <a:gd name="T19" fmla="*/ 21 h 487"/>
                <a:gd name="T20" fmla="*/ 767 w 780"/>
                <a:gd name="T21" fmla="*/ 17 h 487"/>
                <a:gd name="T22" fmla="*/ 760 w 780"/>
                <a:gd name="T23" fmla="*/ 5 h 487"/>
                <a:gd name="T24" fmla="*/ 690 w 780"/>
                <a:gd name="T25" fmla="*/ 136 h 487"/>
                <a:gd name="T26" fmla="*/ 694 w 780"/>
                <a:gd name="T27" fmla="*/ 147 h 487"/>
                <a:gd name="T28" fmla="*/ 704 w 780"/>
                <a:gd name="T29" fmla="*/ 144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487">
                  <a:moveTo>
                    <a:pt x="9" y="487"/>
                  </a:moveTo>
                  <a:lnTo>
                    <a:pt x="771" y="16"/>
                  </a:lnTo>
                  <a:lnTo>
                    <a:pt x="763" y="2"/>
                  </a:lnTo>
                  <a:lnTo>
                    <a:pt x="0" y="474"/>
                  </a:lnTo>
                  <a:lnTo>
                    <a:pt x="9" y="487"/>
                  </a:lnTo>
                  <a:close/>
                  <a:moveTo>
                    <a:pt x="704" y="144"/>
                  </a:moveTo>
                  <a:lnTo>
                    <a:pt x="780" y="0"/>
                  </a:lnTo>
                  <a:lnTo>
                    <a:pt x="618" y="5"/>
                  </a:lnTo>
                  <a:cubicBezTo>
                    <a:pt x="614" y="5"/>
                    <a:pt x="611" y="8"/>
                    <a:pt x="611" y="13"/>
                  </a:cubicBezTo>
                  <a:cubicBezTo>
                    <a:pt x="611" y="17"/>
                    <a:pt x="614" y="21"/>
                    <a:pt x="619" y="21"/>
                  </a:cubicBezTo>
                  <a:lnTo>
                    <a:pt x="767" y="17"/>
                  </a:lnTo>
                  <a:lnTo>
                    <a:pt x="760" y="5"/>
                  </a:lnTo>
                  <a:lnTo>
                    <a:pt x="690" y="136"/>
                  </a:lnTo>
                  <a:cubicBezTo>
                    <a:pt x="688" y="140"/>
                    <a:pt x="690" y="145"/>
                    <a:pt x="694" y="147"/>
                  </a:cubicBezTo>
                  <a:cubicBezTo>
                    <a:pt x="697" y="149"/>
                    <a:pt x="702" y="147"/>
                    <a:pt x="704" y="14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37" name="Freeform 42"/>
            <p:cNvSpPr>
              <a:spLocks noEditPoints="1"/>
            </p:cNvSpPr>
            <p:nvPr/>
          </p:nvSpPr>
          <p:spPr bwMode="auto">
            <a:xfrm>
              <a:off x="1847" y="2565"/>
              <a:ext cx="308" cy="269"/>
            </a:xfrm>
            <a:custGeom>
              <a:avLst/>
              <a:gdLst>
                <a:gd name="T0" fmla="*/ 681 w 690"/>
                <a:gd name="T1" fmla="*/ 503 h 503"/>
                <a:gd name="T2" fmla="*/ 9 w 690"/>
                <a:gd name="T3" fmla="*/ 16 h 503"/>
                <a:gd name="T4" fmla="*/ 18 w 690"/>
                <a:gd name="T5" fmla="*/ 3 h 503"/>
                <a:gd name="T6" fmla="*/ 690 w 690"/>
                <a:gd name="T7" fmla="*/ 490 h 503"/>
                <a:gd name="T8" fmla="*/ 681 w 690"/>
                <a:gd name="T9" fmla="*/ 503 h 503"/>
                <a:gd name="T10" fmla="*/ 66 w 690"/>
                <a:gd name="T11" fmla="*/ 149 h 503"/>
                <a:gd name="T12" fmla="*/ 0 w 690"/>
                <a:gd name="T13" fmla="*/ 0 h 503"/>
                <a:gd name="T14" fmla="*/ 162 w 690"/>
                <a:gd name="T15" fmla="*/ 16 h 503"/>
                <a:gd name="T16" fmla="*/ 169 w 690"/>
                <a:gd name="T17" fmla="*/ 25 h 503"/>
                <a:gd name="T18" fmla="*/ 160 w 690"/>
                <a:gd name="T19" fmla="*/ 32 h 503"/>
                <a:gd name="T20" fmla="*/ 13 w 690"/>
                <a:gd name="T21" fmla="*/ 18 h 503"/>
                <a:gd name="T22" fmla="*/ 21 w 690"/>
                <a:gd name="T23" fmla="*/ 7 h 503"/>
                <a:gd name="T24" fmla="*/ 81 w 690"/>
                <a:gd name="T25" fmla="*/ 142 h 503"/>
                <a:gd name="T26" fmla="*/ 77 w 690"/>
                <a:gd name="T27" fmla="*/ 153 h 503"/>
                <a:gd name="T28" fmla="*/ 66 w 690"/>
                <a:gd name="T29" fmla="*/ 14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0" h="503">
                  <a:moveTo>
                    <a:pt x="681" y="503"/>
                  </a:moveTo>
                  <a:lnTo>
                    <a:pt x="9" y="16"/>
                  </a:lnTo>
                  <a:lnTo>
                    <a:pt x="18" y="3"/>
                  </a:lnTo>
                  <a:lnTo>
                    <a:pt x="690" y="490"/>
                  </a:lnTo>
                  <a:lnTo>
                    <a:pt x="681" y="503"/>
                  </a:lnTo>
                  <a:close/>
                  <a:moveTo>
                    <a:pt x="66" y="149"/>
                  </a:moveTo>
                  <a:lnTo>
                    <a:pt x="0" y="0"/>
                  </a:lnTo>
                  <a:lnTo>
                    <a:pt x="162" y="16"/>
                  </a:lnTo>
                  <a:cubicBezTo>
                    <a:pt x="166" y="17"/>
                    <a:pt x="169" y="21"/>
                    <a:pt x="169" y="25"/>
                  </a:cubicBezTo>
                  <a:cubicBezTo>
                    <a:pt x="168" y="30"/>
                    <a:pt x="165" y="33"/>
                    <a:pt x="160" y="32"/>
                  </a:cubicBezTo>
                  <a:lnTo>
                    <a:pt x="13" y="18"/>
                  </a:lnTo>
                  <a:lnTo>
                    <a:pt x="21" y="7"/>
                  </a:lnTo>
                  <a:lnTo>
                    <a:pt x="81" y="142"/>
                  </a:lnTo>
                  <a:cubicBezTo>
                    <a:pt x="82" y="146"/>
                    <a:pt x="81" y="151"/>
                    <a:pt x="77" y="153"/>
                  </a:cubicBezTo>
                  <a:cubicBezTo>
                    <a:pt x="72" y="155"/>
                    <a:pt x="68" y="153"/>
                    <a:pt x="66" y="149"/>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38" name="Freeform 43"/>
            <p:cNvSpPr>
              <a:spLocks noEditPoints="1"/>
            </p:cNvSpPr>
            <p:nvPr/>
          </p:nvSpPr>
          <p:spPr bwMode="auto">
            <a:xfrm>
              <a:off x="4273" y="2565"/>
              <a:ext cx="309" cy="269"/>
            </a:xfrm>
            <a:custGeom>
              <a:avLst/>
              <a:gdLst>
                <a:gd name="T0" fmla="*/ 681 w 690"/>
                <a:gd name="T1" fmla="*/ 503 h 503"/>
                <a:gd name="T2" fmla="*/ 9 w 690"/>
                <a:gd name="T3" fmla="*/ 16 h 503"/>
                <a:gd name="T4" fmla="*/ 18 w 690"/>
                <a:gd name="T5" fmla="*/ 3 h 503"/>
                <a:gd name="T6" fmla="*/ 690 w 690"/>
                <a:gd name="T7" fmla="*/ 490 h 503"/>
                <a:gd name="T8" fmla="*/ 681 w 690"/>
                <a:gd name="T9" fmla="*/ 503 h 503"/>
                <a:gd name="T10" fmla="*/ 66 w 690"/>
                <a:gd name="T11" fmla="*/ 149 h 503"/>
                <a:gd name="T12" fmla="*/ 0 w 690"/>
                <a:gd name="T13" fmla="*/ 0 h 503"/>
                <a:gd name="T14" fmla="*/ 162 w 690"/>
                <a:gd name="T15" fmla="*/ 16 h 503"/>
                <a:gd name="T16" fmla="*/ 169 w 690"/>
                <a:gd name="T17" fmla="*/ 25 h 503"/>
                <a:gd name="T18" fmla="*/ 160 w 690"/>
                <a:gd name="T19" fmla="*/ 32 h 503"/>
                <a:gd name="T20" fmla="*/ 13 w 690"/>
                <a:gd name="T21" fmla="*/ 18 h 503"/>
                <a:gd name="T22" fmla="*/ 21 w 690"/>
                <a:gd name="T23" fmla="*/ 7 h 503"/>
                <a:gd name="T24" fmla="*/ 81 w 690"/>
                <a:gd name="T25" fmla="*/ 142 h 503"/>
                <a:gd name="T26" fmla="*/ 77 w 690"/>
                <a:gd name="T27" fmla="*/ 153 h 503"/>
                <a:gd name="T28" fmla="*/ 66 w 690"/>
                <a:gd name="T29" fmla="*/ 14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0" h="503">
                  <a:moveTo>
                    <a:pt x="681" y="503"/>
                  </a:moveTo>
                  <a:lnTo>
                    <a:pt x="9" y="16"/>
                  </a:lnTo>
                  <a:lnTo>
                    <a:pt x="18" y="3"/>
                  </a:lnTo>
                  <a:lnTo>
                    <a:pt x="690" y="490"/>
                  </a:lnTo>
                  <a:lnTo>
                    <a:pt x="681" y="503"/>
                  </a:lnTo>
                  <a:close/>
                  <a:moveTo>
                    <a:pt x="66" y="149"/>
                  </a:moveTo>
                  <a:lnTo>
                    <a:pt x="0" y="0"/>
                  </a:lnTo>
                  <a:lnTo>
                    <a:pt x="162" y="16"/>
                  </a:lnTo>
                  <a:cubicBezTo>
                    <a:pt x="166" y="17"/>
                    <a:pt x="169" y="21"/>
                    <a:pt x="169" y="25"/>
                  </a:cubicBezTo>
                  <a:cubicBezTo>
                    <a:pt x="168" y="30"/>
                    <a:pt x="165" y="33"/>
                    <a:pt x="160" y="32"/>
                  </a:cubicBezTo>
                  <a:lnTo>
                    <a:pt x="13" y="18"/>
                  </a:lnTo>
                  <a:lnTo>
                    <a:pt x="21" y="7"/>
                  </a:lnTo>
                  <a:lnTo>
                    <a:pt x="81" y="142"/>
                  </a:lnTo>
                  <a:cubicBezTo>
                    <a:pt x="82" y="146"/>
                    <a:pt x="81" y="151"/>
                    <a:pt x="77" y="153"/>
                  </a:cubicBezTo>
                  <a:cubicBezTo>
                    <a:pt x="72" y="155"/>
                    <a:pt x="68" y="153"/>
                    <a:pt x="66" y="149"/>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064648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Box 7"/>
          <p:cNvSpPr txBox="1">
            <a:spLocks noChangeArrowheads="1"/>
          </p:cNvSpPr>
          <p:nvPr/>
        </p:nvSpPr>
        <p:spPr bwMode="auto">
          <a:xfrm>
            <a:off x="395536" y="141140"/>
            <a:ext cx="8497639" cy="1446550"/>
          </a:xfrm>
          <a:prstGeom prst="rect">
            <a:avLst/>
          </a:prstGeom>
          <a:noFill/>
          <a:ln w="9525">
            <a:noFill/>
            <a:miter lim="800000"/>
            <a:headEnd/>
            <a:tailEnd/>
          </a:ln>
        </p:spPr>
        <p:txBody>
          <a:bodyPr wrap="square">
            <a:spAutoFit/>
          </a:bodyPr>
          <a:lstStyle/>
          <a:p>
            <a:pPr algn="ctr"/>
            <a:r>
              <a:rPr lang="en-GB" sz="2800" b="1" dirty="0">
                <a:solidFill>
                  <a:schemeClr val="tx2"/>
                </a:solidFill>
                <a:latin typeface="Helvetica" pitchFamily="34" charset="0"/>
              </a:rPr>
              <a:t> </a:t>
            </a:r>
            <a:r>
              <a:rPr lang="en-GB" sz="2800" b="1" dirty="0" smtClean="0">
                <a:solidFill>
                  <a:schemeClr val="tx2"/>
                </a:solidFill>
                <a:latin typeface="Helvetica" pitchFamily="34" charset="0"/>
              </a:rPr>
              <a:t>   </a:t>
            </a:r>
            <a:r>
              <a:rPr lang="en-GB" sz="3200" b="1" dirty="0" smtClean="0">
                <a:solidFill>
                  <a:schemeClr val="tx2"/>
                </a:solidFill>
                <a:latin typeface="Helvetica" pitchFamily="34" charset="0"/>
              </a:rPr>
              <a:t>Framework allows for multiple policy channels to be explored and quantified</a:t>
            </a:r>
          </a:p>
          <a:p>
            <a:pPr algn="ctr"/>
            <a:r>
              <a:rPr lang="en-GB" sz="2400" b="1" dirty="0">
                <a:solidFill>
                  <a:schemeClr val="tx2"/>
                </a:solidFill>
                <a:latin typeface="Calibri" pitchFamily="34" charset="0"/>
              </a:rPr>
              <a:t> </a:t>
            </a:r>
            <a:r>
              <a:rPr lang="en-GB" sz="2400" b="1" dirty="0" smtClean="0">
                <a:solidFill>
                  <a:schemeClr val="tx2"/>
                </a:solidFill>
                <a:latin typeface="Calibri" pitchFamily="34" charset="0"/>
              </a:rPr>
              <a:t>                </a:t>
            </a:r>
            <a:endParaRPr lang="en-US" sz="2400" b="1" dirty="0">
              <a:solidFill>
                <a:schemeClr val="tx2"/>
              </a:solidFill>
              <a:latin typeface="Calibri" pitchFamily="34" charset="0"/>
            </a:endParaRPr>
          </a:p>
        </p:txBody>
      </p:sp>
      <p:pic>
        <p:nvPicPr>
          <p:cNvPr id="296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7848" y="1367441"/>
            <a:ext cx="7756152" cy="4877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7504" y="2122976"/>
            <a:ext cx="1584176" cy="646331"/>
          </a:xfrm>
          <a:prstGeom prst="rect">
            <a:avLst/>
          </a:prstGeom>
          <a:noFill/>
        </p:spPr>
        <p:txBody>
          <a:bodyPr wrap="square" rtlCol="0">
            <a:spAutoFit/>
          </a:bodyPr>
          <a:lstStyle/>
          <a:p>
            <a:r>
              <a:rPr lang="en-GB" dirty="0" smtClean="0">
                <a:solidFill>
                  <a:schemeClr val="tx1">
                    <a:lumMod val="50000"/>
                  </a:schemeClr>
                </a:solidFill>
              </a:rPr>
              <a:t>Top level performance</a:t>
            </a:r>
            <a:endParaRPr lang="en-GB" dirty="0">
              <a:solidFill>
                <a:schemeClr val="tx1">
                  <a:lumMod val="50000"/>
                </a:schemeClr>
              </a:solidFill>
            </a:endParaRPr>
          </a:p>
        </p:txBody>
      </p:sp>
      <p:sp>
        <p:nvSpPr>
          <p:cNvPr id="5" name="TextBox 4"/>
          <p:cNvSpPr txBox="1"/>
          <p:nvPr/>
        </p:nvSpPr>
        <p:spPr>
          <a:xfrm>
            <a:off x="107504" y="3444690"/>
            <a:ext cx="1584176" cy="646331"/>
          </a:xfrm>
          <a:prstGeom prst="rect">
            <a:avLst/>
          </a:prstGeom>
          <a:noFill/>
        </p:spPr>
        <p:txBody>
          <a:bodyPr wrap="square" rtlCol="0">
            <a:spAutoFit/>
          </a:bodyPr>
          <a:lstStyle/>
          <a:p>
            <a:r>
              <a:rPr lang="en-GB" dirty="0" smtClean="0">
                <a:solidFill>
                  <a:schemeClr val="tx1">
                    <a:lumMod val="50000"/>
                  </a:schemeClr>
                </a:solidFill>
              </a:rPr>
              <a:t>Intermediate drivers</a:t>
            </a:r>
            <a:endParaRPr lang="en-GB" dirty="0">
              <a:solidFill>
                <a:schemeClr val="tx1">
                  <a:lumMod val="50000"/>
                </a:schemeClr>
              </a:solidFill>
            </a:endParaRPr>
          </a:p>
        </p:txBody>
      </p:sp>
      <p:sp>
        <p:nvSpPr>
          <p:cNvPr id="8" name="TextBox 7"/>
          <p:cNvSpPr txBox="1"/>
          <p:nvPr/>
        </p:nvSpPr>
        <p:spPr>
          <a:xfrm>
            <a:off x="107504" y="5229200"/>
            <a:ext cx="1440160" cy="646331"/>
          </a:xfrm>
          <a:prstGeom prst="rect">
            <a:avLst/>
          </a:prstGeom>
          <a:noFill/>
        </p:spPr>
        <p:txBody>
          <a:bodyPr wrap="square" rtlCol="0">
            <a:spAutoFit/>
          </a:bodyPr>
          <a:lstStyle/>
          <a:p>
            <a:r>
              <a:rPr lang="en-GB" dirty="0" smtClean="0">
                <a:solidFill>
                  <a:schemeClr val="tx1">
                    <a:lumMod val="50000"/>
                  </a:schemeClr>
                </a:solidFill>
              </a:rPr>
              <a:t>Policies and institutions</a:t>
            </a:r>
            <a:endParaRPr lang="en-GB" dirty="0">
              <a:solidFill>
                <a:schemeClr val="tx1">
                  <a:lumMod val="50000"/>
                </a:schemeClr>
              </a:solidFill>
            </a:endParaRPr>
          </a:p>
        </p:txBody>
      </p:sp>
    </p:spTree>
    <p:extLst>
      <p:ext uri="{BB962C8B-B14F-4D97-AF65-F5344CB8AC3E}">
        <p14:creationId xmlns:p14="http://schemas.microsoft.com/office/powerpoint/2010/main" val="273619170"/>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237600"/>
            <a:ext cx="8352928" cy="1022400"/>
          </a:xfrm>
        </p:spPr>
        <p:txBody>
          <a:bodyPr/>
          <a:lstStyle/>
          <a:p>
            <a:pPr algn="ctr"/>
            <a:r>
              <a:rPr lang="en-GB" b="1" dirty="0" smtClean="0">
                <a:solidFill>
                  <a:schemeClr val="tx2"/>
                </a:solidFill>
              </a:rPr>
              <a:t>Policy variables can be classified according to their systemic importance  </a:t>
            </a:r>
            <a:endParaRPr lang="en-GB" b="1" dirty="0">
              <a:solidFill>
                <a:schemeClr val="tx2"/>
              </a:solidFill>
            </a:endParaRPr>
          </a:p>
        </p:txBody>
      </p:sp>
      <p:sp>
        <p:nvSpPr>
          <p:cNvPr id="2" name="Slide Number Placeholder 1"/>
          <p:cNvSpPr>
            <a:spLocks noGrp="1"/>
          </p:cNvSpPr>
          <p:nvPr>
            <p:ph type="sldNum" sz="quarter" idx="4"/>
          </p:nvPr>
        </p:nvSpPr>
        <p:spPr/>
        <p:txBody>
          <a:bodyPr/>
          <a:lstStyle/>
          <a:p>
            <a:fld id="{1358EB37-331F-4BCA-99A6-28FF94408C27}" type="slidenum">
              <a:rPr lang="en-GB" smtClean="0"/>
              <a:t>6</a:t>
            </a:fld>
            <a:endParaRPr lang="en-GB" dirty="0"/>
          </a:p>
        </p:txBody>
      </p:sp>
      <p:graphicFrame>
        <p:nvGraphicFramePr>
          <p:cNvPr id="5" name="Diagram 4"/>
          <p:cNvGraphicFramePr/>
          <p:nvPr>
            <p:extLst>
              <p:ext uri="{D42A27DB-BD31-4B8C-83A1-F6EECF244321}">
                <p14:modId xmlns:p14="http://schemas.microsoft.com/office/powerpoint/2010/main" val="4211577346"/>
              </p:ext>
            </p:extLst>
          </p:nvPr>
        </p:nvGraphicFramePr>
        <p:xfrm>
          <a:off x="216024" y="1484784"/>
          <a:ext cx="8748464"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2796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b="1" dirty="0">
                <a:solidFill>
                  <a:schemeClr val="tx2"/>
                </a:solidFill>
              </a:rPr>
              <a:t>M</a:t>
            </a:r>
            <a:r>
              <a:rPr lang="en-GB" b="1" dirty="0" smtClean="0">
                <a:solidFill>
                  <a:schemeClr val="tx2"/>
                </a:solidFill>
              </a:rPr>
              <a:t>ain steps of quantification exercise</a:t>
            </a:r>
            <a:endParaRPr lang="en-GB" b="1" dirty="0">
              <a:solidFill>
                <a:schemeClr val="tx2"/>
              </a:solidFill>
            </a:endParaRPr>
          </a:p>
        </p:txBody>
      </p:sp>
      <p:sp>
        <p:nvSpPr>
          <p:cNvPr id="2" name="Slide Number Placeholder 1"/>
          <p:cNvSpPr>
            <a:spLocks noGrp="1"/>
          </p:cNvSpPr>
          <p:nvPr>
            <p:ph type="sldNum" sz="quarter" idx="4"/>
          </p:nvPr>
        </p:nvSpPr>
        <p:spPr/>
        <p:txBody>
          <a:bodyPr/>
          <a:lstStyle/>
          <a:p>
            <a:fld id="{1358EB37-331F-4BCA-99A6-28FF94408C27}" type="slidenum">
              <a:rPr lang="en-GB" smtClean="0"/>
              <a:t>7</a:t>
            </a:fld>
            <a:endParaRPr lang="en-GB"/>
          </a:p>
        </p:txBody>
      </p:sp>
      <p:graphicFrame>
        <p:nvGraphicFramePr>
          <p:cNvPr id="8" name="Diagram 7"/>
          <p:cNvGraphicFramePr/>
          <p:nvPr>
            <p:extLst>
              <p:ext uri="{D42A27DB-BD31-4B8C-83A1-F6EECF244321}">
                <p14:modId xmlns:p14="http://schemas.microsoft.com/office/powerpoint/2010/main" val="2580358064"/>
              </p:ext>
            </p:extLst>
          </p:nvPr>
        </p:nvGraphicFramePr>
        <p:xfrm>
          <a:off x="251520" y="1556792"/>
          <a:ext cx="8640960" cy="4552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5211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F56595E-20A5-4D11-B025-4A2BB5EE92CC}" type="slidenum">
              <a:rPr lang="en-US" smtClean="0"/>
              <a:pPr>
                <a:defRPr/>
              </a:pPr>
              <a:t>8</a:t>
            </a:fld>
            <a:endParaRPr lang="en-US" dirty="0"/>
          </a:p>
        </p:txBody>
      </p:sp>
      <p:sp>
        <p:nvSpPr>
          <p:cNvPr id="6" name="Title 5"/>
          <p:cNvSpPr>
            <a:spLocks noGrp="1"/>
          </p:cNvSpPr>
          <p:nvPr>
            <p:ph type="title" idx="4294967295"/>
          </p:nvPr>
        </p:nvSpPr>
        <p:spPr>
          <a:xfrm>
            <a:off x="899592" y="165457"/>
            <a:ext cx="8136903" cy="863046"/>
          </a:xfrm>
        </p:spPr>
        <p:txBody>
          <a:bodyPr/>
          <a:lstStyle/>
          <a:p>
            <a:pPr algn="ctr">
              <a:defRPr/>
            </a:pPr>
            <a:r>
              <a:rPr lang="en-GB" b="1" dirty="0" smtClean="0">
                <a:solidFill>
                  <a:schemeClr val="tx2"/>
                </a:solidFill>
              </a:rPr>
              <a:t>Step 1 - Mapping reforms into indicators</a:t>
            </a:r>
            <a:endParaRPr lang="en-GB" b="1" kern="1200" dirty="0">
              <a:solidFill>
                <a:schemeClr val="tx2"/>
              </a:solidFill>
              <a:ea typeface="+mn-ea"/>
              <a:cs typeface="+mn-cs"/>
            </a:endParaRPr>
          </a:p>
        </p:txBody>
      </p:sp>
      <p:sp>
        <p:nvSpPr>
          <p:cNvPr id="5" name="Content Placeholder 5"/>
          <p:cNvSpPr txBox="1">
            <a:spLocks/>
          </p:cNvSpPr>
          <p:nvPr/>
        </p:nvSpPr>
        <p:spPr>
          <a:xfrm>
            <a:off x="468000" y="1265275"/>
            <a:ext cx="8218800" cy="5486400"/>
          </a:xfrm>
          <a:prstGeom prst="rect">
            <a:avLst/>
          </a:prstGeom>
        </p:spPr>
        <p:txBody>
          <a:bodyPr/>
          <a:lst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0" indent="0" fontAlgn="auto">
              <a:spcAft>
                <a:spcPts val="0"/>
              </a:spcAft>
              <a:buNone/>
            </a:pP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941592846"/>
              </p:ext>
            </p:extLst>
          </p:nvPr>
        </p:nvGraphicFramePr>
        <p:xfrm>
          <a:off x="720041" y="6389980"/>
          <a:ext cx="5606375" cy="167640"/>
        </p:xfrm>
        <a:graphic>
          <a:graphicData uri="http://schemas.openxmlformats.org/drawingml/2006/table">
            <a:tbl>
              <a:tblPr>
                <a:tableStyleId>{5C22544A-7EE6-4342-B048-85BDC9FD1C3A}</a:tableStyleId>
              </a:tblPr>
              <a:tblGrid>
                <a:gridCol w="5606375"/>
              </a:tblGrid>
              <a:tr h="142875">
                <a:tc>
                  <a:txBody>
                    <a:bodyPr/>
                    <a:lstStyle/>
                    <a:p>
                      <a:pPr algn="l" fontAlgn="b"/>
                      <a:endParaRPr lang="en-GB" sz="1100" b="0" i="0" u="none" strike="noStrike" dirty="0">
                        <a:solidFill>
                          <a:srgbClr val="000000"/>
                        </a:solidFill>
                        <a:effectLst/>
                        <a:latin typeface="Arial"/>
                      </a:endParaRPr>
                    </a:p>
                  </a:txBody>
                  <a:tcPr marL="0" marR="0" marT="0" marB="0" anchor="b">
                    <a:no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379137713"/>
              </p:ext>
            </p:extLst>
          </p:nvPr>
        </p:nvGraphicFramePr>
        <p:xfrm>
          <a:off x="1115616" y="1412776"/>
          <a:ext cx="6096000" cy="4248469"/>
        </p:xfrm>
        <a:graphic>
          <a:graphicData uri="http://schemas.openxmlformats.org/drawingml/2006/table">
            <a:tbl>
              <a:tblPr firstRow="1" bandRow="1">
                <a:tableStyleId>{5C22544A-7EE6-4342-B048-85BDC9FD1C3A}</a:tableStyleId>
              </a:tblPr>
              <a:tblGrid>
                <a:gridCol w="3048000"/>
                <a:gridCol w="3048000"/>
              </a:tblGrid>
              <a:tr h="454197">
                <a:tc>
                  <a:txBody>
                    <a:bodyPr/>
                    <a:lstStyle/>
                    <a:p>
                      <a:r>
                        <a:rPr lang="en-GB" dirty="0" smtClean="0">
                          <a:latin typeface="+mj-lt"/>
                        </a:rPr>
                        <a:t>Policy</a:t>
                      </a:r>
                      <a:r>
                        <a:rPr lang="en-GB" baseline="0" dirty="0" smtClean="0">
                          <a:latin typeface="+mj-lt"/>
                        </a:rPr>
                        <a:t> area</a:t>
                      </a:r>
                      <a:endParaRPr lang="en-GB" dirty="0">
                        <a:latin typeface="+mj-lt"/>
                      </a:endParaRPr>
                    </a:p>
                  </a:txBody>
                  <a:tcPr/>
                </a:tc>
                <a:tc>
                  <a:txBody>
                    <a:bodyPr/>
                    <a:lstStyle/>
                    <a:p>
                      <a:r>
                        <a:rPr lang="en-GB" dirty="0" smtClean="0">
                          <a:latin typeface="+mj-lt"/>
                        </a:rPr>
                        <a:t>Indicators</a:t>
                      </a:r>
                      <a:endParaRPr lang="en-GB" dirty="0">
                        <a:latin typeface="+mj-lt"/>
                      </a:endParaRPr>
                    </a:p>
                  </a:txBody>
                  <a:tcPr/>
                </a:tc>
              </a:tr>
              <a:tr h="494371">
                <a:tc>
                  <a:txBody>
                    <a:bodyPr/>
                    <a:lstStyle/>
                    <a:p>
                      <a:pPr algn="l">
                        <a:spcAft>
                          <a:spcPts val="0"/>
                        </a:spcAft>
                        <a:tabLst>
                          <a:tab pos="539750" algn="l"/>
                          <a:tab pos="756285" algn="l"/>
                          <a:tab pos="972185" algn="l"/>
                        </a:tabLst>
                      </a:pPr>
                      <a:r>
                        <a:rPr lang="en-GB" sz="1400" dirty="0" smtClean="0">
                          <a:solidFill>
                            <a:schemeClr val="tx1">
                              <a:lumMod val="50000"/>
                            </a:schemeClr>
                          </a:solidFill>
                          <a:effectLst/>
                          <a:latin typeface="+mj-lt"/>
                          <a:ea typeface="MS Mincho"/>
                          <a:cs typeface="Times New Roman"/>
                        </a:rPr>
                        <a:t>Restrictiveness</a:t>
                      </a:r>
                      <a:r>
                        <a:rPr lang="en-GB" sz="1400" baseline="0" dirty="0" smtClean="0">
                          <a:solidFill>
                            <a:schemeClr val="tx1">
                              <a:lumMod val="50000"/>
                            </a:schemeClr>
                          </a:solidFill>
                          <a:effectLst/>
                          <a:latin typeface="+mj-lt"/>
                          <a:ea typeface="MS Mincho"/>
                          <a:cs typeface="Times New Roman"/>
                        </a:rPr>
                        <a:t> of regulatory barriers to competition</a:t>
                      </a:r>
                      <a:endParaRPr lang="en-GB" sz="1400" dirty="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dirty="0">
                          <a:solidFill>
                            <a:schemeClr val="tx1">
                              <a:lumMod val="50000"/>
                            </a:schemeClr>
                          </a:solidFill>
                          <a:effectLst/>
                          <a:latin typeface="+mj-lt"/>
                          <a:ea typeface="MS Mincho"/>
                          <a:cs typeface="Times New Roman"/>
                        </a:rPr>
                        <a:t>Product Market Regulations (</a:t>
                      </a:r>
                      <a:r>
                        <a:rPr lang="en-GB" sz="1400" b="1" dirty="0">
                          <a:solidFill>
                            <a:schemeClr val="bg2">
                              <a:lumMod val="10000"/>
                            </a:schemeClr>
                          </a:solidFill>
                          <a:effectLst/>
                          <a:latin typeface="+mj-lt"/>
                          <a:ea typeface="MS Mincho"/>
                          <a:cs typeface="Times New Roman"/>
                        </a:rPr>
                        <a:t>PMR</a:t>
                      </a:r>
                      <a:r>
                        <a:rPr lang="en-GB" sz="1400" dirty="0" smtClean="0">
                          <a:solidFill>
                            <a:schemeClr val="tx1">
                              <a:lumMod val="50000"/>
                            </a:schemeClr>
                          </a:solidFill>
                          <a:effectLst/>
                          <a:latin typeface="+mj-lt"/>
                          <a:ea typeface="MS Mincho"/>
                          <a:cs typeface="Times New Roman"/>
                        </a:rPr>
                        <a:t>), including trade</a:t>
                      </a:r>
                      <a:r>
                        <a:rPr lang="en-GB" sz="1400" baseline="0" dirty="0" smtClean="0">
                          <a:solidFill>
                            <a:schemeClr val="tx1">
                              <a:lumMod val="50000"/>
                            </a:schemeClr>
                          </a:solidFill>
                          <a:effectLst/>
                          <a:latin typeface="+mj-lt"/>
                          <a:ea typeface="MS Mincho"/>
                          <a:cs typeface="Times New Roman"/>
                        </a:rPr>
                        <a:t> openness and FDI</a:t>
                      </a:r>
                      <a:endParaRPr lang="en-GB" sz="1400" dirty="0">
                        <a:solidFill>
                          <a:schemeClr val="tx1">
                            <a:lumMod val="50000"/>
                          </a:schemeClr>
                        </a:solidFill>
                        <a:effectLst/>
                        <a:latin typeface="+mj-lt"/>
                        <a:ea typeface="Times New Roman"/>
                        <a:cs typeface="Times New Roman"/>
                      </a:endParaRPr>
                    </a:p>
                  </a:txBody>
                  <a:tcPr marL="68580" marR="68580" marT="0" marB="0" anchor="ctr"/>
                </a:tc>
              </a:tr>
              <a:tr h="454197">
                <a:tc>
                  <a:txBody>
                    <a:bodyPr/>
                    <a:lstStyle/>
                    <a:p>
                      <a:pPr marL="0" marR="0" indent="0" algn="l" defTabSz="914400" rtl="0" eaLnBrk="1" fontAlgn="auto" latinLnBrk="0" hangingPunct="1">
                        <a:lnSpc>
                          <a:spcPct val="100000"/>
                        </a:lnSpc>
                        <a:spcBef>
                          <a:spcPts val="0"/>
                        </a:spcBef>
                        <a:spcAft>
                          <a:spcPts val="0"/>
                        </a:spcAft>
                        <a:buClrTx/>
                        <a:buSzTx/>
                        <a:buFontTx/>
                        <a:buNone/>
                        <a:tabLst>
                          <a:tab pos="539750" algn="l"/>
                          <a:tab pos="756285" algn="l"/>
                          <a:tab pos="972185" algn="l"/>
                        </a:tabLst>
                        <a:defRPr/>
                      </a:pPr>
                      <a:r>
                        <a:rPr lang="en-GB" sz="1400" dirty="0" smtClean="0">
                          <a:solidFill>
                            <a:schemeClr val="tx1">
                              <a:lumMod val="50000"/>
                            </a:schemeClr>
                          </a:solidFill>
                          <a:effectLst/>
                          <a:latin typeface="+mj-lt"/>
                          <a:ea typeface="MS Mincho"/>
                          <a:cs typeface="Times New Roman"/>
                        </a:rPr>
                        <a:t>Strictness</a:t>
                      </a:r>
                      <a:r>
                        <a:rPr lang="en-GB" sz="1400" baseline="0" dirty="0" smtClean="0">
                          <a:solidFill>
                            <a:schemeClr val="tx1">
                              <a:lumMod val="50000"/>
                            </a:schemeClr>
                          </a:solidFill>
                          <a:effectLst/>
                          <a:latin typeface="+mj-lt"/>
                          <a:ea typeface="MS Mincho"/>
                          <a:cs typeface="Times New Roman"/>
                        </a:rPr>
                        <a:t> of employment regulation</a:t>
                      </a:r>
                      <a:endParaRPr lang="en-GB" sz="1400" dirty="0" smtClean="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dirty="0">
                          <a:solidFill>
                            <a:schemeClr val="tx1">
                              <a:lumMod val="50000"/>
                            </a:schemeClr>
                          </a:solidFill>
                          <a:effectLst/>
                          <a:latin typeface="+mj-lt"/>
                          <a:ea typeface="MS Mincho"/>
                          <a:cs typeface="Times New Roman"/>
                        </a:rPr>
                        <a:t>Employment protection legislation (</a:t>
                      </a:r>
                      <a:r>
                        <a:rPr lang="en-GB" sz="1400" b="1" dirty="0">
                          <a:solidFill>
                            <a:schemeClr val="bg2">
                              <a:lumMod val="10000"/>
                            </a:schemeClr>
                          </a:solidFill>
                          <a:effectLst/>
                          <a:latin typeface="+mj-lt"/>
                          <a:ea typeface="MS Mincho"/>
                          <a:cs typeface="Times New Roman"/>
                        </a:rPr>
                        <a:t>EPL</a:t>
                      </a:r>
                      <a:r>
                        <a:rPr lang="en-GB" sz="1400" dirty="0">
                          <a:solidFill>
                            <a:schemeClr val="tx1">
                              <a:lumMod val="50000"/>
                            </a:schemeClr>
                          </a:solidFill>
                          <a:effectLst/>
                          <a:latin typeface="+mj-lt"/>
                          <a:ea typeface="MS Mincho"/>
                          <a:cs typeface="Times New Roman"/>
                        </a:rPr>
                        <a:t>)</a:t>
                      </a:r>
                      <a:endParaRPr lang="en-GB" sz="1400" dirty="0">
                        <a:solidFill>
                          <a:schemeClr val="tx1">
                            <a:lumMod val="50000"/>
                          </a:schemeClr>
                        </a:solidFill>
                        <a:effectLst/>
                        <a:latin typeface="+mj-lt"/>
                        <a:ea typeface="Times New Roman"/>
                        <a:cs typeface="Times New Roman"/>
                      </a:endParaRPr>
                    </a:p>
                  </a:txBody>
                  <a:tcPr marL="68580" marR="68580" marT="0" marB="0" anchor="ctr"/>
                </a:tc>
              </a:tr>
              <a:tr h="454197">
                <a:tc>
                  <a:txBody>
                    <a:bodyPr/>
                    <a:lstStyle/>
                    <a:p>
                      <a:pPr marL="0" marR="0" indent="0" algn="l" defTabSz="914400" rtl="0" eaLnBrk="1" fontAlgn="auto" latinLnBrk="0" hangingPunct="1">
                        <a:lnSpc>
                          <a:spcPct val="100000"/>
                        </a:lnSpc>
                        <a:spcBef>
                          <a:spcPts val="0"/>
                        </a:spcBef>
                        <a:spcAft>
                          <a:spcPts val="0"/>
                        </a:spcAft>
                        <a:buClrTx/>
                        <a:buSzTx/>
                        <a:buFontTx/>
                        <a:buNone/>
                        <a:tabLst>
                          <a:tab pos="539750" algn="l"/>
                          <a:tab pos="756285" algn="l"/>
                          <a:tab pos="972185" algn="l"/>
                        </a:tabLst>
                        <a:defRPr/>
                      </a:pPr>
                      <a:r>
                        <a:rPr lang="en-GB" sz="1400" dirty="0" smtClean="0">
                          <a:solidFill>
                            <a:schemeClr val="tx1">
                              <a:lumMod val="50000"/>
                            </a:schemeClr>
                          </a:solidFill>
                          <a:effectLst/>
                          <a:latin typeface="+mj-lt"/>
                          <a:ea typeface="MS Mincho"/>
                          <a:cs typeface="Times New Roman"/>
                        </a:rPr>
                        <a:t>Tax structure</a:t>
                      </a:r>
                      <a:endParaRPr lang="en-GB" sz="1400" dirty="0" smtClean="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b="1" dirty="0" smtClean="0">
                          <a:solidFill>
                            <a:schemeClr val="bg2">
                              <a:lumMod val="10000"/>
                            </a:schemeClr>
                          </a:solidFill>
                          <a:effectLst/>
                          <a:latin typeface="+mj-lt"/>
                          <a:ea typeface="MS Mincho"/>
                          <a:cs typeface="Times New Roman"/>
                        </a:rPr>
                        <a:t>Share of indirect taxes in total revenues</a:t>
                      </a:r>
                    </a:p>
                  </a:txBody>
                  <a:tcPr marL="68580" marR="68580" marT="0" marB="0" anchor="ctr"/>
                </a:tc>
              </a:tr>
              <a:tr h="454197">
                <a:tc>
                  <a:txBody>
                    <a:bodyPr/>
                    <a:lstStyle/>
                    <a:p>
                      <a:pPr marL="0" marR="0" indent="0" algn="l" defTabSz="914400" rtl="0" eaLnBrk="1" fontAlgn="auto" latinLnBrk="0" hangingPunct="1">
                        <a:lnSpc>
                          <a:spcPct val="100000"/>
                        </a:lnSpc>
                        <a:spcBef>
                          <a:spcPts val="0"/>
                        </a:spcBef>
                        <a:spcAft>
                          <a:spcPts val="0"/>
                        </a:spcAft>
                        <a:buClrTx/>
                        <a:buSzTx/>
                        <a:buFontTx/>
                        <a:buNone/>
                        <a:tabLst>
                          <a:tab pos="539750" algn="l"/>
                          <a:tab pos="756285" algn="l"/>
                          <a:tab pos="972185" algn="l"/>
                        </a:tabLst>
                        <a:defRPr/>
                      </a:pPr>
                      <a:r>
                        <a:rPr lang="en-GB" sz="1400" dirty="0" smtClean="0">
                          <a:solidFill>
                            <a:schemeClr val="tx1">
                              <a:lumMod val="50000"/>
                            </a:schemeClr>
                          </a:solidFill>
                          <a:effectLst/>
                          <a:latin typeface="+mj-lt"/>
                          <a:ea typeface="MS Mincho"/>
                          <a:cs typeface="Times New Roman"/>
                        </a:rPr>
                        <a:t>Research and Development</a:t>
                      </a:r>
                      <a:endParaRPr lang="en-GB" sz="1400" dirty="0" smtClean="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dirty="0" smtClean="0">
                          <a:solidFill>
                            <a:schemeClr val="tx1">
                              <a:lumMod val="50000"/>
                            </a:schemeClr>
                          </a:solidFill>
                          <a:effectLst/>
                          <a:latin typeface="+mj-lt"/>
                          <a:ea typeface="MS Mincho"/>
                          <a:cs typeface="Times New Roman"/>
                        </a:rPr>
                        <a:t>Share of </a:t>
                      </a:r>
                      <a:r>
                        <a:rPr lang="en-GB" sz="1400" b="1" dirty="0" smtClean="0">
                          <a:solidFill>
                            <a:schemeClr val="bg2">
                              <a:lumMod val="10000"/>
                            </a:schemeClr>
                          </a:solidFill>
                          <a:effectLst/>
                          <a:latin typeface="+mj-lt"/>
                          <a:ea typeface="MS Mincho"/>
                          <a:cs typeface="Times New Roman"/>
                        </a:rPr>
                        <a:t>R</a:t>
                      </a:r>
                      <a:r>
                        <a:rPr lang="en-GB" sz="1400" b="1" baseline="0" dirty="0" smtClean="0">
                          <a:solidFill>
                            <a:schemeClr val="bg2">
                              <a:lumMod val="10000"/>
                            </a:schemeClr>
                          </a:solidFill>
                          <a:effectLst/>
                          <a:latin typeface="+mj-lt"/>
                          <a:ea typeface="MS Mincho"/>
                          <a:cs typeface="Times New Roman"/>
                        </a:rPr>
                        <a:t>&amp;D </a:t>
                      </a:r>
                      <a:r>
                        <a:rPr lang="en-GB" sz="1400" b="1" baseline="0" dirty="0" smtClean="0">
                          <a:solidFill>
                            <a:schemeClr val="bg2">
                              <a:lumMod val="10000"/>
                            </a:schemeClr>
                          </a:solidFill>
                          <a:effectLst/>
                          <a:latin typeface="+mj-lt"/>
                          <a:ea typeface="MS Mincho"/>
                          <a:cs typeface="Times New Roman"/>
                        </a:rPr>
                        <a:t>spending</a:t>
                      </a:r>
                      <a:r>
                        <a:rPr lang="en-GB" sz="1400" baseline="0" dirty="0" smtClean="0">
                          <a:solidFill>
                            <a:schemeClr val="tx1">
                              <a:lumMod val="50000"/>
                            </a:schemeClr>
                          </a:solidFill>
                          <a:effectLst/>
                          <a:latin typeface="+mj-lt"/>
                          <a:ea typeface="MS Mincho"/>
                          <a:cs typeface="Times New Roman"/>
                        </a:rPr>
                        <a:t> in GDP</a:t>
                      </a:r>
                      <a:endParaRPr lang="en-GB" sz="1400" dirty="0">
                        <a:solidFill>
                          <a:schemeClr val="tx1">
                            <a:lumMod val="50000"/>
                          </a:schemeClr>
                        </a:solidFill>
                        <a:effectLst/>
                        <a:latin typeface="+mj-lt"/>
                        <a:ea typeface="Times New Roman"/>
                        <a:cs typeface="Times New Roman"/>
                      </a:endParaRPr>
                    </a:p>
                  </a:txBody>
                  <a:tcPr marL="68580" marR="68580" marT="0" marB="0" anchor="ctr"/>
                </a:tc>
              </a:tr>
              <a:tr h="494371">
                <a:tc>
                  <a:txBody>
                    <a:bodyPr/>
                    <a:lstStyle/>
                    <a:p>
                      <a:pPr marL="0" marR="0" indent="0" algn="l" defTabSz="914400" rtl="0" eaLnBrk="1" fontAlgn="auto" latinLnBrk="0" hangingPunct="1">
                        <a:lnSpc>
                          <a:spcPct val="100000"/>
                        </a:lnSpc>
                        <a:spcBef>
                          <a:spcPts val="0"/>
                        </a:spcBef>
                        <a:spcAft>
                          <a:spcPts val="0"/>
                        </a:spcAft>
                        <a:buClrTx/>
                        <a:buSzTx/>
                        <a:buFontTx/>
                        <a:buNone/>
                        <a:tabLst>
                          <a:tab pos="539750" algn="l"/>
                          <a:tab pos="756285" algn="l"/>
                          <a:tab pos="972185" algn="l"/>
                        </a:tabLst>
                        <a:defRPr/>
                      </a:pPr>
                      <a:r>
                        <a:rPr lang="en-GB" sz="1400" dirty="0" smtClean="0">
                          <a:solidFill>
                            <a:schemeClr val="tx1">
                              <a:lumMod val="50000"/>
                            </a:schemeClr>
                          </a:solidFill>
                          <a:effectLst/>
                          <a:latin typeface="+mj-lt"/>
                          <a:ea typeface="MS Mincho"/>
                          <a:cs typeface="Times New Roman"/>
                        </a:rPr>
                        <a:t>Childcare / maternity</a:t>
                      </a:r>
                      <a:r>
                        <a:rPr lang="en-GB" sz="1400" baseline="0" dirty="0" smtClean="0">
                          <a:solidFill>
                            <a:schemeClr val="tx1">
                              <a:lumMod val="50000"/>
                            </a:schemeClr>
                          </a:solidFill>
                          <a:effectLst/>
                          <a:latin typeface="+mj-lt"/>
                          <a:ea typeface="MS Mincho"/>
                          <a:cs typeface="Times New Roman"/>
                        </a:rPr>
                        <a:t> leave</a:t>
                      </a:r>
                      <a:endParaRPr lang="en-GB" sz="1400" dirty="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b="1" dirty="0">
                          <a:solidFill>
                            <a:schemeClr val="bg2">
                              <a:lumMod val="10000"/>
                            </a:schemeClr>
                          </a:solidFill>
                          <a:effectLst/>
                          <a:latin typeface="+mj-lt"/>
                          <a:ea typeface="MS Mincho"/>
                          <a:cs typeface="Times New Roman"/>
                        </a:rPr>
                        <a:t>Childcare spending</a:t>
                      </a:r>
                      <a:r>
                        <a:rPr lang="en-GB" sz="1400" dirty="0">
                          <a:solidFill>
                            <a:schemeClr val="tx1">
                              <a:lumMod val="50000"/>
                            </a:schemeClr>
                          </a:solidFill>
                          <a:effectLst/>
                          <a:latin typeface="+mj-lt"/>
                          <a:ea typeface="MS Mincho"/>
                          <a:cs typeface="Times New Roman"/>
                        </a:rPr>
                        <a:t> (CHILDC</a:t>
                      </a:r>
                      <a:r>
                        <a:rPr lang="en-GB" sz="1400" dirty="0" smtClean="0">
                          <a:solidFill>
                            <a:schemeClr val="tx1">
                              <a:lumMod val="50000"/>
                            </a:schemeClr>
                          </a:solidFill>
                          <a:effectLst/>
                          <a:latin typeface="+mj-lt"/>
                          <a:ea typeface="MS Mincho"/>
                          <a:cs typeface="Times New Roman"/>
                        </a:rPr>
                        <a:t>)</a:t>
                      </a:r>
                    </a:p>
                  </a:txBody>
                  <a:tcPr marL="68580" marR="68580" marT="0" marB="0" anchor="ctr"/>
                </a:tc>
              </a:tr>
              <a:tr h="494371">
                <a:tc>
                  <a:txBody>
                    <a:bodyPr/>
                    <a:lstStyle/>
                    <a:p>
                      <a:pPr marL="0" marR="0" indent="0" algn="l" defTabSz="914400" rtl="0" eaLnBrk="1" fontAlgn="auto" latinLnBrk="0" hangingPunct="1">
                        <a:lnSpc>
                          <a:spcPct val="100000"/>
                        </a:lnSpc>
                        <a:spcBef>
                          <a:spcPts val="0"/>
                        </a:spcBef>
                        <a:spcAft>
                          <a:spcPts val="0"/>
                        </a:spcAft>
                        <a:buClrTx/>
                        <a:buSzTx/>
                        <a:buFontTx/>
                        <a:buNone/>
                        <a:tabLst>
                          <a:tab pos="539750" algn="l"/>
                          <a:tab pos="756285" algn="l"/>
                          <a:tab pos="972185" algn="l"/>
                        </a:tabLst>
                        <a:defRPr/>
                      </a:pPr>
                      <a:r>
                        <a:rPr lang="en-GB" sz="1400" dirty="0" smtClean="0">
                          <a:solidFill>
                            <a:schemeClr val="tx1">
                              <a:lumMod val="50000"/>
                            </a:schemeClr>
                          </a:solidFill>
                          <a:effectLst/>
                          <a:latin typeface="+mj-lt"/>
                          <a:ea typeface="MS Mincho"/>
                          <a:cs typeface="Times New Roman"/>
                        </a:rPr>
                        <a:t>Active labour market policies (ALMP)</a:t>
                      </a:r>
                      <a:endParaRPr lang="en-GB" sz="1400" dirty="0" smtClean="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b="1" dirty="0">
                          <a:solidFill>
                            <a:schemeClr val="bg2">
                              <a:lumMod val="10000"/>
                            </a:schemeClr>
                          </a:solidFill>
                          <a:effectLst/>
                          <a:latin typeface="+mj-lt"/>
                          <a:ea typeface="MS Mincho"/>
                          <a:cs typeface="Times New Roman"/>
                        </a:rPr>
                        <a:t>Active labour market policies</a:t>
                      </a:r>
                      <a:r>
                        <a:rPr lang="en-GB" sz="1400" dirty="0">
                          <a:solidFill>
                            <a:schemeClr val="tx1">
                              <a:lumMod val="50000"/>
                            </a:schemeClr>
                          </a:solidFill>
                          <a:effectLst/>
                          <a:latin typeface="+mj-lt"/>
                          <a:ea typeface="MS Mincho"/>
                          <a:cs typeface="Times New Roman"/>
                        </a:rPr>
                        <a:t> (ALMP</a:t>
                      </a:r>
                      <a:r>
                        <a:rPr lang="en-GB" sz="1400" dirty="0" smtClean="0">
                          <a:solidFill>
                            <a:schemeClr val="tx1">
                              <a:lumMod val="50000"/>
                            </a:schemeClr>
                          </a:solidFill>
                          <a:effectLst/>
                          <a:latin typeface="+mj-lt"/>
                          <a:ea typeface="MS Mincho"/>
                          <a:cs typeface="Times New Roman"/>
                        </a:rPr>
                        <a:t>) – spending </a:t>
                      </a:r>
                      <a:endParaRPr lang="en-GB" sz="1400" dirty="0">
                        <a:solidFill>
                          <a:schemeClr val="tx1">
                            <a:lumMod val="50000"/>
                          </a:schemeClr>
                        </a:solidFill>
                        <a:effectLst/>
                        <a:latin typeface="+mj-lt"/>
                        <a:ea typeface="Times New Roman"/>
                        <a:cs typeface="Times New Roman"/>
                      </a:endParaRPr>
                    </a:p>
                  </a:txBody>
                  <a:tcPr marL="68580" marR="68580" marT="0" marB="0" anchor="ctr"/>
                </a:tc>
              </a:tr>
              <a:tr h="494371">
                <a:tc>
                  <a:txBody>
                    <a:bodyPr/>
                    <a:lstStyle/>
                    <a:p>
                      <a:pPr algn="l">
                        <a:spcAft>
                          <a:spcPts val="0"/>
                        </a:spcAft>
                        <a:tabLst>
                          <a:tab pos="539750" algn="l"/>
                          <a:tab pos="756285" algn="l"/>
                          <a:tab pos="972185" algn="l"/>
                        </a:tabLst>
                      </a:pPr>
                      <a:r>
                        <a:rPr lang="en-GB" sz="1400" dirty="0" smtClean="0">
                          <a:solidFill>
                            <a:schemeClr val="tx1">
                              <a:lumMod val="50000"/>
                            </a:schemeClr>
                          </a:solidFill>
                          <a:effectLst/>
                          <a:latin typeface="+mj-lt"/>
                          <a:ea typeface="MS Mincho"/>
                          <a:cs typeface="Times New Roman"/>
                        </a:rPr>
                        <a:t>Incentives</a:t>
                      </a:r>
                      <a:r>
                        <a:rPr lang="en-GB" sz="1400" baseline="0" dirty="0" smtClean="0">
                          <a:solidFill>
                            <a:schemeClr val="tx1">
                              <a:lumMod val="50000"/>
                            </a:schemeClr>
                          </a:solidFill>
                          <a:effectLst/>
                          <a:latin typeface="+mj-lt"/>
                          <a:ea typeface="MS Mincho"/>
                          <a:cs typeface="Times New Roman"/>
                        </a:rPr>
                        <a:t> of u</a:t>
                      </a:r>
                      <a:r>
                        <a:rPr lang="en-GB" sz="1400" dirty="0" smtClean="0">
                          <a:solidFill>
                            <a:schemeClr val="tx1">
                              <a:lumMod val="50000"/>
                            </a:schemeClr>
                          </a:solidFill>
                          <a:effectLst/>
                          <a:latin typeface="+mj-lt"/>
                          <a:ea typeface="MS Mincho"/>
                          <a:cs typeface="Times New Roman"/>
                        </a:rPr>
                        <a:t>nemployment benefits</a:t>
                      </a:r>
                      <a:endParaRPr lang="en-GB" sz="1400" dirty="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400" dirty="0">
                          <a:solidFill>
                            <a:schemeClr val="tx1">
                              <a:lumMod val="50000"/>
                            </a:schemeClr>
                          </a:solidFill>
                          <a:effectLst/>
                          <a:latin typeface="+mj-lt"/>
                          <a:ea typeface="MS Mincho"/>
                          <a:cs typeface="Times New Roman"/>
                        </a:rPr>
                        <a:t>Average gross unemployment benefit replacement rate (ARR)</a:t>
                      </a:r>
                      <a:endParaRPr lang="en-GB" sz="1400" dirty="0">
                        <a:solidFill>
                          <a:schemeClr val="tx1">
                            <a:lumMod val="50000"/>
                          </a:schemeClr>
                        </a:solidFill>
                        <a:effectLst/>
                        <a:latin typeface="+mj-lt"/>
                        <a:ea typeface="Times New Roman"/>
                        <a:cs typeface="Times New Roman"/>
                      </a:endParaRPr>
                    </a:p>
                  </a:txBody>
                  <a:tcPr marL="68580" marR="68580" marT="0" marB="0" anchor="ctr"/>
                </a:tc>
              </a:tr>
              <a:tr h="454197">
                <a:tc>
                  <a:txBody>
                    <a:bodyPr/>
                    <a:lstStyle/>
                    <a:p>
                      <a:pPr algn="l">
                        <a:spcAft>
                          <a:spcPts val="0"/>
                        </a:spcAft>
                        <a:tabLst>
                          <a:tab pos="539750" algn="l"/>
                          <a:tab pos="756285" algn="l"/>
                          <a:tab pos="972185" algn="l"/>
                        </a:tabLst>
                      </a:pPr>
                      <a:r>
                        <a:rPr lang="en-GB" sz="1600" dirty="0" smtClean="0">
                          <a:solidFill>
                            <a:schemeClr val="tx1">
                              <a:lumMod val="50000"/>
                            </a:schemeClr>
                          </a:solidFill>
                          <a:effectLst/>
                          <a:latin typeface="+mj-lt"/>
                          <a:ea typeface="Times New Roman"/>
                          <a:cs typeface="Times New Roman"/>
                        </a:rPr>
                        <a:t>Labour tax wedge</a:t>
                      </a:r>
                      <a:endParaRPr lang="en-GB" sz="1600" dirty="0">
                        <a:solidFill>
                          <a:schemeClr val="tx1">
                            <a:lumMod val="50000"/>
                          </a:schemeClr>
                        </a:solidFill>
                        <a:effectLst/>
                        <a:latin typeface="+mj-lt"/>
                        <a:ea typeface="Times New Roman"/>
                        <a:cs typeface="Times New Roman"/>
                      </a:endParaRPr>
                    </a:p>
                  </a:txBody>
                  <a:tcPr marL="68580" marR="68580" marT="0" marB="0" anchor="ctr"/>
                </a:tc>
                <a:tc>
                  <a:txBody>
                    <a:bodyPr/>
                    <a:lstStyle/>
                    <a:p>
                      <a:pPr algn="l">
                        <a:spcAft>
                          <a:spcPts val="0"/>
                        </a:spcAft>
                        <a:tabLst>
                          <a:tab pos="539750" algn="l"/>
                          <a:tab pos="756285" algn="l"/>
                          <a:tab pos="972185" algn="l"/>
                        </a:tabLst>
                      </a:pPr>
                      <a:r>
                        <a:rPr lang="en-GB" sz="1600" dirty="0" smtClean="0">
                          <a:solidFill>
                            <a:schemeClr val="tx1">
                              <a:lumMod val="50000"/>
                            </a:schemeClr>
                          </a:solidFill>
                          <a:effectLst/>
                          <a:latin typeface="+mj-lt"/>
                          <a:ea typeface="Times New Roman"/>
                          <a:cs typeface="Times New Roman"/>
                        </a:rPr>
                        <a:t>Labour</a:t>
                      </a:r>
                      <a:r>
                        <a:rPr lang="en-GB" sz="1600" baseline="0" dirty="0" smtClean="0">
                          <a:solidFill>
                            <a:schemeClr val="tx1">
                              <a:lumMod val="50000"/>
                            </a:schemeClr>
                          </a:solidFill>
                          <a:effectLst/>
                          <a:latin typeface="+mj-lt"/>
                          <a:ea typeface="Times New Roman"/>
                          <a:cs typeface="Times New Roman"/>
                        </a:rPr>
                        <a:t> income taxes and SSC</a:t>
                      </a:r>
                      <a:endParaRPr lang="en-GB" sz="1600" dirty="0">
                        <a:solidFill>
                          <a:schemeClr val="tx1">
                            <a:lumMod val="50000"/>
                          </a:schemeClr>
                        </a:solidFill>
                        <a:effectLst/>
                        <a:latin typeface="+mj-lt"/>
                        <a:ea typeface="Times New Roman"/>
                        <a:cs typeface="Times New Roman"/>
                      </a:endParaRPr>
                    </a:p>
                  </a:txBody>
                  <a:tcPr marL="68580" marR="68580" marT="0" marB="0" anchor="ctr"/>
                </a:tc>
              </a:tr>
            </a:tbl>
          </a:graphicData>
        </a:graphic>
      </p:graphicFrame>
      <p:graphicFrame>
        <p:nvGraphicFramePr>
          <p:cNvPr id="4" name="Diagram 3"/>
          <p:cNvGraphicFramePr/>
          <p:nvPr>
            <p:extLst>
              <p:ext uri="{D42A27DB-BD31-4B8C-83A1-F6EECF244321}">
                <p14:modId xmlns:p14="http://schemas.microsoft.com/office/powerpoint/2010/main" val="3071826531"/>
              </p:ext>
            </p:extLst>
          </p:nvPr>
        </p:nvGraphicFramePr>
        <p:xfrm>
          <a:off x="1835696" y="5896322"/>
          <a:ext cx="5040560" cy="933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1852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catneycoaching.com/wp-content/uploads/Kamakazee-turt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2276"/>
            <a:ext cx="9144000" cy="5070232"/>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http://www.claudiayburgoa.com/wp-content/uploads/2014/10/Winnie-the-Pooh-think-think-thin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877" y="1556792"/>
            <a:ext cx="3650123" cy="200568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GB"/>
          </a:p>
        </p:txBody>
      </p:sp>
      <p:sp>
        <p:nvSpPr>
          <p:cNvPr id="6" name="Title 1"/>
          <p:cNvSpPr txBox="1">
            <a:spLocks/>
          </p:cNvSpPr>
          <p:nvPr/>
        </p:nvSpPr>
        <p:spPr>
          <a:xfrm>
            <a:off x="1259631" y="692696"/>
            <a:ext cx="8039919" cy="566822"/>
          </a:xfrm>
          <a:prstGeom prst="rect">
            <a:avLst/>
          </a:prstGeom>
        </p:spPr>
        <p:txBody>
          <a:bodyPr vert="horz" wrap="square" lIns="91440" tIns="45720" rIns="91440" bIns="45720" rtlCol="0" anchor="ctr" anchorCtr="0">
            <a:spAutoFit/>
          </a:bodyPr>
          <a:lstStyle>
            <a:lvl1pPr algn="ctr" rtl="0" eaLnBrk="1" latinLnBrk="0" hangingPunct="1">
              <a:lnSpc>
                <a:spcPts val="3700"/>
              </a:lnSpc>
              <a:spcBef>
                <a:spcPct val="0"/>
              </a:spcBef>
              <a:buNone/>
              <a:defRPr kumimoji="0" sz="3700" b="0" i="0" kern="1200" cap="all" baseline="0">
                <a:solidFill>
                  <a:schemeClr val="bg1"/>
                </a:solidFill>
                <a:latin typeface="+mj-lt"/>
                <a:ea typeface="+mj-ea"/>
                <a:cs typeface="+mj-cs"/>
              </a:defRPr>
            </a:lvl1pPr>
          </a:lstStyle>
          <a:p>
            <a:r>
              <a:rPr lang="en-US" altLang="en-US" b="1" cap="none" dirty="0" smtClean="0"/>
              <a:t>Step 2 – Unit effect on productivity</a:t>
            </a:r>
            <a:endParaRPr lang="de-DE" altLang="en-US" b="1" cap="none" dirty="0" smtClean="0"/>
          </a:p>
        </p:txBody>
      </p:sp>
    </p:spTree>
    <p:extLst>
      <p:ext uri="{BB962C8B-B14F-4D97-AF65-F5344CB8AC3E}">
        <p14:creationId xmlns:p14="http://schemas.microsoft.com/office/powerpoint/2010/main" val="1721422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FIN_Reallocation_AndrewsDeSerres">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5B4157D380D94F8E54970C374024BB" ma:contentTypeVersion="0" ma:contentTypeDescription="Create a new document." ma:contentTypeScope="" ma:versionID="e0ad77668c6d82623c24048a1ed85379">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398370-4607-4F70-A06B-1104325CAE33}">
  <ds:schemaRefs>
    <ds:schemaRef ds:uri="http://schemas.microsoft.com/sharepoint/v3/contenttype/forms"/>
  </ds:schemaRefs>
</ds:datastoreItem>
</file>

<file path=customXml/itemProps2.xml><?xml version="1.0" encoding="utf-8"?>
<ds:datastoreItem xmlns:ds="http://schemas.openxmlformats.org/officeDocument/2006/customXml" ds:itemID="{5B0F1EFD-F4F4-4207-B184-26C5331B40DF}">
  <ds:schemaRefs>
    <ds:schemaRef ds:uri="http://schemas.microsoft.com/office/2006/metadata/propertie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82A6BBAA-DA4E-4D30-A2F4-FFD5D3E61C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ECFIN_Reallocation_AndrewsDeSerres</Template>
  <TotalTime>35347</TotalTime>
  <Words>1599</Words>
  <Application>Microsoft Office PowerPoint</Application>
  <PresentationFormat>On-screen Show (4:3)</PresentationFormat>
  <Paragraphs>275</Paragraphs>
  <Slides>23</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ECFIN_Reallocation_AndrewsDeSerres</vt:lpstr>
      <vt:lpstr>Document</vt:lpstr>
      <vt:lpstr>Quantification of reforms</vt:lpstr>
      <vt:lpstr>What we do  at the Structural Surveillance Division</vt:lpstr>
      <vt:lpstr>Renewed interest in quantifying the impact of reforms on growth</vt:lpstr>
      <vt:lpstr>Quantifying the effects of reforms </vt:lpstr>
      <vt:lpstr>PowerPoint Presentation</vt:lpstr>
      <vt:lpstr>Policy variables can be classified according to their systemic importance  </vt:lpstr>
      <vt:lpstr>Main steps of quantification exercise</vt:lpstr>
      <vt:lpstr>Step 1 - Mapping reforms into indicators</vt:lpstr>
      <vt:lpstr>PowerPoint Presentation</vt:lpstr>
      <vt:lpstr>Step 2 – Unit effect on productivity</vt:lpstr>
      <vt:lpstr>Step 3: Aggregation of reforms Example of quantification: Reform programme in Italy</vt:lpstr>
      <vt:lpstr>The estimated longer term impact on the profile of GDP  </vt:lpstr>
      <vt:lpstr>The pace of reforms has been faster in countries facing hardest macro conditions  </vt:lpstr>
      <vt:lpstr>Contrast between medium-term expected gains and persistently weak growth performance raises questions</vt:lpstr>
      <vt:lpstr>Reforms to be promoted in a context of weak demand</vt:lpstr>
      <vt:lpstr>Product market reforms that can ease supply constraint can bring benefits even in a difficult context</vt:lpstr>
      <vt:lpstr>Reforms least likely to succeed in a context of weak demand  </vt:lpstr>
      <vt:lpstr>Improving on the current quantification frameworks</vt:lpstr>
      <vt:lpstr>Improving on the current quantification frameworks</vt:lpstr>
      <vt:lpstr>Increasing consistency</vt:lpstr>
      <vt:lpstr>Extending policy channels</vt:lpstr>
      <vt:lpstr>Better mapping policies into existing indicators</vt:lpstr>
      <vt:lpstr>PowerPoint Presentation</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Productivity growth in the medium to long run: An outline</dc:title>
  <dc:creator>EGERT Balazs;GAL Peter, ECO/SSD;DE SERRES Alain, ECO/SSD;THEISING Adam, ECO/SSD</dc:creator>
  <cp:lastModifiedBy>EGERT Balázs</cp:lastModifiedBy>
  <cp:revision>1355</cp:revision>
  <cp:lastPrinted>2015-06-16T07:49:05Z</cp:lastPrinted>
  <dcterms:created xsi:type="dcterms:W3CDTF">2014-01-16T11:32:59Z</dcterms:created>
  <dcterms:modified xsi:type="dcterms:W3CDTF">2016-03-13T21:29:49Z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0x010100725B4157D380D94F8E54970C374024BB</vt:lpwstr>
  </property>
</Properties>
</file>