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charts/chart11.xml" ContentType="application/vnd.openxmlformats-officedocument.drawingml.chart+xml"/>
  <Override PartName="/ppt/theme/themeOverride1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bookmarkIdSeed="3">
  <p:sldMasterIdLst>
    <p:sldMasterId id="2147483650" r:id="rId1"/>
  </p:sldMasterIdLst>
  <p:notesMasterIdLst>
    <p:notesMasterId r:id="rId19"/>
  </p:notesMasterIdLst>
  <p:handoutMasterIdLst>
    <p:handoutMasterId r:id="rId20"/>
  </p:handoutMasterIdLst>
  <p:sldIdLst>
    <p:sldId id="256" r:id="rId2"/>
    <p:sldId id="420" r:id="rId3"/>
    <p:sldId id="422" r:id="rId4"/>
    <p:sldId id="421" r:id="rId5"/>
    <p:sldId id="423" r:id="rId6"/>
    <p:sldId id="424" r:id="rId7"/>
    <p:sldId id="425" r:id="rId8"/>
    <p:sldId id="426" r:id="rId9"/>
    <p:sldId id="434" r:id="rId10"/>
    <p:sldId id="427" r:id="rId11"/>
    <p:sldId id="429" r:id="rId12"/>
    <p:sldId id="432" r:id="rId13"/>
    <p:sldId id="435" r:id="rId14"/>
    <p:sldId id="433" r:id="rId15"/>
    <p:sldId id="430" r:id="rId16"/>
    <p:sldId id="431" r:id="rId17"/>
    <p:sldId id="436" r:id="rId18"/>
  </p:sldIdLst>
  <p:sldSz cx="9144000" cy="6858000" type="screen4x3"/>
  <p:notesSz cx="6797675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umimoji="1" sz="2400" kern="1200">
        <a:solidFill>
          <a:srgbClr val="808080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rgbClr val="808080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rgbClr val="808080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rgbClr val="808080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2400" kern="1200">
        <a:solidFill>
          <a:srgbClr val="80808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umimoji="1" sz="2400" kern="1200">
        <a:solidFill>
          <a:srgbClr val="80808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umimoji="1" sz="2400" kern="1200">
        <a:solidFill>
          <a:srgbClr val="80808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umimoji="1" sz="2400" kern="1200">
        <a:solidFill>
          <a:srgbClr val="80808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umimoji="1" sz="2400" kern="1200">
        <a:solidFill>
          <a:srgbClr val="808080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131">
          <p15:clr>
            <a:srgbClr val="A4A3A4"/>
          </p15:clr>
        </p15:guide>
        <p15:guide id="2" pos="42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223">
          <p15:clr>
            <a:srgbClr val="A4A3A4"/>
          </p15:clr>
        </p15:guide>
        <p15:guide id="2" pos="223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FCE3F5"/>
    <a:srgbClr val="FDE3F5"/>
    <a:srgbClr val="FF66CC"/>
    <a:srgbClr val="000000"/>
    <a:srgbClr val="808000"/>
    <a:srgbClr val="808080"/>
    <a:srgbClr val="FFFFFF"/>
    <a:srgbClr val="777777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19265" autoAdjust="0"/>
    <p:restoredTop sz="98520" autoAdjust="0"/>
  </p:normalViewPr>
  <p:slideViewPr>
    <p:cSldViewPr snapToGrid="0">
      <p:cViewPr varScale="1">
        <p:scale>
          <a:sx n="70" d="100"/>
          <a:sy n="70" d="100"/>
        </p:scale>
        <p:origin x="-1938" y="-96"/>
      </p:cViewPr>
      <p:guideLst>
        <p:guide orient="horz" pos="4131"/>
        <p:guide pos="42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-2760" y="-96"/>
      </p:cViewPr>
      <p:guideLst>
        <p:guide orient="horz" pos="3126"/>
        <p:guide pos="214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7.xlsx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8.xlsx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Tabelle1!$B$39</c:f>
              <c:strCache>
                <c:ptCount val="1"/>
                <c:pt idx="0">
                  <c:v>2016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invertIfNegative val="0"/>
          <c:dPt>
            <c:idx val="4"/>
            <c:invertIfNegative val="0"/>
            <c:bubble3D val="0"/>
            <c:spPr>
              <a:solidFill>
                <a:srgbClr val="00B0F0"/>
              </a:solidFill>
            </c:spPr>
          </c:dPt>
          <c:dPt>
            <c:idx val="10"/>
            <c:invertIfNegative val="0"/>
            <c:bubble3D val="0"/>
            <c:spPr>
              <a:solidFill>
                <a:srgbClr val="FFC000"/>
              </a:solidFill>
            </c:spPr>
          </c:dPt>
          <c:cat>
            <c:strRef>
              <c:f>Tabelle1!$A$40:$A$51</c:f>
              <c:strCache>
                <c:ptCount val="12"/>
                <c:pt idx="0">
                  <c:v>Bulgaria</c:v>
                </c:pt>
                <c:pt idx="1">
                  <c:v>Romania</c:v>
                </c:pt>
                <c:pt idx="2">
                  <c:v>Croatia</c:v>
                </c:pt>
                <c:pt idx="3">
                  <c:v>Latvia</c:v>
                </c:pt>
                <c:pt idx="4">
                  <c:v>EU-CEE</c:v>
                </c:pt>
                <c:pt idx="5">
                  <c:v>Hungary</c:v>
                </c:pt>
                <c:pt idx="6">
                  <c:v>Poland</c:v>
                </c:pt>
                <c:pt idx="7">
                  <c:v>Estonia</c:v>
                </c:pt>
                <c:pt idx="8">
                  <c:v>Lithuania</c:v>
                </c:pt>
                <c:pt idx="9">
                  <c:v>Slovakia</c:v>
                </c:pt>
                <c:pt idx="10">
                  <c:v>Slovenia</c:v>
                </c:pt>
                <c:pt idx="11">
                  <c:v>Czech Republic</c:v>
                </c:pt>
              </c:strCache>
            </c:strRef>
          </c:cat>
          <c:val>
            <c:numRef>
              <c:f>Tabelle1!$B$40:$B$51</c:f>
              <c:numCache>
                <c:formatCode>0.0</c:formatCode>
                <c:ptCount val="12"/>
                <c:pt idx="0">
                  <c:v>48.96551724137931</c:v>
                </c:pt>
                <c:pt idx="1">
                  <c:v>59.655172413793103</c:v>
                </c:pt>
                <c:pt idx="2">
                  <c:v>60</c:v>
                </c:pt>
                <c:pt idx="3">
                  <c:v>66.206896551724142</c:v>
                </c:pt>
                <c:pt idx="4">
                  <c:v>69.310344827586206</c:v>
                </c:pt>
                <c:pt idx="5">
                  <c:v>70</c:v>
                </c:pt>
                <c:pt idx="6">
                  <c:v>70.34482758620689</c:v>
                </c:pt>
                <c:pt idx="7">
                  <c:v>75.862068965517238</c:v>
                </c:pt>
                <c:pt idx="8">
                  <c:v>76.896551724137936</c:v>
                </c:pt>
                <c:pt idx="9">
                  <c:v>79.65517241379311</c:v>
                </c:pt>
                <c:pt idx="10">
                  <c:v>84.827586206896555</c:v>
                </c:pt>
                <c:pt idx="11">
                  <c:v>88.965517241379317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905920"/>
        <c:axId val="35907840"/>
      </c:barChart>
      <c:catAx>
        <c:axId val="359059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en-US"/>
          </a:p>
        </c:txPr>
        <c:crossAx val="35907840"/>
        <c:crosses val="autoZero"/>
        <c:auto val="1"/>
        <c:lblAlgn val="ctr"/>
        <c:lblOffset val="100"/>
        <c:noMultiLvlLbl val="0"/>
      </c:catAx>
      <c:valAx>
        <c:axId val="35907840"/>
        <c:scaling>
          <c:orientation val="minMax"/>
          <c:max val="100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en-US"/>
          </a:p>
        </c:txPr>
        <c:crossAx val="3590592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Tabelle1!$A$14</c:f>
              <c:strCache>
                <c:ptCount val="1"/>
                <c:pt idx="0">
                  <c:v>Slovenia</c:v>
                </c:pt>
              </c:strCache>
            </c:strRef>
          </c:tx>
          <c:spPr>
            <a:ln>
              <a:solidFill>
                <a:srgbClr val="FFC000"/>
              </a:solidFill>
            </a:ln>
          </c:spPr>
          <c:marker>
            <c:symbol val="none"/>
          </c:marker>
          <c:cat>
            <c:numRef>
              <c:f>Tabelle1!$B$1:$AD$1</c:f>
              <c:numCache>
                <c:formatCode>General</c:formatCode>
                <c:ptCount val="29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  <c:pt idx="25">
                  <c:v>2016</c:v>
                </c:pt>
                <c:pt idx="26">
                  <c:v>2017</c:v>
                </c:pt>
                <c:pt idx="27">
                  <c:v>2018</c:v>
                </c:pt>
                <c:pt idx="28">
                  <c:v>2019</c:v>
                </c:pt>
              </c:numCache>
            </c:numRef>
          </c:cat>
          <c:val>
            <c:numRef>
              <c:f>Tabelle1!$B$14:$AD$14</c:f>
              <c:numCache>
                <c:formatCode>0.0</c:formatCode>
                <c:ptCount val="29"/>
                <c:pt idx="0">
                  <c:v>61.971830985915489</c:v>
                </c:pt>
                <c:pt idx="1">
                  <c:v>58.503401360544217</c:v>
                </c:pt>
                <c:pt idx="2">
                  <c:v>60.544217687074834</c:v>
                </c:pt>
                <c:pt idx="3">
                  <c:v>62.337662337662337</c:v>
                </c:pt>
                <c:pt idx="4">
                  <c:v>75</c:v>
                </c:pt>
                <c:pt idx="5">
                  <c:v>76.25</c:v>
                </c:pt>
                <c:pt idx="6">
                  <c:v>78.10650887573965</c:v>
                </c:pt>
                <c:pt idx="7">
                  <c:v>78.977272727272734</c:v>
                </c:pt>
                <c:pt idx="8">
                  <c:v>80.540540540540533</c:v>
                </c:pt>
                <c:pt idx="9">
                  <c:v>79.797979797979806</c:v>
                </c:pt>
                <c:pt idx="10">
                  <c:v>80.097087378640779</c:v>
                </c:pt>
                <c:pt idx="11">
                  <c:v>81.690140845070431</c:v>
                </c:pt>
                <c:pt idx="12">
                  <c:v>83.255813953488371</c:v>
                </c:pt>
                <c:pt idx="13">
                  <c:v>85.777777777777771</c:v>
                </c:pt>
                <c:pt idx="14">
                  <c:v>86.752136752136749</c:v>
                </c:pt>
                <c:pt idx="15">
                  <c:v>86.23481781376519</c:v>
                </c:pt>
                <c:pt idx="16">
                  <c:v>87.307692307692307</c:v>
                </c:pt>
                <c:pt idx="17">
                  <c:v>89.65517241379311</c:v>
                </c:pt>
                <c:pt idx="18">
                  <c:v>85.306122448979593</c:v>
                </c:pt>
                <c:pt idx="19">
                  <c:v>83.137254901960787</c:v>
                </c:pt>
                <c:pt idx="20">
                  <c:v>83.141762452107287</c:v>
                </c:pt>
                <c:pt idx="21">
                  <c:v>81.954887218045116</c:v>
                </c:pt>
                <c:pt idx="22">
                  <c:v>81.273408239700373</c:v>
                </c:pt>
                <c:pt idx="23">
                  <c:v>82.608695652173907</c:v>
                </c:pt>
                <c:pt idx="24">
                  <c:v>82.698961937716263</c:v>
                </c:pt>
                <c:pt idx="25">
                  <c:v>84.827586206896555</c:v>
                </c:pt>
                <c:pt idx="26">
                  <c:v>85.762711864406782</c:v>
                </c:pt>
                <c:pt idx="27">
                  <c:v>86.666666666666671</c:v>
                </c:pt>
                <c:pt idx="28">
                  <c:v>87.58169934640523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Tabelle1!$A$15</c:f>
              <c:strCache>
                <c:ptCount val="1"/>
                <c:pt idx="0">
                  <c:v>EU-CEE</c:v>
                </c:pt>
              </c:strCache>
            </c:strRef>
          </c:tx>
          <c:spPr>
            <a:ln>
              <a:solidFill>
                <a:srgbClr val="00B0F0"/>
              </a:solidFill>
            </a:ln>
          </c:spPr>
          <c:marker>
            <c:symbol val="none"/>
          </c:marker>
          <c:cat>
            <c:numRef>
              <c:f>Tabelle1!$B$1:$AD$1</c:f>
              <c:numCache>
                <c:formatCode>General</c:formatCode>
                <c:ptCount val="29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  <c:pt idx="25">
                  <c:v>2016</c:v>
                </c:pt>
                <c:pt idx="26">
                  <c:v>2017</c:v>
                </c:pt>
                <c:pt idx="27">
                  <c:v>2018</c:v>
                </c:pt>
                <c:pt idx="28">
                  <c:v>2019</c:v>
                </c:pt>
              </c:numCache>
            </c:numRef>
          </c:cat>
          <c:val>
            <c:numRef>
              <c:f>Tabelle1!$B$15:$AD$15</c:f>
              <c:numCache>
                <c:formatCode>0.0</c:formatCode>
                <c:ptCount val="29"/>
                <c:pt idx="0">
                  <c:v>38.028169014084504</c:v>
                </c:pt>
                <c:pt idx="1">
                  <c:v>36.054421768707485</c:v>
                </c:pt>
                <c:pt idx="2">
                  <c:v>36.054421768707485</c:v>
                </c:pt>
                <c:pt idx="3">
                  <c:v>36.363636363636367</c:v>
                </c:pt>
                <c:pt idx="4">
                  <c:v>43.421052631578952</c:v>
                </c:pt>
                <c:pt idx="5">
                  <c:v>44.375</c:v>
                </c:pt>
                <c:pt idx="6">
                  <c:v>44.378698224852073</c:v>
                </c:pt>
                <c:pt idx="7">
                  <c:v>44.31818181818182</c:v>
                </c:pt>
                <c:pt idx="8">
                  <c:v>44.32432432432433</c:v>
                </c:pt>
                <c:pt idx="9">
                  <c:v>43.939393939393938</c:v>
                </c:pt>
                <c:pt idx="10">
                  <c:v>45.631067961165051</c:v>
                </c:pt>
                <c:pt idx="11">
                  <c:v>46.948356807511736</c:v>
                </c:pt>
                <c:pt idx="12">
                  <c:v>48.837209302325576</c:v>
                </c:pt>
                <c:pt idx="13">
                  <c:v>50.666666666666671</c:v>
                </c:pt>
                <c:pt idx="14">
                  <c:v>51.709401709401718</c:v>
                </c:pt>
                <c:pt idx="15">
                  <c:v>53.441295546558706</c:v>
                </c:pt>
                <c:pt idx="16">
                  <c:v>55.769230769230774</c:v>
                </c:pt>
                <c:pt idx="17">
                  <c:v>59.003831417624518</c:v>
                </c:pt>
                <c:pt idx="18">
                  <c:v>60.816326530612244</c:v>
                </c:pt>
                <c:pt idx="19">
                  <c:v>61.96078431372549</c:v>
                </c:pt>
                <c:pt idx="20">
                  <c:v>63.601532567049816</c:v>
                </c:pt>
                <c:pt idx="21">
                  <c:v>65.037593984962399</c:v>
                </c:pt>
                <c:pt idx="22">
                  <c:v>65.543071161048687</c:v>
                </c:pt>
                <c:pt idx="23">
                  <c:v>66.304347826086953</c:v>
                </c:pt>
                <c:pt idx="24">
                  <c:v>67.128027681660896</c:v>
                </c:pt>
                <c:pt idx="25">
                  <c:v>69.310344827586206</c:v>
                </c:pt>
                <c:pt idx="26">
                  <c:v>70.169491525423737</c:v>
                </c:pt>
                <c:pt idx="27">
                  <c:v>71</c:v>
                </c:pt>
                <c:pt idx="28">
                  <c:v>71.895424836601308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Tabelle1!$A$16</c:f>
              <c:strCache>
                <c:ptCount val="1"/>
                <c:pt idx="0">
                  <c:v>Leader</c:v>
                </c:pt>
              </c:strCache>
            </c:strRef>
          </c:tx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ymbol val="none"/>
          </c:marker>
          <c:cat>
            <c:numRef>
              <c:f>Tabelle1!$B$1:$AD$1</c:f>
              <c:numCache>
                <c:formatCode>General</c:formatCode>
                <c:ptCount val="29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  <c:pt idx="25">
                  <c:v>2016</c:v>
                </c:pt>
                <c:pt idx="26">
                  <c:v>2017</c:v>
                </c:pt>
                <c:pt idx="27">
                  <c:v>2018</c:v>
                </c:pt>
                <c:pt idx="28">
                  <c:v>2019</c:v>
                </c:pt>
              </c:numCache>
            </c:numRef>
          </c:cat>
          <c:val>
            <c:numRef>
              <c:f>Tabelle1!$B$16:$AD$16</c:f>
              <c:numCache>
                <c:formatCode>0.0</c:formatCode>
                <c:ptCount val="29"/>
                <c:pt idx="0">
                  <c:v>61.971830985915489</c:v>
                </c:pt>
                <c:pt idx="1">
                  <c:v>61.224489795918366</c:v>
                </c:pt>
                <c:pt idx="2">
                  <c:v>61.224489795918366</c:v>
                </c:pt>
                <c:pt idx="3">
                  <c:v>62.337662337662337</c:v>
                </c:pt>
                <c:pt idx="4">
                  <c:v>75.657894736842096</c:v>
                </c:pt>
                <c:pt idx="5">
                  <c:v>77.5</c:v>
                </c:pt>
                <c:pt idx="6">
                  <c:v>78.10650887573965</c:v>
                </c:pt>
                <c:pt idx="7">
                  <c:v>78.977272727272734</c:v>
                </c:pt>
                <c:pt idx="8">
                  <c:v>80.540540540540533</c:v>
                </c:pt>
                <c:pt idx="9">
                  <c:v>79.797979797979806</c:v>
                </c:pt>
                <c:pt idx="10">
                  <c:v>80.097087378640779</c:v>
                </c:pt>
                <c:pt idx="11">
                  <c:v>81.690140845070431</c:v>
                </c:pt>
                <c:pt idx="12">
                  <c:v>83.255813953488371</c:v>
                </c:pt>
                <c:pt idx="13">
                  <c:v>85.777777777777771</c:v>
                </c:pt>
                <c:pt idx="14">
                  <c:v>86.752136752136749</c:v>
                </c:pt>
                <c:pt idx="15">
                  <c:v>86.23481781376519</c:v>
                </c:pt>
                <c:pt idx="16">
                  <c:v>87.307692307692307</c:v>
                </c:pt>
                <c:pt idx="17">
                  <c:v>89.65517241379311</c:v>
                </c:pt>
                <c:pt idx="18">
                  <c:v>85.306122448979593</c:v>
                </c:pt>
                <c:pt idx="19">
                  <c:v>83.137254901960787</c:v>
                </c:pt>
                <c:pt idx="20">
                  <c:v>83.141762452107287</c:v>
                </c:pt>
                <c:pt idx="21">
                  <c:v>82.330827067669176</c:v>
                </c:pt>
                <c:pt idx="22">
                  <c:v>83.895131086142328</c:v>
                </c:pt>
                <c:pt idx="23">
                  <c:v>86.231884057971016</c:v>
                </c:pt>
                <c:pt idx="24">
                  <c:v>87.197231833910038</c:v>
                </c:pt>
                <c:pt idx="25">
                  <c:v>88.965517241379317</c:v>
                </c:pt>
                <c:pt idx="26">
                  <c:v>89.491525423728817</c:v>
                </c:pt>
                <c:pt idx="27">
                  <c:v>90.333333333333329</c:v>
                </c:pt>
                <c:pt idx="28">
                  <c:v>90.522875816993462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5955072"/>
        <c:axId val="35965568"/>
      </c:lineChart>
      <c:catAx>
        <c:axId val="35955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en-US"/>
          </a:p>
        </c:txPr>
        <c:crossAx val="35965568"/>
        <c:crosses val="autoZero"/>
        <c:auto val="1"/>
        <c:lblAlgn val="ctr"/>
        <c:lblOffset val="100"/>
        <c:noMultiLvlLbl val="0"/>
      </c:catAx>
      <c:valAx>
        <c:axId val="35965568"/>
        <c:scaling>
          <c:orientation val="minMax"/>
        </c:scaling>
        <c:delete val="0"/>
        <c:axPos val="l"/>
        <c:majorGridlines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en-US"/>
          </a:p>
        </c:txPr>
        <c:crossAx val="35955072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400" baseline="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Tabelle2!$A$57:$B$57</c:f>
              <c:strCache>
                <c:ptCount val="1"/>
                <c:pt idx="0">
                  <c:v>Slovenia</c:v>
                </c:pt>
              </c:strCache>
            </c:strRef>
          </c:tx>
          <c:spPr>
            <a:ln>
              <a:solidFill>
                <a:srgbClr val="FFC000"/>
              </a:solidFill>
            </a:ln>
          </c:spPr>
          <c:marker>
            <c:symbol val="none"/>
          </c:marker>
          <c:cat>
            <c:numRef>
              <c:f>Tabelle2!$C$56:$AE$56</c:f>
              <c:numCache>
                <c:formatCode>General</c:formatCode>
                <c:ptCount val="29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  <c:pt idx="25">
                  <c:v>2016</c:v>
                </c:pt>
                <c:pt idx="26">
                  <c:v>2017</c:v>
                </c:pt>
                <c:pt idx="27">
                  <c:v>2018</c:v>
                </c:pt>
                <c:pt idx="28">
                  <c:v>2019</c:v>
                </c:pt>
              </c:numCache>
            </c:numRef>
          </c:cat>
          <c:val>
            <c:numRef>
              <c:f>Tabelle2!$C$57:$AE$57</c:f>
              <c:numCache>
                <c:formatCode>General</c:formatCode>
                <c:ptCount val="29"/>
                <c:pt idx="0">
                  <c:v>1</c:v>
                </c:pt>
                <c:pt idx="1">
                  <c:v>0.97727272727272729</c:v>
                </c:pt>
                <c:pt idx="2">
                  <c:v>1.0113636363636365</c:v>
                </c:pt>
                <c:pt idx="3">
                  <c:v>1.0909090909090908</c:v>
                </c:pt>
                <c:pt idx="4">
                  <c:v>1.2954545454545454</c:v>
                </c:pt>
                <c:pt idx="5">
                  <c:v>1.3863636363636365</c:v>
                </c:pt>
                <c:pt idx="6">
                  <c:v>1.5</c:v>
                </c:pt>
                <c:pt idx="7">
                  <c:v>1.5795454545454546</c:v>
                </c:pt>
                <c:pt idx="8">
                  <c:v>1.6931818181818181</c:v>
                </c:pt>
                <c:pt idx="9">
                  <c:v>1.7954545454545454</c:v>
                </c:pt>
                <c:pt idx="10">
                  <c:v>1.875</c:v>
                </c:pt>
                <c:pt idx="11">
                  <c:v>1.9772727272727273</c:v>
                </c:pt>
                <c:pt idx="12">
                  <c:v>2.0340909090909092</c:v>
                </c:pt>
                <c:pt idx="13">
                  <c:v>2.1931818181818183</c:v>
                </c:pt>
                <c:pt idx="14">
                  <c:v>2.3068181818181817</c:v>
                </c:pt>
                <c:pt idx="15">
                  <c:v>2.4204545454545454</c:v>
                </c:pt>
                <c:pt idx="16">
                  <c:v>2.5795454545454546</c:v>
                </c:pt>
                <c:pt idx="17">
                  <c:v>2.6590909090909092</c:v>
                </c:pt>
                <c:pt idx="18">
                  <c:v>2.375</c:v>
                </c:pt>
                <c:pt idx="19">
                  <c:v>2.4090909090909092</c:v>
                </c:pt>
                <c:pt idx="20">
                  <c:v>2.4659090909090908</c:v>
                </c:pt>
                <c:pt idx="21">
                  <c:v>2.4772727272727271</c:v>
                </c:pt>
                <c:pt idx="22">
                  <c:v>2.4659090909090908</c:v>
                </c:pt>
                <c:pt idx="23">
                  <c:v>2.5909090909090908</c:v>
                </c:pt>
                <c:pt idx="24">
                  <c:v>2.7159090909090908</c:v>
                </c:pt>
                <c:pt idx="25">
                  <c:v>2.7954545454545454</c:v>
                </c:pt>
                <c:pt idx="26">
                  <c:v>2.875</c:v>
                </c:pt>
                <c:pt idx="27">
                  <c:v>2.9545454545454546</c:v>
                </c:pt>
                <c:pt idx="28">
                  <c:v>3.0454545454545454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Tabelle2!$A$58:$B$58</c:f>
              <c:strCache>
                <c:ptCount val="1"/>
                <c:pt idx="0">
                  <c:v>EU-CEE</c:v>
                </c:pt>
              </c:strCache>
            </c:strRef>
          </c:tx>
          <c:spPr>
            <a:ln>
              <a:solidFill>
                <a:schemeClr val="bg1">
                  <a:lumMod val="50000"/>
                </a:schemeClr>
              </a:solidFill>
            </a:ln>
          </c:spPr>
          <c:marker>
            <c:symbol val="none"/>
          </c:marker>
          <c:cat>
            <c:numRef>
              <c:f>Tabelle2!$C$56:$AE$56</c:f>
              <c:numCache>
                <c:formatCode>General</c:formatCode>
                <c:ptCount val="29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  <c:pt idx="25">
                  <c:v>2016</c:v>
                </c:pt>
                <c:pt idx="26">
                  <c:v>2017</c:v>
                </c:pt>
                <c:pt idx="27">
                  <c:v>2018</c:v>
                </c:pt>
                <c:pt idx="28">
                  <c:v>2019</c:v>
                </c:pt>
              </c:numCache>
            </c:numRef>
          </c:cat>
          <c:val>
            <c:numRef>
              <c:f>Tabelle2!$C$58:$AE$58</c:f>
              <c:numCache>
                <c:formatCode>General</c:formatCode>
                <c:ptCount val="29"/>
                <c:pt idx="0">
                  <c:v>1</c:v>
                </c:pt>
                <c:pt idx="1">
                  <c:v>0.98148148148148151</c:v>
                </c:pt>
                <c:pt idx="2">
                  <c:v>0.98148148148148151</c:v>
                </c:pt>
                <c:pt idx="3">
                  <c:v>1.037037037037037</c:v>
                </c:pt>
                <c:pt idx="4">
                  <c:v>1.2222222222222223</c:v>
                </c:pt>
                <c:pt idx="5">
                  <c:v>1.3148148148148149</c:v>
                </c:pt>
                <c:pt idx="6">
                  <c:v>1.3888888888888888</c:v>
                </c:pt>
                <c:pt idx="7">
                  <c:v>1.4444444444444444</c:v>
                </c:pt>
                <c:pt idx="8">
                  <c:v>1.5185185185185186</c:v>
                </c:pt>
                <c:pt idx="9">
                  <c:v>1.6111111111111112</c:v>
                </c:pt>
                <c:pt idx="10">
                  <c:v>1.7407407407407407</c:v>
                </c:pt>
                <c:pt idx="11">
                  <c:v>1.8518518518518519</c:v>
                </c:pt>
                <c:pt idx="12">
                  <c:v>1.9444444444444444</c:v>
                </c:pt>
                <c:pt idx="13">
                  <c:v>2.1111111111111112</c:v>
                </c:pt>
                <c:pt idx="14">
                  <c:v>2.2407407407407409</c:v>
                </c:pt>
                <c:pt idx="15">
                  <c:v>2.4444444444444446</c:v>
                </c:pt>
                <c:pt idx="16">
                  <c:v>2.6851851851851851</c:v>
                </c:pt>
                <c:pt idx="17">
                  <c:v>2.8518518518518516</c:v>
                </c:pt>
                <c:pt idx="18">
                  <c:v>2.7592592592592591</c:v>
                </c:pt>
                <c:pt idx="19">
                  <c:v>2.925925925925926</c:v>
                </c:pt>
                <c:pt idx="20">
                  <c:v>3.074074074074074</c:v>
                </c:pt>
                <c:pt idx="21">
                  <c:v>3.2037037037037037</c:v>
                </c:pt>
                <c:pt idx="22">
                  <c:v>3.2407407407407409</c:v>
                </c:pt>
                <c:pt idx="23">
                  <c:v>3.3888888888888888</c:v>
                </c:pt>
                <c:pt idx="24">
                  <c:v>3.5925925925925926</c:v>
                </c:pt>
                <c:pt idx="25">
                  <c:v>3.7222222222222223</c:v>
                </c:pt>
                <c:pt idx="26">
                  <c:v>3.8333333333333335</c:v>
                </c:pt>
                <c:pt idx="27">
                  <c:v>3.9444444444444446</c:v>
                </c:pt>
                <c:pt idx="28">
                  <c:v>4.0740740740740744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Tabelle2!$A$59:$B$59</c:f>
              <c:strCache>
                <c:ptCount val="1"/>
                <c:pt idx="0">
                  <c:v>EU-28 average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numRef>
              <c:f>Tabelle2!$C$56:$AE$56</c:f>
              <c:numCache>
                <c:formatCode>General</c:formatCode>
                <c:ptCount val="29"/>
                <c:pt idx="0">
                  <c:v>1991</c:v>
                </c:pt>
                <c:pt idx="1">
                  <c:v>1992</c:v>
                </c:pt>
                <c:pt idx="2">
                  <c:v>1993</c:v>
                </c:pt>
                <c:pt idx="3">
                  <c:v>1994</c:v>
                </c:pt>
                <c:pt idx="4">
                  <c:v>1995</c:v>
                </c:pt>
                <c:pt idx="5">
                  <c:v>1996</c:v>
                </c:pt>
                <c:pt idx="6">
                  <c:v>1997</c:v>
                </c:pt>
                <c:pt idx="7">
                  <c:v>1998</c:v>
                </c:pt>
                <c:pt idx="8">
                  <c:v>1999</c:v>
                </c:pt>
                <c:pt idx="9">
                  <c:v>2000</c:v>
                </c:pt>
                <c:pt idx="10">
                  <c:v>2001</c:v>
                </c:pt>
                <c:pt idx="11">
                  <c:v>2002</c:v>
                </c:pt>
                <c:pt idx="12">
                  <c:v>2003</c:v>
                </c:pt>
                <c:pt idx="13">
                  <c:v>2004</c:v>
                </c:pt>
                <c:pt idx="14">
                  <c:v>2005</c:v>
                </c:pt>
                <c:pt idx="15">
                  <c:v>2006</c:v>
                </c:pt>
                <c:pt idx="16">
                  <c:v>2007</c:v>
                </c:pt>
                <c:pt idx="17">
                  <c:v>2008</c:v>
                </c:pt>
                <c:pt idx="18">
                  <c:v>2009</c:v>
                </c:pt>
                <c:pt idx="19">
                  <c:v>2010</c:v>
                </c:pt>
                <c:pt idx="20">
                  <c:v>2011</c:v>
                </c:pt>
                <c:pt idx="21">
                  <c:v>2012</c:v>
                </c:pt>
                <c:pt idx="22">
                  <c:v>2013</c:v>
                </c:pt>
                <c:pt idx="23">
                  <c:v>2014</c:v>
                </c:pt>
                <c:pt idx="24">
                  <c:v>2015</c:v>
                </c:pt>
                <c:pt idx="25">
                  <c:v>2016</c:v>
                </c:pt>
                <c:pt idx="26">
                  <c:v>2017</c:v>
                </c:pt>
                <c:pt idx="27">
                  <c:v>2018</c:v>
                </c:pt>
                <c:pt idx="28">
                  <c:v>2019</c:v>
                </c:pt>
              </c:numCache>
            </c:numRef>
          </c:cat>
          <c:val>
            <c:numRef>
              <c:f>Tabelle2!$C$59:$AE$59</c:f>
              <c:numCache>
                <c:formatCode>General</c:formatCode>
                <c:ptCount val="29"/>
                <c:pt idx="0">
                  <c:v>1</c:v>
                </c:pt>
                <c:pt idx="1">
                  <c:v>1.0352112676056338</c:v>
                </c:pt>
                <c:pt idx="2">
                  <c:v>1.0352112676056338</c:v>
                </c:pt>
                <c:pt idx="3">
                  <c:v>1.0845070422535212</c:v>
                </c:pt>
                <c:pt idx="4">
                  <c:v>1.0704225352112675</c:v>
                </c:pt>
                <c:pt idx="5">
                  <c:v>1.1267605633802817</c:v>
                </c:pt>
                <c:pt idx="6">
                  <c:v>1.1901408450704225</c:v>
                </c:pt>
                <c:pt idx="7">
                  <c:v>1.2394366197183098</c:v>
                </c:pt>
                <c:pt idx="8">
                  <c:v>1.3028169014084507</c:v>
                </c:pt>
                <c:pt idx="9">
                  <c:v>1.3943661971830985</c:v>
                </c:pt>
                <c:pt idx="10">
                  <c:v>1.4507042253521127</c:v>
                </c:pt>
                <c:pt idx="11">
                  <c:v>1.5</c:v>
                </c:pt>
                <c:pt idx="12">
                  <c:v>1.5140845070422535</c:v>
                </c:pt>
                <c:pt idx="13">
                  <c:v>1.5845070422535212</c:v>
                </c:pt>
                <c:pt idx="14">
                  <c:v>1.647887323943662</c:v>
                </c:pt>
                <c:pt idx="15">
                  <c:v>1.7394366197183098</c:v>
                </c:pt>
                <c:pt idx="16">
                  <c:v>1.8309859154929577</c:v>
                </c:pt>
                <c:pt idx="17">
                  <c:v>1.8380281690140845</c:v>
                </c:pt>
                <c:pt idx="18">
                  <c:v>1.7253521126760563</c:v>
                </c:pt>
                <c:pt idx="19">
                  <c:v>1.795774647887324</c:v>
                </c:pt>
                <c:pt idx="20">
                  <c:v>1.8380281690140845</c:v>
                </c:pt>
                <c:pt idx="21">
                  <c:v>1.8732394366197183</c:v>
                </c:pt>
                <c:pt idx="22">
                  <c:v>1.880281690140845</c:v>
                </c:pt>
                <c:pt idx="23">
                  <c:v>1.943661971830986</c:v>
                </c:pt>
                <c:pt idx="24">
                  <c:v>2.035211267605634</c:v>
                </c:pt>
                <c:pt idx="25">
                  <c:v>2.0422535211267605</c:v>
                </c:pt>
                <c:pt idx="26">
                  <c:v>2.0774647887323945</c:v>
                </c:pt>
                <c:pt idx="27">
                  <c:v>2.112676056338028</c:v>
                </c:pt>
                <c:pt idx="28">
                  <c:v>2.1549295774647885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9850752"/>
        <c:axId val="39853440"/>
      </c:lineChart>
      <c:catAx>
        <c:axId val="398507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9853440"/>
        <c:crosses val="autoZero"/>
        <c:auto val="1"/>
        <c:lblAlgn val="ctr"/>
        <c:lblOffset val="100"/>
        <c:noMultiLvlLbl val="0"/>
      </c:catAx>
      <c:valAx>
        <c:axId val="39853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en-US"/>
          </a:p>
        </c:txPr>
        <c:crossAx val="39850752"/>
        <c:crosses val="autoZero"/>
        <c:crossBetween val="between"/>
      </c:valAx>
    </c:plotArea>
    <c:legend>
      <c:legendPos val="t"/>
      <c:layout/>
      <c:overlay val="0"/>
      <c:txPr>
        <a:bodyPr/>
        <a:lstStyle/>
        <a:p>
          <a:pPr>
            <a:defRPr sz="1400" baseline="0"/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dPt>
            <c:idx val="13"/>
            <c:marker>
              <c:spPr>
                <a:solidFill>
                  <a:srgbClr val="FFC000"/>
                </a:solidFill>
              </c:spPr>
            </c:marker>
            <c:bubble3D val="0"/>
          </c:dPt>
          <c:dLbls>
            <c:dLbl>
              <c:idx val="0"/>
              <c:layout>
                <c:manualLayout>
                  <c:x val="-6.3111111111111118E-2"/>
                  <c:y val="-3.1863517060367455E-2"/>
                </c:manualLayout>
              </c:layout>
              <c:tx>
                <c:strRef>
                  <c:f>Tabelle1!$A$108</c:f>
                  <c:strCache>
                    <c:ptCount val="1"/>
                    <c:pt idx="0">
                      <c:v>Bulgaria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 baseline="0">
                      <a:latin typeface="Calibri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8958442694663167E-2"/>
                  <c:y val="-3.1863517060367455E-2"/>
                </c:manualLayout>
              </c:layout>
              <c:tx>
                <c:strRef>
                  <c:f>Tabelle1!$A$109</c:f>
                  <c:strCache>
                    <c:ptCount val="1"/>
                    <c:pt idx="0">
                      <c:v>Croatia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 baseline="0">
                      <a:latin typeface="Calibri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7243219597550306E-2"/>
                  <c:y val="-3.1863517060367455E-2"/>
                </c:manualLayout>
              </c:layout>
              <c:tx>
                <c:strRef>
                  <c:f>Tabelle1!$A$110</c:f>
                  <c:strCache>
                    <c:ptCount val="1"/>
                    <c:pt idx="0">
                      <c:v>Cyprus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 baseline="0">
                      <a:latin typeface="Calibri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9.4166666666666662E-2"/>
                  <c:y val="-3.1863517060367455E-2"/>
                </c:manualLayout>
              </c:layout>
              <c:tx>
                <c:strRef>
                  <c:f>Tabelle1!$A$111</c:f>
                  <c:strCache>
                    <c:ptCount val="1"/>
                    <c:pt idx="0">
                      <c:v>Czech Republic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 baseline="0">
                      <a:latin typeface="Calibri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9451443569553807E-2"/>
                  <c:y val="-3.1863517060367455E-2"/>
                </c:manualLayout>
              </c:layout>
              <c:tx>
                <c:strRef>
                  <c:f>Tabelle1!$A$112</c:f>
                  <c:strCache>
                    <c:ptCount val="1"/>
                    <c:pt idx="0">
                      <c:v>Estonia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 baseline="0">
                      <a:latin typeface="Calibri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4444444444444443E-2"/>
                  <c:y val="-3.1863517060367455E-2"/>
                </c:manualLayout>
              </c:layout>
              <c:tx>
                <c:strRef>
                  <c:f>Tabelle1!$A$113</c:f>
                  <c:strCache>
                    <c:ptCount val="1"/>
                    <c:pt idx="0">
                      <c:v>Hungary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 baseline="0">
                      <a:latin typeface="Calibri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5.2993219597550309E-2"/>
                  <c:y val="-3.1863517060367455E-2"/>
                </c:manualLayout>
              </c:layout>
              <c:tx>
                <c:strRef>
                  <c:f>Tabelle1!$A$114</c:f>
                  <c:strCache>
                    <c:ptCount val="1"/>
                    <c:pt idx="0">
                      <c:v>Latvia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 baseline="0">
                      <a:latin typeface="Calibri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6.8041776027996506E-2"/>
                  <c:y val="-3.1863517060367455E-2"/>
                </c:manualLayout>
              </c:layout>
              <c:tx>
                <c:strRef>
                  <c:f>Tabelle1!$A$115</c:f>
                  <c:strCache>
                    <c:ptCount val="1"/>
                    <c:pt idx="0">
                      <c:v>Lithuania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 baseline="0">
                      <a:latin typeface="Calibri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5.2798775153105861E-2"/>
                  <c:y val="-3.1863517060367455E-2"/>
                </c:manualLayout>
              </c:layout>
              <c:tx>
                <c:strRef>
                  <c:f>Tabelle1!$A$116</c:f>
                  <c:strCache>
                    <c:ptCount val="1"/>
                    <c:pt idx="0">
                      <c:v>Malta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 baseline="0">
                      <a:latin typeface="Calibri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5.7541776027996504E-2"/>
                  <c:y val="-3.1863517060367455E-2"/>
                </c:manualLayout>
              </c:layout>
              <c:tx>
                <c:strRef>
                  <c:f>Tabelle1!$A$117</c:f>
                  <c:strCache>
                    <c:ptCount val="1"/>
                    <c:pt idx="0">
                      <c:v>Poland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 baseline="0">
                      <a:latin typeface="Calibri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6.6187664041994748E-2"/>
                  <c:y val="-3.1863881598133567E-2"/>
                </c:manualLayout>
              </c:layout>
              <c:tx>
                <c:strRef>
                  <c:f>Tabelle1!$A$118</c:f>
                  <c:strCache>
                    <c:ptCount val="1"/>
                    <c:pt idx="0">
                      <c:v>Romania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 baseline="0">
                      <a:latin typeface="Calibri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-6.3159886264216966E-2"/>
                  <c:y val="-3.1863517060367455E-2"/>
                </c:manualLayout>
              </c:layout>
              <c:tx>
                <c:strRef>
                  <c:f>Tabelle1!$A$119</c:f>
                  <c:strCache>
                    <c:ptCount val="1"/>
                    <c:pt idx="0">
                      <c:v>Slovakia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 baseline="0">
                      <a:latin typeface="Calibri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6.4159886264216967E-2"/>
                  <c:y val="-3.1863517060367455E-2"/>
                </c:manualLayout>
              </c:layout>
              <c:tx>
                <c:strRef>
                  <c:f>Tabelle1!$A$120</c:f>
                  <c:strCache>
                    <c:ptCount val="1"/>
                    <c:pt idx="0">
                      <c:v>Slovenia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 baseline="0">
                      <a:latin typeface="Calibri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-5.9118110236220475E-2"/>
                  <c:y val="-3.1863517060367455E-2"/>
                </c:manualLayout>
              </c:layout>
              <c:tx>
                <c:strRef>
                  <c:f>Tabelle1!$A$121</c:f>
                  <c:strCache>
                    <c:ptCount val="1"/>
                    <c:pt idx="0">
                      <c:v>EU-CEE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 baseline="0">
                      <a:latin typeface="Calibri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trendline>
            <c:trendlineType val="linear"/>
            <c:dispRSqr val="1"/>
            <c:dispEq val="1"/>
            <c:trendlineLbl>
              <c:layout>
                <c:manualLayout>
                  <c:x val="9.826290463692039E-2"/>
                  <c:y val="2.1720982793817439E-2"/>
                </c:manualLayout>
              </c:layout>
              <c:numFmt formatCode="General" sourceLinked="0"/>
            </c:trendlineLbl>
          </c:trendline>
          <c:xVal>
            <c:numRef>
              <c:f>Tabelle1!$B$108:$B$121</c:f>
              <c:numCache>
                <c:formatCode>0.0</c:formatCode>
                <c:ptCount val="14"/>
                <c:pt idx="0">
                  <c:v>28.28282828282828</c:v>
                </c:pt>
                <c:pt idx="1">
                  <c:v>47.474747474747474</c:v>
                </c:pt>
                <c:pt idx="2">
                  <c:v>94.444444444444443</c:v>
                </c:pt>
                <c:pt idx="3">
                  <c:v>71.212121212121218</c:v>
                </c:pt>
                <c:pt idx="4">
                  <c:v>41.414141414141412</c:v>
                </c:pt>
                <c:pt idx="5">
                  <c:v>52.525252525252533</c:v>
                </c:pt>
                <c:pt idx="6">
                  <c:v>35.353535353535356</c:v>
                </c:pt>
                <c:pt idx="7">
                  <c:v>37.373737373737377</c:v>
                </c:pt>
                <c:pt idx="8">
                  <c:v>80.808080808080803</c:v>
                </c:pt>
                <c:pt idx="9">
                  <c:v>46.969696969696969</c:v>
                </c:pt>
                <c:pt idx="10">
                  <c:v>26.262626262626267</c:v>
                </c:pt>
                <c:pt idx="11">
                  <c:v>50</c:v>
                </c:pt>
                <c:pt idx="12">
                  <c:v>79.797979797979806</c:v>
                </c:pt>
                <c:pt idx="13">
                  <c:v>43.939393939393938</c:v>
                </c:pt>
              </c:numCache>
            </c:numRef>
          </c:xVal>
          <c:yVal>
            <c:numRef>
              <c:f>Tabelle1!$E$108:$E$121</c:f>
              <c:numCache>
                <c:formatCode>0.0</c:formatCode>
                <c:ptCount val="14"/>
                <c:pt idx="0">
                  <c:v>1.7837717837717837</c:v>
                </c:pt>
                <c:pt idx="1">
                  <c:v>1.9541569541569552</c:v>
                </c:pt>
                <c:pt idx="2">
                  <c:v>1.3980463980463997</c:v>
                </c:pt>
                <c:pt idx="3">
                  <c:v>1.585081585081584</c:v>
                </c:pt>
                <c:pt idx="4">
                  <c:v>4.0287490287490284</c:v>
                </c:pt>
                <c:pt idx="5">
                  <c:v>1.0678210678210667</c:v>
                </c:pt>
                <c:pt idx="6">
                  <c:v>3.1363081363081355</c:v>
                </c:pt>
                <c:pt idx="7">
                  <c:v>3.2872682872682861</c:v>
                </c:pt>
                <c:pt idx="8">
                  <c:v>-0.28027528027528043</c:v>
                </c:pt>
                <c:pt idx="9">
                  <c:v>0.872460872460873</c:v>
                </c:pt>
                <c:pt idx="10">
                  <c:v>2.3470973470973466</c:v>
                </c:pt>
                <c:pt idx="11">
                  <c:v>2.417582417582417</c:v>
                </c:pt>
                <c:pt idx="12">
                  <c:v>1.0728160728160714</c:v>
                </c:pt>
                <c:pt idx="13">
                  <c:v>1.6899766899766908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150656"/>
        <c:axId val="36174848"/>
      </c:scatterChart>
      <c:valAx>
        <c:axId val="36150656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low"/>
        <c:txPr>
          <a:bodyPr/>
          <a:lstStyle/>
          <a:p>
            <a:pPr>
              <a:defRPr sz="1400" baseline="0"/>
            </a:pPr>
            <a:endParaRPr lang="en-US"/>
          </a:p>
        </c:txPr>
        <c:crossAx val="36174848"/>
        <c:crosses val="autoZero"/>
        <c:crossBetween val="midCat"/>
      </c:valAx>
      <c:valAx>
        <c:axId val="36174848"/>
        <c:scaling>
          <c:orientation val="minMax"/>
        </c:scaling>
        <c:delete val="0"/>
        <c:axPos val="l"/>
        <c:majorGridlines/>
        <c:numFmt formatCode="0.0" sourceLinked="0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en-US"/>
          </a:p>
        </c:txPr>
        <c:crossAx val="36150656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dLbls>
            <c:dLbl>
              <c:idx val="0"/>
              <c:layout/>
              <c:tx>
                <c:strRef>
                  <c:f>Tabelle1!$A$67</c:f>
                  <c:strCache>
                    <c:ptCount val="1"/>
                    <c:pt idx="0">
                      <c:v>Bulgaria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 baseline="0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strRef>
                  <c:f>Tabelle1!$A$68</c:f>
                  <c:strCache>
                    <c:ptCount val="1"/>
                    <c:pt idx="0">
                      <c:v>Croatia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 baseline="0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strRef>
                  <c:f>Tabelle1!$A$69</c:f>
                  <c:strCache>
                    <c:ptCount val="1"/>
                    <c:pt idx="0">
                      <c:v>Cyprus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 baseline="0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strRef>
                  <c:f>Tabelle1!$A$70</c:f>
                  <c:strCache>
                    <c:ptCount val="1"/>
                    <c:pt idx="0">
                      <c:v>Czech Republic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 baseline="0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strRef>
                  <c:f>Tabelle1!$A$71</c:f>
                  <c:strCache>
                    <c:ptCount val="1"/>
                    <c:pt idx="0">
                      <c:v>Estonia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 baseline="0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strRef>
                  <c:f>Tabelle1!$A$72</c:f>
                  <c:strCache>
                    <c:ptCount val="1"/>
                    <c:pt idx="0">
                      <c:v>Hungary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 baseline="0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strRef>
                  <c:f>Tabelle1!$A$73</c:f>
                  <c:strCache>
                    <c:ptCount val="1"/>
                    <c:pt idx="0">
                      <c:v>Latvia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 baseline="0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strRef>
                  <c:f>Tabelle1!$A$74</c:f>
                  <c:strCache>
                    <c:ptCount val="1"/>
                    <c:pt idx="0">
                      <c:v>Lithuania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 baseline="0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tx>
                <c:strRef>
                  <c:f>Tabelle1!$A$75</c:f>
                  <c:strCache>
                    <c:ptCount val="1"/>
                    <c:pt idx="0">
                      <c:v>Malta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 baseline="0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strRef>
                  <c:f>Tabelle1!$A$76</c:f>
                  <c:strCache>
                    <c:ptCount val="1"/>
                    <c:pt idx="0">
                      <c:v>Poland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 baseline="0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strRef>
                  <c:f>Tabelle1!$A$77</c:f>
                  <c:strCache>
                    <c:ptCount val="1"/>
                    <c:pt idx="0">
                      <c:v>Romania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 baseline="0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strRef>
                  <c:f>Tabelle1!$A$78</c:f>
                  <c:strCache>
                    <c:ptCount val="1"/>
                    <c:pt idx="0">
                      <c:v>Slovakia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 baseline="0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/>
              <c:tx>
                <c:strRef>
                  <c:f>Tabelle1!$A$79</c:f>
                  <c:strCache>
                    <c:ptCount val="1"/>
                    <c:pt idx="0">
                      <c:v>Slovenia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 baseline="0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/>
              <c:tx>
                <c:strRef>
                  <c:f>Tabelle1!$A$80</c:f>
                  <c:strCache>
                    <c:ptCount val="1"/>
                    <c:pt idx="0">
                      <c:v>EU-CEE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1200" b="0" i="0" strike="noStrike" baseline="0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aseline="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trendline>
            <c:trendlineType val="linear"/>
            <c:dispRSqr val="0"/>
            <c:dispEq val="0"/>
          </c:trendline>
          <c:xVal>
            <c:numRef>
              <c:f>Tabelle1!$B$67:$B$80</c:f>
              <c:numCache>
                <c:formatCode>General</c:formatCode>
                <c:ptCount val="14"/>
                <c:pt idx="0">
                  <c:v>45.864661654135332</c:v>
                </c:pt>
                <c:pt idx="1">
                  <c:v>60.150375939849624</c:v>
                </c:pt>
                <c:pt idx="2">
                  <c:v>90.601503759398497</c:v>
                </c:pt>
                <c:pt idx="3">
                  <c:v>82.330827067669176</c:v>
                </c:pt>
                <c:pt idx="4">
                  <c:v>73.68421052631578</c:v>
                </c:pt>
                <c:pt idx="5">
                  <c:v>65.413533834586474</c:v>
                </c:pt>
                <c:pt idx="6">
                  <c:v>60.150375939849624</c:v>
                </c:pt>
                <c:pt idx="7">
                  <c:v>69.924812030075188</c:v>
                </c:pt>
                <c:pt idx="8">
                  <c:v>83.458646616541358</c:v>
                </c:pt>
                <c:pt idx="9">
                  <c:v>66.917293233082702</c:v>
                </c:pt>
                <c:pt idx="10">
                  <c:v>53.759398496240607</c:v>
                </c:pt>
                <c:pt idx="11">
                  <c:v>75.563909774436084</c:v>
                </c:pt>
                <c:pt idx="12">
                  <c:v>81.954887218045116</c:v>
                </c:pt>
                <c:pt idx="13">
                  <c:v>65.037593984962399</c:v>
                </c:pt>
              </c:numCache>
            </c:numRef>
          </c:xVal>
          <c:yVal>
            <c:numRef>
              <c:f>Tabelle1!$F$67:$F$80</c:f>
              <c:numCache>
                <c:formatCode>0.0</c:formatCode>
                <c:ptCount val="14"/>
                <c:pt idx="0">
                  <c:v>0.77521389681099429</c:v>
                </c:pt>
                <c:pt idx="1">
                  <c:v>-3.7593984962406068E-2</c:v>
                </c:pt>
                <c:pt idx="3">
                  <c:v>1.6586725434275351</c:v>
                </c:pt>
                <c:pt idx="4">
                  <c:v>0.54446460980036449</c:v>
                </c:pt>
                <c:pt idx="5">
                  <c:v>1.1466165413533815</c:v>
                </c:pt>
                <c:pt idx="6">
                  <c:v>1.5141301529686295</c:v>
                </c:pt>
                <c:pt idx="7">
                  <c:v>1.742934923515687</c:v>
                </c:pt>
                <c:pt idx="9">
                  <c:v>0.85688358828104683</c:v>
                </c:pt>
                <c:pt idx="10">
                  <c:v>1.4739434793881241</c:v>
                </c:pt>
                <c:pt idx="11">
                  <c:v>1.0228156598392566</c:v>
                </c:pt>
                <c:pt idx="12">
                  <c:v>0.7181747472128599</c:v>
                </c:pt>
                <c:pt idx="13">
                  <c:v>1.0681877106559519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5271296"/>
        <c:axId val="65272832"/>
      </c:scatterChart>
      <c:valAx>
        <c:axId val="65271296"/>
        <c:scaling>
          <c:orientation val="minMax"/>
          <c:max val="100"/>
        </c:scaling>
        <c:delete val="0"/>
        <c:axPos val="b"/>
        <c:numFmt formatCode="0" sourceLinked="0"/>
        <c:majorTickMark val="out"/>
        <c:minorTickMark val="none"/>
        <c:tickLblPos val="low"/>
        <c:txPr>
          <a:bodyPr/>
          <a:lstStyle/>
          <a:p>
            <a:pPr>
              <a:defRPr sz="1400" baseline="0"/>
            </a:pPr>
            <a:endParaRPr lang="en-US"/>
          </a:p>
        </c:txPr>
        <c:crossAx val="65272832"/>
        <c:crosses val="autoZero"/>
        <c:crossBetween val="midCat"/>
      </c:valAx>
      <c:valAx>
        <c:axId val="65272832"/>
        <c:scaling>
          <c:orientation val="minMax"/>
          <c:max val="4.5"/>
          <c:min val="-0.5"/>
        </c:scaling>
        <c:delete val="0"/>
        <c:axPos val="l"/>
        <c:majorGridlines/>
        <c:numFmt formatCode="0.0" sourceLinked="0"/>
        <c:majorTickMark val="out"/>
        <c:minorTickMark val="none"/>
        <c:tickLblPos val="nextTo"/>
        <c:txPr>
          <a:bodyPr/>
          <a:lstStyle/>
          <a:p>
            <a:pPr>
              <a:defRPr sz="1400" baseline="0"/>
            </a:pPr>
            <a:endParaRPr lang="en-US"/>
          </a:p>
        </c:txPr>
        <c:crossAx val="65271296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dLbls>
            <c:dLbl>
              <c:idx val="0"/>
              <c:layout/>
              <c:tx>
                <c:strRef>
                  <c:f>Tabelle1!$A$67</c:f>
                  <c:strCache>
                    <c:ptCount val="1"/>
                    <c:pt idx="0">
                      <c:v>Bulgaria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strRef>
                  <c:f>Tabelle1!$A$68</c:f>
                  <c:strCache>
                    <c:ptCount val="1"/>
                    <c:pt idx="0">
                      <c:v>Croatia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strRef>
                  <c:f>Tabelle1!$A$69</c:f>
                  <c:strCache>
                    <c:ptCount val="1"/>
                    <c:pt idx="0">
                      <c:v>Cyprus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strRef>
                  <c:f>Tabelle1!$A$70</c:f>
                  <c:strCache>
                    <c:ptCount val="1"/>
                    <c:pt idx="0">
                      <c:v>Czech Republic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strRef>
                  <c:f>Tabelle1!$A$71</c:f>
                  <c:strCache>
                    <c:ptCount val="1"/>
                    <c:pt idx="0">
                      <c:v>Estonia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strRef>
                  <c:f>Tabelle1!$A$72</c:f>
                  <c:strCache>
                    <c:ptCount val="1"/>
                    <c:pt idx="0">
                      <c:v>Hungary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strRef>
                  <c:f>Tabelle1!$A$73</c:f>
                  <c:strCache>
                    <c:ptCount val="1"/>
                    <c:pt idx="0">
                      <c:v>Latvia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strRef>
                  <c:f>Tabelle1!$A$74</c:f>
                  <c:strCache>
                    <c:ptCount val="1"/>
                    <c:pt idx="0">
                      <c:v>Lithuania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tx>
                <c:strRef>
                  <c:f>Tabelle1!$A$75</c:f>
                  <c:strCache>
                    <c:ptCount val="1"/>
                    <c:pt idx="0">
                      <c:v>Malta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strRef>
                  <c:f>Tabelle1!$A$76</c:f>
                  <c:strCache>
                    <c:ptCount val="1"/>
                    <c:pt idx="0">
                      <c:v>Poland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strRef>
                  <c:f>Tabelle1!$A$77</c:f>
                  <c:strCache>
                    <c:ptCount val="1"/>
                    <c:pt idx="0">
                      <c:v>Romania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strRef>
                  <c:f>Tabelle1!$A$78</c:f>
                  <c:strCache>
                    <c:ptCount val="1"/>
                    <c:pt idx="0">
                      <c:v>Slovakia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/>
              <c:tx>
                <c:strRef>
                  <c:f>Tabelle1!$A$79</c:f>
                  <c:strCache>
                    <c:ptCount val="1"/>
                    <c:pt idx="0">
                      <c:v>Slovenia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/>
              <c:tx>
                <c:strRef>
                  <c:f>Tabelle1!$A$80</c:f>
                  <c:strCache>
                    <c:ptCount val="1"/>
                    <c:pt idx="0">
                      <c:v>EU-CEE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trendline>
            <c:trendlineType val="linear"/>
            <c:dispRSqr val="0"/>
            <c:dispEq val="0"/>
          </c:trendline>
          <c:xVal>
            <c:numRef>
              <c:f>Tabelle1!$B$67:$B$80</c:f>
              <c:numCache>
                <c:formatCode>General</c:formatCode>
                <c:ptCount val="14"/>
                <c:pt idx="0">
                  <c:v>44.081632653061227</c:v>
                </c:pt>
                <c:pt idx="1">
                  <c:v>62.04081632653061</c:v>
                </c:pt>
                <c:pt idx="2">
                  <c:v>105.30612244897959</c:v>
                </c:pt>
                <c:pt idx="3">
                  <c:v>85.306122448979593</c:v>
                </c:pt>
                <c:pt idx="4">
                  <c:v>63.673469387755098</c:v>
                </c:pt>
                <c:pt idx="5">
                  <c:v>63.673469387755098</c:v>
                </c:pt>
                <c:pt idx="6">
                  <c:v>52.244897959183675</c:v>
                </c:pt>
                <c:pt idx="7">
                  <c:v>56.326530612244895</c:v>
                </c:pt>
                <c:pt idx="8">
                  <c:v>81.224489795918359</c:v>
                </c:pt>
                <c:pt idx="9">
                  <c:v>59.591836734693885</c:v>
                </c:pt>
                <c:pt idx="10">
                  <c:v>49.795918367346935</c:v>
                </c:pt>
                <c:pt idx="11">
                  <c:v>71.020408163265301</c:v>
                </c:pt>
                <c:pt idx="12">
                  <c:v>85.306122448979593</c:v>
                </c:pt>
                <c:pt idx="13">
                  <c:v>60.816326530612244</c:v>
                </c:pt>
              </c:numCache>
            </c:numRef>
          </c:xVal>
          <c:yVal>
            <c:numRef>
              <c:f>Tabelle1!$F$67:$F$80</c:f>
              <c:numCache>
                <c:formatCode>0.0</c:formatCode>
                <c:ptCount val="14"/>
                <c:pt idx="0">
                  <c:v>0.69769779833115464</c:v>
                </c:pt>
                <c:pt idx="1">
                  <c:v>-0.29154518950437286</c:v>
                </c:pt>
                <c:pt idx="3">
                  <c:v>0.52277068462853193</c:v>
                </c:pt>
                <c:pt idx="4">
                  <c:v>1.7412285111088772</c:v>
                </c:pt>
                <c:pt idx="5">
                  <c:v>0.90379008746355738</c:v>
                </c:pt>
                <c:pt idx="6">
                  <c:v>1.9945712275057812</c:v>
                </c:pt>
                <c:pt idx="7">
                  <c:v>2.9385744445561488</c:v>
                </c:pt>
                <c:pt idx="9">
                  <c:v>1.5361415502161435</c:v>
                </c:pt>
                <c:pt idx="10">
                  <c:v>1.4084648637780239</c:v>
                </c:pt>
                <c:pt idx="11">
                  <c:v>1.2335377500754012</c:v>
                </c:pt>
                <c:pt idx="12">
                  <c:v>-6.836232029757687E-2</c:v>
                </c:pt>
                <c:pt idx="13">
                  <c:v>1.2134311852819946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3943808"/>
        <c:axId val="83945344"/>
      </c:scatterChart>
      <c:valAx>
        <c:axId val="83943808"/>
        <c:scaling>
          <c:orientation val="minMax"/>
          <c:max val="100"/>
        </c:scaling>
        <c:delete val="0"/>
        <c:axPos val="b"/>
        <c:numFmt formatCode="0" sourceLinked="0"/>
        <c:majorTickMark val="out"/>
        <c:minorTickMark val="none"/>
        <c:tickLblPos val="low"/>
        <c:crossAx val="83945344"/>
        <c:crosses val="autoZero"/>
        <c:crossBetween val="midCat"/>
      </c:valAx>
      <c:valAx>
        <c:axId val="83945344"/>
        <c:scaling>
          <c:orientation val="minMax"/>
          <c:max val="4.5"/>
          <c:min val="-0.5"/>
        </c:scaling>
        <c:delete val="0"/>
        <c:axPos val="l"/>
        <c:majorGridlines/>
        <c:numFmt formatCode="0.0" sourceLinked="0"/>
        <c:majorTickMark val="out"/>
        <c:minorTickMark val="none"/>
        <c:tickLblPos val="nextTo"/>
        <c:crossAx val="83943808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dLbls>
            <c:dLbl>
              <c:idx val="0"/>
              <c:layout/>
              <c:tx>
                <c:strRef>
                  <c:f>Tabelle1!$A$67</c:f>
                  <c:strCache>
                    <c:ptCount val="1"/>
                    <c:pt idx="0">
                      <c:v>Bulgaria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strRef>
                  <c:f>Tabelle1!$A$68</c:f>
                  <c:strCache>
                    <c:ptCount val="1"/>
                    <c:pt idx="0">
                      <c:v>Croatia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strRef>
                  <c:f>Tabelle1!$A$69</c:f>
                  <c:strCache>
                    <c:ptCount val="1"/>
                    <c:pt idx="0">
                      <c:v>Cyprus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strRef>
                  <c:f>Tabelle1!$A$70</c:f>
                  <c:strCache>
                    <c:ptCount val="1"/>
                    <c:pt idx="0">
                      <c:v>Czech Republic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strRef>
                  <c:f>Tabelle1!$A$71</c:f>
                  <c:strCache>
                    <c:ptCount val="1"/>
                    <c:pt idx="0">
                      <c:v>Estonia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strRef>
                  <c:f>Tabelle1!$A$72</c:f>
                  <c:strCache>
                    <c:ptCount val="1"/>
                    <c:pt idx="0">
                      <c:v>Hungary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strRef>
                  <c:f>Tabelle1!$A$73</c:f>
                  <c:strCache>
                    <c:ptCount val="1"/>
                    <c:pt idx="0">
                      <c:v>Latvia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strRef>
                  <c:f>Tabelle1!$A$74</c:f>
                  <c:strCache>
                    <c:ptCount val="1"/>
                    <c:pt idx="0">
                      <c:v>Lithuania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tx>
                <c:strRef>
                  <c:f>Tabelle1!$A$75</c:f>
                  <c:strCache>
                    <c:ptCount val="1"/>
                    <c:pt idx="0">
                      <c:v>Malta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strRef>
                  <c:f>Tabelle1!$A$76</c:f>
                  <c:strCache>
                    <c:ptCount val="1"/>
                    <c:pt idx="0">
                      <c:v>Poland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strRef>
                  <c:f>Tabelle1!$A$77</c:f>
                  <c:strCache>
                    <c:ptCount val="1"/>
                    <c:pt idx="0">
                      <c:v>Romania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strRef>
                  <c:f>Tabelle1!$A$78</c:f>
                  <c:strCache>
                    <c:ptCount val="1"/>
                    <c:pt idx="0">
                      <c:v>Slovakia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/>
              <c:tx>
                <c:strRef>
                  <c:f>Tabelle1!$A$79</c:f>
                  <c:strCache>
                    <c:ptCount val="1"/>
                    <c:pt idx="0">
                      <c:v>Slovenia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/>
              <c:tx>
                <c:strRef>
                  <c:f>Tabelle1!$A$80</c:f>
                  <c:strCache>
                    <c:ptCount val="1"/>
                    <c:pt idx="0">
                      <c:v>EU-CEE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trendline>
            <c:trendlineType val="linear"/>
            <c:dispRSqr val="0"/>
            <c:dispEq val="0"/>
          </c:trendline>
          <c:xVal>
            <c:numRef>
              <c:f>Tabelle1!$B$67:$B$80</c:f>
              <c:numCache>
                <c:formatCode>General</c:formatCode>
                <c:ptCount val="14"/>
                <c:pt idx="0">
                  <c:v>44.705882352941181</c:v>
                </c:pt>
                <c:pt idx="1">
                  <c:v>59.215686274509807</c:v>
                </c:pt>
                <c:pt idx="2">
                  <c:v>99.607843137254903</c:v>
                </c:pt>
                <c:pt idx="3">
                  <c:v>82.35294117647058</c:v>
                </c:pt>
                <c:pt idx="4">
                  <c:v>64.705882352941174</c:v>
                </c:pt>
                <c:pt idx="5">
                  <c:v>64.313725490196077</c:v>
                </c:pt>
                <c:pt idx="6">
                  <c:v>52.549019607843142</c:v>
                </c:pt>
                <c:pt idx="7">
                  <c:v>60.392156862745097</c:v>
                </c:pt>
                <c:pt idx="8">
                  <c:v>83.529411764705884</c:v>
                </c:pt>
                <c:pt idx="9">
                  <c:v>62.352941176470587</c:v>
                </c:pt>
                <c:pt idx="10">
                  <c:v>51.372549019607838</c:v>
                </c:pt>
                <c:pt idx="11">
                  <c:v>74.509803921568633</c:v>
                </c:pt>
                <c:pt idx="12">
                  <c:v>83.137254901960787</c:v>
                </c:pt>
                <c:pt idx="13">
                  <c:v>61.96078431372549</c:v>
                </c:pt>
              </c:numCache>
            </c:numRef>
          </c:xVal>
          <c:yVal>
            <c:numRef>
              <c:f>Tabelle1!$F$67:$F$80</c:f>
              <c:numCache>
                <c:formatCode>0.0</c:formatCode>
                <c:ptCount val="14"/>
                <c:pt idx="0">
                  <c:v>0.70993914807302139</c:v>
                </c:pt>
                <c:pt idx="1">
                  <c:v>0.13071895424836555</c:v>
                </c:pt>
                <c:pt idx="3">
                  <c:v>1.1020960108181228</c:v>
                </c:pt>
                <c:pt idx="4">
                  <c:v>1.8593644354293442</c:v>
                </c:pt>
                <c:pt idx="5">
                  <c:v>0.94771241830065378</c:v>
                </c:pt>
                <c:pt idx="6">
                  <c:v>2.2763128239801667</c:v>
                </c:pt>
                <c:pt idx="7">
                  <c:v>2.7507324768988064</c:v>
                </c:pt>
                <c:pt idx="9">
                  <c:v>1.3319810682893838</c:v>
                </c:pt>
                <c:pt idx="10">
                  <c:v>1.3804372323642109</c:v>
                </c:pt>
                <c:pt idx="11">
                  <c:v>0.85756141537074626</c:v>
                </c:pt>
                <c:pt idx="12">
                  <c:v>0.28172188415596128</c:v>
                </c:pt>
                <c:pt idx="13">
                  <c:v>1.2249267523101193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7586816"/>
        <c:axId val="77588352"/>
      </c:scatterChart>
      <c:valAx>
        <c:axId val="77586816"/>
        <c:scaling>
          <c:orientation val="minMax"/>
          <c:max val="100"/>
        </c:scaling>
        <c:delete val="0"/>
        <c:axPos val="b"/>
        <c:numFmt formatCode="0" sourceLinked="0"/>
        <c:majorTickMark val="out"/>
        <c:minorTickMark val="none"/>
        <c:tickLblPos val="low"/>
        <c:crossAx val="77588352"/>
        <c:crosses val="autoZero"/>
        <c:crossBetween val="midCat"/>
      </c:valAx>
      <c:valAx>
        <c:axId val="77588352"/>
        <c:scaling>
          <c:orientation val="minMax"/>
          <c:max val="4.5"/>
          <c:min val="-0.5"/>
        </c:scaling>
        <c:delete val="0"/>
        <c:axPos val="l"/>
        <c:majorGridlines/>
        <c:numFmt formatCode="0.0" sourceLinked="0"/>
        <c:majorTickMark val="out"/>
        <c:minorTickMark val="none"/>
        <c:tickLblPos val="nextTo"/>
        <c:crossAx val="77586816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dLbls>
            <c:dLbl>
              <c:idx val="0"/>
              <c:layout/>
              <c:tx>
                <c:strRef>
                  <c:f>Tabelle1!$A$67</c:f>
                  <c:strCache>
                    <c:ptCount val="1"/>
                    <c:pt idx="0">
                      <c:v>Bulgaria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strRef>
                  <c:f>Tabelle1!$A$68</c:f>
                  <c:strCache>
                    <c:ptCount val="1"/>
                    <c:pt idx="0">
                      <c:v>Croatia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strRef>
                  <c:f>Tabelle1!$A$69</c:f>
                  <c:strCache>
                    <c:ptCount val="1"/>
                    <c:pt idx="0">
                      <c:v>Cyprus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strRef>
                  <c:f>Tabelle1!$A$70</c:f>
                  <c:strCache>
                    <c:ptCount val="1"/>
                    <c:pt idx="0">
                      <c:v>Czech Republic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strRef>
                  <c:f>Tabelle1!$A$71</c:f>
                  <c:strCache>
                    <c:ptCount val="1"/>
                    <c:pt idx="0">
                      <c:v>Estonia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strRef>
                  <c:f>Tabelle1!$A$72</c:f>
                  <c:strCache>
                    <c:ptCount val="1"/>
                    <c:pt idx="0">
                      <c:v>Hungary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strRef>
                  <c:f>Tabelle1!$A$73</c:f>
                  <c:strCache>
                    <c:ptCount val="1"/>
                    <c:pt idx="0">
                      <c:v>Latvia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strRef>
                  <c:f>Tabelle1!$A$74</c:f>
                  <c:strCache>
                    <c:ptCount val="1"/>
                    <c:pt idx="0">
                      <c:v>Lithuania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tx>
                <c:strRef>
                  <c:f>Tabelle1!$A$75</c:f>
                  <c:strCache>
                    <c:ptCount val="1"/>
                    <c:pt idx="0">
                      <c:v>Malta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strRef>
                  <c:f>Tabelle1!$A$76</c:f>
                  <c:strCache>
                    <c:ptCount val="1"/>
                    <c:pt idx="0">
                      <c:v>Poland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strRef>
                  <c:f>Tabelle1!$A$77</c:f>
                  <c:strCache>
                    <c:ptCount val="1"/>
                    <c:pt idx="0">
                      <c:v>Romania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strRef>
                  <c:f>Tabelle1!$A$78</c:f>
                  <c:strCache>
                    <c:ptCount val="1"/>
                    <c:pt idx="0">
                      <c:v>Slovakia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/>
              <c:tx>
                <c:strRef>
                  <c:f>Tabelle1!$A$79</c:f>
                  <c:strCache>
                    <c:ptCount val="1"/>
                    <c:pt idx="0">
                      <c:v>Slovenia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/>
              <c:tx>
                <c:strRef>
                  <c:f>Tabelle1!$A$80</c:f>
                  <c:strCache>
                    <c:ptCount val="1"/>
                    <c:pt idx="0">
                      <c:v>EU-CEE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trendline>
            <c:trendlineType val="linear"/>
            <c:dispRSqr val="0"/>
            <c:dispEq val="0"/>
          </c:trendline>
          <c:xVal>
            <c:numRef>
              <c:f>Tabelle1!$B$67:$B$80</c:f>
              <c:numCache>
                <c:formatCode>General</c:formatCode>
                <c:ptCount val="14"/>
                <c:pt idx="0">
                  <c:v>45.21072796934866</c:v>
                </c:pt>
                <c:pt idx="1">
                  <c:v>59.770114942528743</c:v>
                </c:pt>
                <c:pt idx="2">
                  <c:v>95.785440613026822</c:v>
                </c:pt>
                <c:pt idx="3">
                  <c:v>83.141762452107287</c:v>
                </c:pt>
                <c:pt idx="4">
                  <c:v>70.88122605363985</c:v>
                </c:pt>
                <c:pt idx="5">
                  <c:v>65.517241379310349</c:v>
                </c:pt>
                <c:pt idx="6">
                  <c:v>57.088122605363992</c:v>
                </c:pt>
                <c:pt idx="7">
                  <c:v>65.900383141762447</c:v>
                </c:pt>
                <c:pt idx="8">
                  <c:v>82.758620689655174</c:v>
                </c:pt>
                <c:pt idx="9">
                  <c:v>65.134099616858236</c:v>
                </c:pt>
                <c:pt idx="10">
                  <c:v>52.107279693486589</c:v>
                </c:pt>
                <c:pt idx="11">
                  <c:v>74.712643678160916</c:v>
                </c:pt>
                <c:pt idx="12">
                  <c:v>83.141762452107287</c:v>
                </c:pt>
                <c:pt idx="13">
                  <c:v>63.601532567049816</c:v>
                </c:pt>
              </c:numCache>
            </c:numRef>
          </c:xVal>
          <c:yVal>
            <c:numRef>
              <c:f>Tabelle1!$F$67:$F$80</c:f>
              <c:numCache>
                <c:formatCode>0.0</c:formatCode>
                <c:ptCount val="14"/>
                <c:pt idx="0">
                  <c:v>0.75095785440612983</c:v>
                </c:pt>
                <c:pt idx="1">
                  <c:v>4.5977011494251485E-2</c:v>
                </c:pt>
                <c:pt idx="3">
                  <c:v>1.164750957854406</c:v>
                </c:pt>
                <c:pt idx="4">
                  <c:v>0.99616858237547778</c:v>
                </c:pt>
                <c:pt idx="5">
                  <c:v>0.89655172413793027</c:v>
                </c:pt>
                <c:pt idx="6">
                  <c:v>1.8237547892720301</c:v>
                </c:pt>
                <c:pt idx="7">
                  <c:v>2.1992337164750979</c:v>
                </c:pt>
                <c:pt idx="9">
                  <c:v>1.0421455938697306</c:v>
                </c:pt>
                <c:pt idx="10">
                  <c:v>1.5095785440613028</c:v>
                </c:pt>
                <c:pt idx="11">
                  <c:v>0.98850574712643891</c:v>
                </c:pt>
                <c:pt idx="12">
                  <c:v>0.3371647509578537</c:v>
                </c:pt>
                <c:pt idx="13">
                  <c:v>1.1417624521072782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7553024"/>
        <c:axId val="81679488"/>
      </c:scatterChart>
      <c:valAx>
        <c:axId val="77553024"/>
        <c:scaling>
          <c:orientation val="minMax"/>
          <c:max val="100"/>
        </c:scaling>
        <c:delete val="0"/>
        <c:axPos val="b"/>
        <c:numFmt formatCode="0" sourceLinked="0"/>
        <c:majorTickMark val="out"/>
        <c:minorTickMark val="none"/>
        <c:tickLblPos val="low"/>
        <c:crossAx val="81679488"/>
        <c:crosses val="autoZero"/>
        <c:crossBetween val="midCat"/>
      </c:valAx>
      <c:valAx>
        <c:axId val="81679488"/>
        <c:scaling>
          <c:orientation val="minMax"/>
          <c:max val="4.5"/>
          <c:min val="-0.5"/>
        </c:scaling>
        <c:delete val="0"/>
        <c:axPos val="l"/>
        <c:majorGridlines/>
        <c:numFmt formatCode="0.0" sourceLinked="0"/>
        <c:majorTickMark val="out"/>
        <c:minorTickMark val="none"/>
        <c:tickLblPos val="nextTo"/>
        <c:crossAx val="77553024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dLbls>
            <c:dLbl>
              <c:idx val="0"/>
              <c:layout/>
              <c:tx>
                <c:strRef>
                  <c:f>Tabelle1!$A$67</c:f>
                  <c:strCache>
                    <c:ptCount val="1"/>
                    <c:pt idx="0">
                      <c:v>Bulgaria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strRef>
                  <c:f>Tabelle1!$A$68</c:f>
                  <c:strCache>
                    <c:ptCount val="1"/>
                    <c:pt idx="0">
                      <c:v>Croatia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strRef>
                  <c:f>Tabelle1!$A$69</c:f>
                  <c:strCache>
                    <c:ptCount val="1"/>
                    <c:pt idx="0">
                      <c:v>Cyprus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strRef>
                  <c:f>Tabelle1!$A$70</c:f>
                  <c:strCache>
                    <c:ptCount val="1"/>
                    <c:pt idx="0">
                      <c:v>Czech Republic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strRef>
                  <c:f>Tabelle1!$A$71</c:f>
                  <c:strCache>
                    <c:ptCount val="1"/>
                    <c:pt idx="0">
                      <c:v>Estonia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strRef>
                  <c:f>Tabelle1!$A$72</c:f>
                  <c:strCache>
                    <c:ptCount val="1"/>
                    <c:pt idx="0">
                      <c:v>Hungary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strRef>
                  <c:f>Tabelle1!$A$73</c:f>
                  <c:strCache>
                    <c:ptCount val="1"/>
                    <c:pt idx="0">
                      <c:v>Latvia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strRef>
                  <c:f>Tabelle1!$A$74</c:f>
                  <c:strCache>
                    <c:ptCount val="1"/>
                    <c:pt idx="0">
                      <c:v>Lithuania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tx>
                <c:strRef>
                  <c:f>Tabelle1!$A$75</c:f>
                  <c:strCache>
                    <c:ptCount val="1"/>
                    <c:pt idx="0">
                      <c:v>Malta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strRef>
                  <c:f>Tabelle1!$A$76</c:f>
                  <c:strCache>
                    <c:ptCount val="1"/>
                    <c:pt idx="0">
                      <c:v>Poland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strRef>
                  <c:f>Tabelle1!$A$77</c:f>
                  <c:strCache>
                    <c:ptCount val="1"/>
                    <c:pt idx="0">
                      <c:v>Romania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strRef>
                  <c:f>Tabelle1!$A$78</c:f>
                  <c:strCache>
                    <c:ptCount val="1"/>
                    <c:pt idx="0">
                      <c:v>Slovakia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/>
              <c:tx>
                <c:strRef>
                  <c:f>Tabelle1!$A$79</c:f>
                  <c:strCache>
                    <c:ptCount val="1"/>
                    <c:pt idx="0">
                      <c:v>Slovenia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/>
              <c:tx>
                <c:strRef>
                  <c:f>Tabelle1!$A$80</c:f>
                  <c:strCache>
                    <c:ptCount val="1"/>
                    <c:pt idx="0">
                      <c:v>EU-CEE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trendline>
            <c:trendlineType val="linear"/>
            <c:dispRSqr val="0"/>
            <c:dispEq val="0"/>
          </c:trendline>
          <c:xVal>
            <c:numRef>
              <c:f>Tabelle1!$B$67:$B$80</c:f>
              <c:numCache>
                <c:formatCode>General</c:formatCode>
                <c:ptCount val="14"/>
                <c:pt idx="0">
                  <c:v>45.864661654135332</c:v>
                </c:pt>
                <c:pt idx="1">
                  <c:v>60.150375939849624</c:v>
                </c:pt>
                <c:pt idx="2">
                  <c:v>90.601503759398497</c:v>
                </c:pt>
                <c:pt idx="3">
                  <c:v>82.330827067669176</c:v>
                </c:pt>
                <c:pt idx="4">
                  <c:v>73.68421052631578</c:v>
                </c:pt>
                <c:pt idx="5">
                  <c:v>65.413533834586474</c:v>
                </c:pt>
                <c:pt idx="6">
                  <c:v>60.150375939849624</c:v>
                </c:pt>
                <c:pt idx="7">
                  <c:v>69.924812030075188</c:v>
                </c:pt>
                <c:pt idx="8">
                  <c:v>83.458646616541358</c:v>
                </c:pt>
                <c:pt idx="9">
                  <c:v>66.917293233082702</c:v>
                </c:pt>
                <c:pt idx="10">
                  <c:v>53.759398496240607</c:v>
                </c:pt>
                <c:pt idx="11">
                  <c:v>75.563909774436084</c:v>
                </c:pt>
                <c:pt idx="12">
                  <c:v>81.954887218045116</c:v>
                </c:pt>
                <c:pt idx="13">
                  <c:v>65.037593984962399</c:v>
                </c:pt>
              </c:numCache>
            </c:numRef>
          </c:xVal>
          <c:yVal>
            <c:numRef>
              <c:f>Tabelle1!$F$67:$F$80</c:f>
              <c:numCache>
                <c:formatCode>0.0</c:formatCode>
                <c:ptCount val="14"/>
                <c:pt idx="0">
                  <c:v>0.77521389681099429</c:v>
                </c:pt>
                <c:pt idx="1">
                  <c:v>-3.7593984962406068E-2</c:v>
                </c:pt>
                <c:pt idx="3">
                  <c:v>1.6586725434275351</c:v>
                </c:pt>
                <c:pt idx="4">
                  <c:v>0.54446460980036449</c:v>
                </c:pt>
                <c:pt idx="5">
                  <c:v>1.1466165413533815</c:v>
                </c:pt>
                <c:pt idx="6">
                  <c:v>1.5141301529686295</c:v>
                </c:pt>
                <c:pt idx="7">
                  <c:v>1.742934923515687</c:v>
                </c:pt>
                <c:pt idx="9">
                  <c:v>0.85688358828104683</c:v>
                </c:pt>
                <c:pt idx="10">
                  <c:v>1.4739434793881241</c:v>
                </c:pt>
                <c:pt idx="11">
                  <c:v>1.0228156598392566</c:v>
                </c:pt>
                <c:pt idx="12">
                  <c:v>0.7181747472128599</c:v>
                </c:pt>
                <c:pt idx="13">
                  <c:v>1.0681877106559519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7655936"/>
        <c:axId val="127658624"/>
      </c:scatterChart>
      <c:valAx>
        <c:axId val="127655936"/>
        <c:scaling>
          <c:orientation val="minMax"/>
          <c:max val="100"/>
        </c:scaling>
        <c:delete val="0"/>
        <c:axPos val="b"/>
        <c:numFmt formatCode="0" sourceLinked="0"/>
        <c:majorTickMark val="out"/>
        <c:minorTickMark val="none"/>
        <c:tickLblPos val="low"/>
        <c:crossAx val="127658624"/>
        <c:crosses val="autoZero"/>
        <c:crossBetween val="midCat"/>
      </c:valAx>
      <c:valAx>
        <c:axId val="127658624"/>
        <c:scaling>
          <c:orientation val="minMax"/>
          <c:max val="4.5"/>
          <c:min val="-0.5"/>
        </c:scaling>
        <c:delete val="0"/>
        <c:axPos val="l"/>
        <c:majorGridlines/>
        <c:numFmt formatCode="0.0" sourceLinked="0"/>
        <c:majorTickMark val="out"/>
        <c:minorTickMark val="none"/>
        <c:tickLblPos val="nextTo"/>
        <c:crossAx val="127655936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dLbls>
            <c:dLbl>
              <c:idx val="0"/>
              <c:layout/>
              <c:tx>
                <c:strRef>
                  <c:f>Tabelle1!$A$67</c:f>
                  <c:strCache>
                    <c:ptCount val="1"/>
                    <c:pt idx="0">
                      <c:v>Bulgaria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strRef>
                  <c:f>Tabelle1!$A$68</c:f>
                  <c:strCache>
                    <c:ptCount val="1"/>
                    <c:pt idx="0">
                      <c:v>Croatia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strRef>
                  <c:f>Tabelle1!$A$69</c:f>
                  <c:strCache>
                    <c:ptCount val="1"/>
                    <c:pt idx="0">
                      <c:v>Cyprus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strRef>
                  <c:f>Tabelle1!$A$70</c:f>
                  <c:strCache>
                    <c:ptCount val="1"/>
                    <c:pt idx="0">
                      <c:v>Czech Republic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strRef>
                  <c:f>Tabelle1!$A$71</c:f>
                  <c:strCache>
                    <c:ptCount val="1"/>
                    <c:pt idx="0">
                      <c:v>Estonia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strRef>
                  <c:f>Tabelle1!$A$72</c:f>
                  <c:strCache>
                    <c:ptCount val="1"/>
                    <c:pt idx="0">
                      <c:v>Hungary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strRef>
                  <c:f>Tabelle1!$A$73</c:f>
                  <c:strCache>
                    <c:ptCount val="1"/>
                    <c:pt idx="0">
                      <c:v>Latvia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strRef>
                  <c:f>Tabelle1!$A$74</c:f>
                  <c:strCache>
                    <c:ptCount val="1"/>
                    <c:pt idx="0">
                      <c:v>Lithuania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tx>
                <c:strRef>
                  <c:f>Tabelle1!$A$75</c:f>
                  <c:strCache>
                    <c:ptCount val="1"/>
                    <c:pt idx="0">
                      <c:v>Malta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strRef>
                  <c:f>Tabelle1!$A$76</c:f>
                  <c:strCache>
                    <c:ptCount val="1"/>
                    <c:pt idx="0">
                      <c:v>Poland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strRef>
                  <c:f>Tabelle1!$A$77</c:f>
                  <c:strCache>
                    <c:ptCount val="1"/>
                    <c:pt idx="0">
                      <c:v>Romania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strRef>
                  <c:f>Tabelle1!$A$78</c:f>
                  <c:strCache>
                    <c:ptCount val="1"/>
                    <c:pt idx="0">
                      <c:v>Slovakia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/>
              <c:tx>
                <c:strRef>
                  <c:f>Tabelle1!$A$79</c:f>
                  <c:strCache>
                    <c:ptCount val="1"/>
                    <c:pt idx="0">
                      <c:v>Slovenia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/>
              <c:tx>
                <c:strRef>
                  <c:f>Tabelle1!$A$80</c:f>
                  <c:strCache>
                    <c:ptCount val="1"/>
                    <c:pt idx="0">
                      <c:v>EU-CEE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trendline>
            <c:trendlineType val="linear"/>
            <c:dispRSqr val="0"/>
            <c:dispEq val="0"/>
          </c:trendline>
          <c:xVal>
            <c:numRef>
              <c:f>Tabelle1!$B$67:$B$80</c:f>
              <c:numCache>
                <c:formatCode>General</c:formatCode>
                <c:ptCount val="14"/>
                <c:pt idx="0">
                  <c:v>45.692883895131089</c:v>
                </c:pt>
                <c:pt idx="1">
                  <c:v>59.550561797752813</c:v>
                </c:pt>
                <c:pt idx="2">
                  <c:v>84.269662921348313</c:v>
                </c:pt>
                <c:pt idx="3">
                  <c:v>83.895131086142328</c:v>
                </c:pt>
                <c:pt idx="4">
                  <c:v>75.280898876404493</c:v>
                </c:pt>
                <c:pt idx="5">
                  <c:v>67.041198501872657</c:v>
                </c:pt>
                <c:pt idx="6">
                  <c:v>62.172284644194754</c:v>
                </c:pt>
                <c:pt idx="7">
                  <c:v>73.408239700374537</c:v>
                </c:pt>
                <c:pt idx="8">
                  <c:v>85.767790262172284</c:v>
                </c:pt>
                <c:pt idx="9">
                  <c:v>67.041198501872657</c:v>
                </c:pt>
                <c:pt idx="10">
                  <c:v>54.68164794007491</c:v>
                </c:pt>
                <c:pt idx="11">
                  <c:v>76.779026217228463</c:v>
                </c:pt>
                <c:pt idx="12">
                  <c:v>81.273408239700373</c:v>
                </c:pt>
                <c:pt idx="13">
                  <c:v>65.543071161048687</c:v>
                </c:pt>
              </c:numCache>
            </c:numRef>
          </c:xVal>
          <c:yVal>
            <c:numRef>
              <c:f>Tabelle1!$F$67:$F$80</c:f>
              <c:numCache>
                <c:formatCode>0.0</c:formatCode>
                <c:ptCount val="14"/>
                <c:pt idx="0">
                  <c:v>1.09087778208274</c:v>
                </c:pt>
                <c:pt idx="1">
                  <c:v>0.14981273408239559</c:v>
                </c:pt>
                <c:pt idx="3">
                  <c:v>1.6901287184123295</c:v>
                </c:pt>
                <c:pt idx="4">
                  <c:v>0.19372336303758195</c:v>
                </c:pt>
                <c:pt idx="5">
                  <c:v>0.98626716604244768</c:v>
                </c:pt>
                <c:pt idx="6">
                  <c:v>1.3448706358431295</c:v>
                </c:pt>
                <c:pt idx="7">
                  <c:v>1.1627706745877997</c:v>
                </c:pt>
                <c:pt idx="9">
                  <c:v>1.1012096947780776</c:v>
                </c:pt>
                <c:pt idx="10">
                  <c:v>1.6578414912393977</c:v>
                </c:pt>
                <c:pt idx="11">
                  <c:v>0.95871539885488255</c:v>
                </c:pt>
                <c:pt idx="12">
                  <c:v>1.1847259890653941</c:v>
                </c:pt>
                <c:pt idx="13">
                  <c:v>1.2557578888458398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6033920"/>
        <c:axId val="128058496"/>
      </c:scatterChart>
      <c:valAx>
        <c:axId val="126033920"/>
        <c:scaling>
          <c:orientation val="minMax"/>
          <c:max val="100"/>
        </c:scaling>
        <c:delete val="0"/>
        <c:axPos val="b"/>
        <c:numFmt formatCode="0" sourceLinked="0"/>
        <c:majorTickMark val="out"/>
        <c:minorTickMark val="none"/>
        <c:tickLblPos val="low"/>
        <c:crossAx val="128058496"/>
        <c:crosses val="autoZero"/>
        <c:crossBetween val="midCat"/>
      </c:valAx>
      <c:valAx>
        <c:axId val="128058496"/>
        <c:scaling>
          <c:orientation val="minMax"/>
          <c:max val="4.5"/>
          <c:min val="-0.5"/>
        </c:scaling>
        <c:delete val="0"/>
        <c:axPos val="l"/>
        <c:majorGridlines/>
        <c:numFmt formatCode="0.0" sourceLinked="0"/>
        <c:majorTickMark val="out"/>
        <c:minorTickMark val="none"/>
        <c:tickLblPos val="nextTo"/>
        <c:crossAx val="126033920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dLbls>
            <c:dLbl>
              <c:idx val="0"/>
              <c:layout/>
              <c:tx>
                <c:strRef>
                  <c:f>Tabelle1!$A$67</c:f>
                  <c:strCache>
                    <c:ptCount val="1"/>
                    <c:pt idx="0">
                      <c:v>Bulgaria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tx>
                <c:strRef>
                  <c:f>Tabelle1!$A$68</c:f>
                  <c:strCache>
                    <c:ptCount val="1"/>
                    <c:pt idx="0">
                      <c:v>Croatia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strRef>
                  <c:f>Tabelle1!$A$69</c:f>
                  <c:strCache>
                    <c:ptCount val="1"/>
                    <c:pt idx="0">
                      <c:v>Cyprus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/>
              <c:tx>
                <c:strRef>
                  <c:f>Tabelle1!$A$70</c:f>
                  <c:strCache>
                    <c:ptCount val="1"/>
                    <c:pt idx="0">
                      <c:v>Czech Republic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strRef>
                  <c:f>Tabelle1!$A$71</c:f>
                  <c:strCache>
                    <c:ptCount val="1"/>
                    <c:pt idx="0">
                      <c:v>Estonia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/>
              <c:tx>
                <c:strRef>
                  <c:f>Tabelle1!$A$72</c:f>
                  <c:strCache>
                    <c:ptCount val="1"/>
                    <c:pt idx="0">
                      <c:v>Hungary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/>
              <c:tx>
                <c:strRef>
                  <c:f>Tabelle1!$A$73</c:f>
                  <c:strCache>
                    <c:ptCount val="1"/>
                    <c:pt idx="0">
                      <c:v>Latvia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/>
              <c:tx>
                <c:strRef>
                  <c:f>Tabelle1!$A$74</c:f>
                  <c:strCache>
                    <c:ptCount val="1"/>
                    <c:pt idx="0">
                      <c:v>Lithuania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tx>
                <c:strRef>
                  <c:f>Tabelle1!$A$75</c:f>
                  <c:strCache>
                    <c:ptCount val="1"/>
                    <c:pt idx="0">
                      <c:v>Malta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/>
              <c:tx>
                <c:strRef>
                  <c:f>Tabelle1!$A$76</c:f>
                  <c:strCache>
                    <c:ptCount val="1"/>
                    <c:pt idx="0">
                      <c:v>Poland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/>
              <c:tx>
                <c:strRef>
                  <c:f>Tabelle1!$A$77</c:f>
                  <c:strCache>
                    <c:ptCount val="1"/>
                    <c:pt idx="0">
                      <c:v>Romania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/>
              <c:tx>
                <c:strRef>
                  <c:f>Tabelle1!$A$78</c:f>
                  <c:strCache>
                    <c:ptCount val="1"/>
                    <c:pt idx="0">
                      <c:v>Slovakia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/>
              <c:tx>
                <c:strRef>
                  <c:f>Tabelle1!$A$79</c:f>
                  <c:strCache>
                    <c:ptCount val="1"/>
                    <c:pt idx="0">
                      <c:v>Slovenia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/>
              <c:tx>
                <c:strRef>
                  <c:f>Tabelle1!$A$80</c:f>
                  <c:strCache>
                    <c:ptCount val="1"/>
                    <c:pt idx="0">
                      <c:v>EU-CEE</c:v>
                    </c:pt>
                  </c:strCache>
                </c:strRef>
              </c:tx>
              <c:spPr/>
              <c:txPr>
                <a:bodyPr/>
                <a:lstStyle/>
                <a:p>
                  <a:pPr>
                    <a:defRPr sz="800" b="0" i="0" strike="noStrike">
                      <a:latin typeface="Calibri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trendline>
            <c:trendlineType val="linear"/>
            <c:dispRSqr val="0"/>
            <c:dispEq val="0"/>
          </c:trendline>
          <c:xVal>
            <c:numRef>
              <c:f>Tabelle1!$B$67:$B$80</c:f>
              <c:numCache>
                <c:formatCode>General</c:formatCode>
                <c:ptCount val="14"/>
                <c:pt idx="0">
                  <c:v>46.376811594202898</c:v>
                </c:pt>
                <c:pt idx="1">
                  <c:v>58.333333333333336</c:v>
                </c:pt>
                <c:pt idx="2">
                  <c:v>81.159420289855078</c:v>
                </c:pt>
                <c:pt idx="3">
                  <c:v>86.231884057971016</c:v>
                </c:pt>
                <c:pt idx="4">
                  <c:v>75.724637681159422</c:v>
                </c:pt>
                <c:pt idx="5">
                  <c:v>67.753623188405797</c:v>
                </c:pt>
                <c:pt idx="6">
                  <c:v>63.405797101449281</c:v>
                </c:pt>
                <c:pt idx="7">
                  <c:v>75</c:v>
                </c:pt>
                <c:pt idx="8">
                  <c:v>89.85507246376811</c:v>
                </c:pt>
                <c:pt idx="9">
                  <c:v>67.391304347826093</c:v>
                </c:pt>
                <c:pt idx="10">
                  <c:v>55.434782608695656</c:v>
                </c:pt>
                <c:pt idx="11">
                  <c:v>77.173913043478265</c:v>
                </c:pt>
                <c:pt idx="12">
                  <c:v>82.608695652173907</c:v>
                </c:pt>
                <c:pt idx="13">
                  <c:v>66.304347826086953</c:v>
                </c:pt>
              </c:numCache>
            </c:numRef>
          </c:xVal>
          <c:yVal>
            <c:numRef>
              <c:f>Tabelle1!$F$67:$F$80</c:f>
              <c:numCache>
                <c:formatCode>0.0</c:formatCode>
                <c:ptCount val="14"/>
                <c:pt idx="0">
                  <c:v>1.2943528235882056</c:v>
                </c:pt>
                <c:pt idx="1">
                  <c:v>0.83333333333333215</c:v>
                </c:pt>
                <c:pt idx="3">
                  <c:v>1.3668165917041506</c:v>
                </c:pt>
                <c:pt idx="4">
                  <c:v>6.8715642178908354E-2</c:v>
                </c:pt>
                <c:pt idx="5">
                  <c:v>1.1231884057971016</c:v>
                </c:pt>
                <c:pt idx="6">
                  <c:v>1.4005497251374308</c:v>
                </c:pt>
                <c:pt idx="7">
                  <c:v>0.94827586206896797</c:v>
                </c:pt>
                <c:pt idx="9">
                  <c:v>1.4767616191903983</c:v>
                </c:pt>
                <c:pt idx="10">
                  <c:v>2.1101949025487237</c:v>
                </c:pt>
                <c:pt idx="11">
                  <c:v>1.2406296851574226</c:v>
                </c:pt>
                <c:pt idx="12">
                  <c:v>1.1094452773613241</c:v>
                </c:pt>
                <c:pt idx="13">
                  <c:v>1.5029985007496265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8286720"/>
        <c:axId val="128289024"/>
      </c:scatterChart>
      <c:valAx>
        <c:axId val="128286720"/>
        <c:scaling>
          <c:orientation val="minMax"/>
          <c:max val="100"/>
        </c:scaling>
        <c:delete val="0"/>
        <c:axPos val="b"/>
        <c:numFmt formatCode="0" sourceLinked="0"/>
        <c:majorTickMark val="out"/>
        <c:minorTickMark val="none"/>
        <c:tickLblPos val="low"/>
        <c:crossAx val="128289024"/>
        <c:crosses val="autoZero"/>
        <c:crossBetween val="midCat"/>
      </c:valAx>
      <c:valAx>
        <c:axId val="128289024"/>
        <c:scaling>
          <c:orientation val="minMax"/>
          <c:max val="4.5"/>
          <c:min val="-0.5"/>
        </c:scaling>
        <c:delete val="0"/>
        <c:axPos val="l"/>
        <c:majorGridlines/>
        <c:numFmt formatCode="0.0" sourceLinked="0"/>
        <c:majorTickMark val="out"/>
        <c:minorTickMark val="none"/>
        <c:tickLblPos val="nextTo"/>
        <c:crossAx val="128286720"/>
        <c:crosses val="autoZero"/>
        <c:crossBetween val="midCat"/>
      </c:valAx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0128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2946400" cy="4953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116" tIns="46058" rIns="92116" bIns="46058" numCol="1" anchor="t" anchorCtr="0" compatLnSpc="1">
            <a:prstTxWarp prst="textNoShape">
              <a:avLst/>
            </a:prstTxWarp>
          </a:bodyPr>
          <a:lstStyle>
            <a:lvl1pPr defTabSz="920601">
              <a:defRPr kumimoji="0"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2"/>
            <a:ext cx="2946400" cy="4953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116" tIns="46058" rIns="92116" bIns="46058" numCol="1" anchor="t" anchorCtr="0" compatLnSpc="1">
            <a:prstTxWarp prst="textNoShape">
              <a:avLst/>
            </a:prstTxWarp>
          </a:bodyPr>
          <a:lstStyle>
            <a:lvl1pPr algn="r" defTabSz="920601">
              <a:defRPr kumimoji="0"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86C7344C-2D25-4AE9-BE7A-0C35419E600C}" type="datetime1">
              <a:rPr lang="de-DE"/>
              <a:pPr>
                <a:defRPr/>
              </a:pPr>
              <a:t>09.06.2017</a:t>
            </a:fld>
            <a:endParaRPr lang="de-DE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4538"/>
            <a:ext cx="4959350" cy="37211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4877" y="4714877"/>
            <a:ext cx="4987925" cy="44672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116" tIns="46058" rIns="92116" bIns="460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Klicken Sie, um die Textformatierung des Masters zu bearbeiten.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225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6400" cy="4953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116" tIns="46058" rIns="92116" bIns="46058" numCol="1" anchor="b" anchorCtr="0" compatLnSpc="1">
            <a:prstTxWarp prst="textNoShape">
              <a:avLst/>
            </a:prstTxWarp>
          </a:bodyPr>
          <a:lstStyle>
            <a:lvl1pPr defTabSz="920601">
              <a:defRPr kumimoji="0"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25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31338"/>
            <a:ext cx="2946400" cy="4953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92116" tIns="46058" rIns="92116" bIns="46058" numCol="1" anchor="b" anchorCtr="0" compatLnSpc="1">
            <a:prstTxWarp prst="textNoShape">
              <a:avLst/>
            </a:prstTxWarp>
          </a:bodyPr>
          <a:lstStyle>
            <a:lvl1pPr algn="r" defTabSz="920601">
              <a:defRPr kumimoji="0" sz="120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defRPr/>
            </a:pPr>
            <a:fld id="{1BC2CBFF-27E8-4EE5-A639-457F79FE2026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5240082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sz="1200" b="0" dirty="0" smtClean="0">
              <a:solidFill>
                <a:schemeClr val="tx1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B5EAEAC-224A-4AEB-B3E3-6D7D81CED248}" type="datetime1">
              <a:rPr lang="de-DE" smtClean="0"/>
              <a:pPr>
                <a:defRPr/>
              </a:pPr>
              <a:t>09.06.2017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21A3EAE-32F8-4BE0-88A1-49D8340A7410}" type="slidenum">
              <a:rPr lang="de-DE" smtClean="0"/>
              <a:pPr>
                <a:defRPr/>
              </a:pPr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8080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endParaRPr lang="en-GB" sz="1200" b="0" dirty="0" smtClean="0">
              <a:solidFill>
                <a:schemeClr val="tx1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B5EAEAC-224A-4AEB-B3E3-6D7D81CED248}" type="datetime1">
              <a:rPr lang="de-DE" smtClean="0"/>
              <a:pPr>
                <a:defRPr/>
              </a:pPr>
              <a:t>09.06.2017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21A3EAE-32F8-4BE0-88A1-49D8340A7410}" type="slidenum">
              <a:rPr lang="de-DE" smtClean="0"/>
              <a:pPr>
                <a:defRPr/>
              </a:pPr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8080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200"/>
              </a:spcBef>
            </a:pPr>
            <a:endParaRPr lang="en-GB" sz="1200" b="0" dirty="0" smtClean="0">
              <a:solidFill>
                <a:schemeClr val="tx1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B5EAEAC-224A-4AEB-B3E3-6D7D81CED248}" type="datetime1">
              <a:rPr lang="de-DE" smtClean="0"/>
              <a:pPr>
                <a:defRPr/>
              </a:pPr>
              <a:t>09.06.2017</a:t>
            </a:fld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021A3EAE-32F8-4BE0-88A1-49D8340A7410}" type="slidenum">
              <a:rPr lang="de-DE" smtClean="0"/>
              <a:pPr>
                <a:defRPr/>
              </a:pPr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8080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 descr="neues logo - The Vienna Institute_TheSans.png"/>
          <p:cNvPicPr>
            <a:picLocks noChangeAspect="1"/>
          </p:cNvPicPr>
          <p:nvPr userDrawn="1"/>
        </p:nvPicPr>
        <p:blipFill>
          <a:blip r:embed="rId2" cstate="print"/>
          <a:srcRect b="16712"/>
          <a:stretch>
            <a:fillRect/>
          </a:stretch>
        </p:blipFill>
        <p:spPr>
          <a:xfrm>
            <a:off x="377723" y="315267"/>
            <a:ext cx="1963573" cy="572400"/>
          </a:xfrm>
          <a:prstGeom prst="rect">
            <a:avLst/>
          </a:prstGeom>
        </p:spPr>
      </p:pic>
      <p:pic>
        <p:nvPicPr>
          <p:cNvPr id="10" name="Grafik 55" descr="Background new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158240"/>
            <a:ext cx="9144000" cy="5699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2698750" y="257175"/>
            <a:ext cx="1651000" cy="646331"/>
          </a:xfrm>
          <a:prstGeom prst="rect">
            <a:avLst/>
          </a:prstGeom>
          <a:noFill/>
          <a:ln w="95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kumimoji="0" lang="de-DE" sz="1200" dirty="0">
                <a:solidFill>
                  <a:schemeClr val="tx1"/>
                </a:solidFill>
              </a:rPr>
              <a:t>Wiener Institut für Internationale Wirtschaftsvergleiche</a:t>
            </a:r>
            <a:endParaRPr kumimoji="0" lang="de-AT" sz="1200" dirty="0">
              <a:solidFill>
                <a:schemeClr val="tx1"/>
              </a:solidFill>
            </a:endParaRPr>
          </a:p>
        </p:txBody>
      </p:sp>
      <p:sp>
        <p:nvSpPr>
          <p:cNvPr id="8" name="Text Box 14"/>
          <p:cNvSpPr txBox="1">
            <a:spLocks noChangeArrowheads="1"/>
          </p:cNvSpPr>
          <p:nvPr/>
        </p:nvSpPr>
        <p:spPr bwMode="auto">
          <a:xfrm>
            <a:off x="4640263" y="266700"/>
            <a:ext cx="1989137" cy="646331"/>
          </a:xfrm>
          <a:prstGeom prst="rect">
            <a:avLst/>
          </a:prstGeom>
          <a:noFill/>
          <a:ln w="95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kumimoji="0" lang="de-AT" sz="1200" dirty="0">
                <a:solidFill>
                  <a:schemeClr val="tx1"/>
                </a:solidFill>
              </a:rPr>
              <a:t>The Vienna Institute </a:t>
            </a:r>
            <a:r>
              <a:rPr kumimoji="0" lang="de-AT" sz="1200" dirty="0" err="1">
                <a:solidFill>
                  <a:schemeClr val="tx1"/>
                </a:solidFill>
              </a:rPr>
              <a:t>for</a:t>
            </a:r>
            <a:r>
              <a:rPr kumimoji="0" lang="de-AT" sz="1200" dirty="0">
                <a:solidFill>
                  <a:schemeClr val="tx1"/>
                </a:solidFill>
              </a:rPr>
              <a:t> International </a:t>
            </a:r>
            <a:r>
              <a:rPr kumimoji="0" lang="de-AT" sz="1200" dirty="0" err="1">
                <a:solidFill>
                  <a:schemeClr val="tx1"/>
                </a:solidFill>
              </a:rPr>
              <a:t>Economic</a:t>
            </a:r>
            <a:r>
              <a:rPr kumimoji="0" lang="de-AT" sz="1200" dirty="0">
                <a:solidFill>
                  <a:schemeClr val="tx1"/>
                </a:solidFill>
              </a:rPr>
              <a:t> </a:t>
            </a:r>
            <a:r>
              <a:rPr kumimoji="0" lang="de-DE" sz="1200" dirty="0">
                <a:solidFill>
                  <a:schemeClr val="tx1"/>
                </a:solidFill>
              </a:rPr>
              <a:t>Studies</a:t>
            </a:r>
            <a:endParaRPr kumimoji="0" lang="de-AT" sz="1200" dirty="0">
              <a:solidFill>
                <a:schemeClr val="tx1"/>
              </a:solidFill>
            </a:endParaRPr>
          </a:p>
        </p:txBody>
      </p:sp>
      <p:sp>
        <p:nvSpPr>
          <p:cNvPr id="9" name="Text Box 29"/>
          <p:cNvSpPr txBox="1">
            <a:spLocks noChangeArrowheads="1"/>
          </p:cNvSpPr>
          <p:nvPr/>
        </p:nvSpPr>
        <p:spPr bwMode="auto">
          <a:xfrm>
            <a:off x="7004177" y="350838"/>
            <a:ext cx="2613025" cy="336550"/>
          </a:xfrm>
          <a:prstGeom prst="rect">
            <a:avLst/>
          </a:prstGeom>
          <a:noFill/>
          <a:ln w="95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kumimoji="0" lang="de-DE" sz="1600" smtClean="0">
                <a:solidFill>
                  <a:schemeClr val="tx1"/>
                </a:solidFill>
              </a:rPr>
              <a:t>www.wiiw.ac.at</a:t>
            </a:r>
            <a:endParaRPr kumimoji="0" lang="de-AT" sz="1600" dirty="0">
              <a:solidFill>
                <a:schemeClr val="tx1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571311" y="4718303"/>
            <a:ext cx="7902130" cy="610040"/>
          </a:xfrm>
        </p:spPr>
        <p:txBody>
          <a:bodyPr lIns="92075" tIns="46038" rIns="92075" bIns="46038">
            <a:spAutoFit/>
          </a:bodyPr>
          <a:lstStyle>
            <a:lvl1pPr marL="0" indent="0">
              <a:buFont typeface="Wingdings" pitchFamily="2" charset="2"/>
              <a:buNone/>
              <a:tabLst/>
              <a:defRPr sz="2800">
                <a:solidFill>
                  <a:schemeClr val="tx1"/>
                </a:solidFill>
              </a:defRPr>
            </a:lvl1pPr>
          </a:lstStyle>
          <a:p>
            <a:r>
              <a:rPr lang="de-DE" dirty="0" smtClean="0"/>
              <a:t>Name des Referenten</a:t>
            </a:r>
            <a:endParaRPr lang="de-DE" dirty="0"/>
          </a:p>
        </p:txBody>
      </p:sp>
      <p:sp>
        <p:nvSpPr>
          <p:cNvPr id="17429" name="Rectangle 21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578738" y="3462528"/>
            <a:ext cx="7906893" cy="1126462"/>
          </a:xfrm>
        </p:spPr>
        <p:txBody>
          <a:bodyPr anchor="ctr">
            <a:spAutoFit/>
          </a:bodyPr>
          <a:lstStyle>
            <a:lvl1pPr>
              <a:defRPr sz="2800">
                <a:solidFill>
                  <a:schemeClr val="tx1"/>
                </a:solidFill>
              </a:defRPr>
            </a:lvl1pPr>
          </a:lstStyle>
          <a:p>
            <a:r>
              <a:rPr lang="de-AT" dirty="0" smtClean="0"/>
              <a:t>Titel des Vortrags</a:t>
            </a:r>
            <a:br>
              <a:rPr lang="de-AT" dirty="0" smtClean="0"/>
            </a:br>
            <a:endParaRPr lang="de-AT" dirty="0"/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572580" y="1681798"/>
            <a:ext cx="7900987" cy="535531"/>
          </a:xfrm>
        </p:spPr>
        <p:txBody>
          <a:bodyPr>
            <a:spAutoFit/>
          </a:bodyPr>
          <a:lstStyle>
            <a:lvl1pPr marL="0" indent="0"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 smtClean="0"/>
              <a:t>Veranstaltungstitel</a:t>
            </a:r>
          </a:p>
        </p:txBody>
      </p:sp>
      <p:sp>
        <p:nvSpPr>
          <p:cNvPr id="18" name="Textplatzhalter 17"/>
          <p:cNvSpPr>
            <a:spLocks noGrp="1"/>
          </p:cNvSpPr>
          <p:nvPr>
            <p:ph type="body" sz="quarter" idx="12" hasCustomPrompt="1"/>
          </p:nvPr>
        </p:nvSpPr>
        <p:spPr>
          <a:xfrm>
            <a:off x="560832" y="2352675"/>
            <a:ext cx="7936992" cy="535531"/>
          </a:xfrm>
        </p:spPr>
        <p:txBody>
          <a:bodyPr>
            <a:spAutoFit/>
          </a:bodyPr>
          <a:lstStyle>
            <a:lvl1pPr marL="0" indent="0">
              <a:buFontTx/>
              <a:buNone/>
              <a:tabLst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 dirty="0" smtClean="0"/>
              <a:t>Datum</a:t>
            </a:r>
            <a:endParaRPr lang="de-DE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10"/>
          <p:cNvSpPr>
            <a:spLocks noGrp="1"/>
          </p:cNvSpPr>
          <p:nvPr>
            <p:ph type="body" sz="quarter" idx="11"/>
          </p:nvPr>
        </p:nvSpPr>
        <p:spPr>
          <a:xfrm>
            <a:off x="523875" y="1951038"/>
            <a:ext cx="8047038" cy="4230687"/>
          </a:xfr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4" name="Inhaltsplatzhalter 2"/>
          <p:cNvSpPr>
            <a:spLocks noGrp="1"/>
          </p:cNvSpPr>
          <p:nvPr>
            <p:ph idx="10" hasCustomPrompt="1"/>
          </p:nvPr>
        </p:nvSpPr>
        <p:spPr>
          <a:xfrm>
            <a:off x="554927" y="6260085"/>
            <a:ext cx="6979729" cy="374078"/>
          </a:xfrm>
        </p:spPr>
        <p:txBody>
          <a:bodyPr anchor="b" anchorCtr="0"/>
          <a:lstStyle>
            <a:lvl1pPr marL="0" indent="0">
              <a:buNone/>
              <a:tabLst/>
              <a:defRPr sz="120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de-DE" dirty="0" smtClean="0"/>
              <a:t>Quelle oder </a:t>
            </a:r>
            <a:r>
              <a:rPr lang="de-DE" dirty="0" err="1" smtClean="0"/>
              <a:t>Bermerkungstext</a:t>
            </a:r>
            <a:r>
              <a:rPr lang="de-DE" dirty="0" smtClean="0"/>
              <a:t> </a:t>
            </a:r>
          </a:p>
        </p:txBody>
      </p:sp>
      <p:sp>
        <p:nvSpPr>
          <p:cNvPr id="7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516446" y="804863"/>
            <a:ext cx="8042338" cy="97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de-DE" smtClean="0"/>
              <a:t>Titelmasterformat durch Klicken bearbeiten</a:t>
            </a:r>
            <a:endParaRPr lang="de-DE" dirty="0" smtClean="0"/>
          </a:p>
        </p:txBody>
      </p:sp>
    </p:spTree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/>
          <p:cNvSpPr>
            <a:spLocks noGrp="1"/>
          </p:cNvSpPr>
          <p:nvPr>
            <p:ph type="body" sz="quarter" idx="10" hasCustomPrompt="1"/>
          </p:nvPr>
        </p:nvSpPr>
        <p:spPr>
          <a:xfrm>
            <a:off x="475107" y="6229350"/>
            <a:ext cx="7107935" cy="404813"/>
          </a:xfrm>
        </p:spPr>
        <p:txBody>
          <a:bodyPr anchor="b" anchorCtr="0"/>
          <a:lstStyle>
            <a:lvl1pPr marL="0" indent="0">
              <a:buNone/>
              <a:defRPr sz="1200"/>
            </a:lvl1pPr>
          </a:lstStyle>
          <a:p>
            <a:pPr lvl="0"/>
            <a:r>
              <a:rPr lang="de-AT" dirty="0" err="1" smtClean="0"/>
              <a:t>Fusszeile</a:t>
            </a:r>
            <a:r>
              <a:rPr lang="de-AT" dirty="0" smtClean="0"/>
              <a:t> </a:t>
            </a:r>
            <a:endParaRPr lang="de-AT" dirty="0"/>
          </a:p>
        </p:txBody>
      </p:sp>
      <p:sp>
        <p:nvSpPr>
          <p:cNvPr id="15" name="Titel 14"/>
          <p:cNvSpPr>
            <a:spLocks noGrp="1"/>
          </p:cNvSpPr>
          <p:nvPr>
            <p:ph type="title" hasCustomPrompt="1"/>
          </p:nvPr>
        </p:nvSpPr>
        <p:spPr>
          <a:xfrm>
            <a:off x="512064" y="804863"/>
            <a:ext cx="8046720" cy="978729"/>
          </a:xfrm>
        </p:spPr>
        <p:txBody>
          <a:bodyPr/>
          <a:lstStyle>
            <a:lvl1pPr>
              <a:defRPr baseline="0"/>
            </a:lvl1pPr>
          </a:lstStyle>
          <a:p>
            <a:r>
              <a:rPr lang="de-DE" dirty="0" smtClean="0"/>
              <a:t>Kernaussage </a:t>
            </a:r>
            <a:br>
              <a:rPr lang="de-DE" dirty="0" smtClean="0"/>
            </a:br>
            <a:r>
              <a:rPr lang="de-DE" dirty="0" smtClean="0"/>
              <a:t>der Folie auch 2-zeilig möglich</a:t>
            </a:r>
            <a:endParaRPr lang="de-DE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und Diagram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6"/>
          <p:cNvSpPr>
            <a:spLocks noGrp="1"/>
          </p:cNvSpPr>
          <p:nvPr>
            <p:ph type="body" sz="quarter" idx="10" hasCustomPrompt="1"/>
          </p:nvPr>
        </p:nvSpPr>
        <p:spPr>
          <a:xfrm>
            <a:off x="560832" y="6229350"/>
            <a:ext cx="7107935" cy="404813"/>
          </a:xfrm>
        </p:spPr>
        <p:txBody>
          <a:bodyPr anchor="b" anchorCtr="0"/>
          <a:lstStyle>
            <a:lvl1pPr marL="0" indent="0">
              <a:buNone/>
              <a:defRPr sz="1200"/>
            </a:lvl1pPr>
          </a:lstStyle>
          <a:p>
            <a:pPr lvl="0"/>
            <a:r>
              <a:rPr lang="de-AT" dirty="0" err="1" smtClean="0"/>
              <a:t>Fusszeile</a:t>
            </a:r>
            <a:r>
              <a:rPr lang="de-AT" dirty="0" smtClean="0"/>
              <a:t> </a:t>
            </a:r>
            <a:endParaRPr lang="de-AT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568464" y="1963547"/>
            <a:ext cx="8014704" cy="474853"/>
          </a:xfrm>
        </p:spPr>
        <p:txBody>
          <a:bodyPr/>
          <a:lstStyle>
            <a:lvl1pPr marL="0" indent="0">
              <a:buFontTx/>
              <a:buNone/>
              <a:tabLst>
                <a:tab pos="1046163" algn="l"/>
              </a:tabLst>
              <a:defRPr/>
            </a:lvl1pPr>
          </a:lstStyle>
          <a:p>
            <a:pPr lvl="0"/>
            <a:r>
              <a:rPr lang="de-DE" dirty="0" smtClean="0"/>
              <a:t>Hier ev. zusätzlich Diagrammüberschrift einfügen</a:t>
            </a:r>
          </a:p>
        </p:txBody>
      </p:sp>
      <p:sp>
        <p:nvSpPr>
          <p:cNvPr id="15" name="Titel 14"/>
          <p:cNvSpPr>
            <a:spLocks noGrp="1"/>
          </p:cNvSpPr>
          <p:nvPr>
            <p:ph type="title" hasCustomPrompt="1"/>
          </p:nvPr>
        </p:nvSpPr>
        <p:spPr>
          <a:xfrm>
            <a:off x="512064" y="804863"/>
            <a:ext cx="8046720" cy="978729"/>
          </a:xfrm>
        </p:spPr>
        <p:txBody>
          <a:bodyPr/>
          <a:lstStyle>
            <a:lvl1pPr>
              <a:defRPr baseline="0"/>
            </a:lvl1pPr>
          </a:lstStyle>
          <a:p>
            <a:r>
              <a:rPr lang="de-DE" dirty="0" smtClean="0"/>
              <a:t>Kernaussage </a:t>
            </a:r>
            <a:br>
              <a:rPr lang="de-DE" dirty="0" smtClean="0"/>
            </a:br>
            <a:r>
              <a:rPr lang="de-DE" dirty="0" smtClean="0"/>
              <a:t>der Folie auch 2-zeilig möglich</a:t>
            </a:r>
            <a:endParaRPr lang="de-DE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44513" y="2052734"/>
            <a:ext cx="7913687" cy="4063394"/>
          </a:xfrm>
        </p:spPr>
        <p:txBody>
          <a:bodyPr/>
          <a:lstStyle>
            <a:lvl1pPr>
              <a:spcBef>
                <a:spcPts val="1000"/>
              </a:spcBef>
              <a:spcAft>
                <a:spcPts val="0"/>
              </a:spcAft>
              <a:defRPr/>
            </a:lvl1pPr>
          </a:lstStyle>
          <a:p>
            <a:pPr lvl="0"/>
            <a:r>
              <a:rPr lang="de-DE" dirty="0" smtClean="0"/>
              <a:t>Textmasterformate durch Klicken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0083818"/>
      </p:ext>
    </p:extLst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fik 12" descr="neues logo - The Vienna Institute_TheSans.png"/>
          <p:cNvPicPr>
            <a:picLocks noChangeAspect="1"/>
          </p:cNvPicPr>
          <p:nvPr/>
        </p:nvPicPr>
        <p:blipFill>
          <a:blip r:embed="rId8" cstate="print"/>
          <a:srcRect b="16712"/>
          <a:stretch>
            <a:fillRect/>
          </a:stretch>
        </p:blipFill>
        <p:spPr>
          <a:xfrm>
            <a:off x="231419" y="156771"/>
            <a:ext cx="1963573" cy="572400"/>
          </a:xfrm>
          <a:prstGeom prst="rect">
            <a:avLst/>
          </a:prstGeom>
        </p:spPr>
      </p:pic>
      <p:sp>
        <p:nvSpPr>
          <p:cNvPr id="20483" name="Rectangle 13"/>
          <p:cNvSpPr>
            <a:spLocks noGrp="1" noChangeArrowheads="1"/>
          </p:cNvSpPr>
          <p:nvPr>
            <p:ph type="title"/>
          </p:nvPr>
        </p:nvSpPr>
        <p:spPr bwMode="auto">
          <a:xfrm>
            <a:off x="516446" y="804863"/>
            <a:ext cx="8042338" cy="97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de-DE" dirty="0" smtClean="0"/>
              <a:t>Kernaussage </a:t>
            </a:r>
            <a:br>
              <a:rPr lang="de-DE" dirty="0" smtClean="0"/>
            </a:br>
            <a:r>
              <a:rPr lang="de-DE" dirty="0" smtClean="0"/>
              <a:t>der Folie  - auch 2-zeilig möglich </a:t>
            </a:r>
          </a:p>
        </p:txBody>
      </p:sp>
      <p:grpSp>
        <p:nvGrpSpPr>
          <p:cNvPr id="20484" name="Group 36"/>
          <p:cNvGrpSpPr>
            <a:grpSpLocks/>
          </p:cNvGrpSpPr>
          <p:nvPr/>
        </p:nvGrpSpPr>
        <p:grpSpPr bwMode="auto">
          <a:xfrm>
            <a:off x="2587625" y="1143000"/>
            <a:ext cx="2060575" cy="4632325"/>
            <a:chOff x="1630" y="720"/>
            <a:chExt cx="1298" cy="2918"/>
          </a:xfrm>
        </p:grpSpPr>
        <p:sp>
          <p:nvSpPr>
            <p:cNvPr id="16421" name="Rectangle 37"/>
            <p:cNvSpPr>
              <a:spLocks noChangeArrowheads="1"/>
            </p:cNvSpPr>
            <p:nvPr/>
          </p:nvSpPr>
          <p:spPr bwMode="auto">
            <a:xfrm rot="1314767">
              <a:off x="1630" y="2918"/>
              <a:ext cx="384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422" name="Rectangle 38"/>
            <p:cNvSpPr>
              <a:spLocks noChangeArrowheads="1"/>
            </p:cNvSpPr>
            <p:nvPr/>
          </p:nvSpPr>
          <p:spPr bwMode="auto">
            <a:xfrm rot="1314767">
              <a:off x="2544" y="720"/>
              <a:ext cx="384" cy="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6434" name="Rectangle 50"/>
          <p:cNvSpPr>
            <a:spLocks noChangeArrowheads="1"/>
          </p:cNvSpPr>
          <p:nvPr/>
        </p:nvSpPr>
        <p:spPr bwMode="auto">
          <a:xfrm>
            <a:off x="0" y="-19050"/>
            <a:ext cx="9144000" cy="468313"/>
          </a:xfrm>
          <a:prstGeom prst="rect">
            <a:avLst/>
          </a:prstGeom>
          <a:noFill/>
          <a:ln w="9525" cap="sq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20486" name="Picture 51" descr="wiiw_logo-farbe"/>
          <p:cNvPicPr>
            <a:picLocks noChangeAspect="1" noChangeArrowheads="1"/>
          </p:cNvPicPr>
          <p:nvPr/>
        </p:nvPicPr>
        <p:blipFill>
          <a:blip r:embed="rId9" cstate="print"/>
          <a:srcRect l="42717" t="-3972"/>
          <a:stretch>
            <a:fillRect/>
          </a:stretch>
        </p:blipFill>
        <p:spPr bwMode="auto">
          <a:xfrm>
            <a:off x="7997952" y="6205728"/>
            <a:ext cx="595630" cy="47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450" name="Rectangle 66"/>
          <p:cNvSpPr>
            <a:spLocks noChangeArrowheads="1"/>
          </p:cNvSpPr>
          <p:nvPr/>
        </p:nvSpPr>
        <p:spPr bwMode="auto">
          <a:xfrm>
            <a:off x="7644702" y="6237288"/>
            <a:ext cx="428322" cy="461665"/>
          </a:xfrm>
          <a:prstGeom prst="rect">
            <a:avLst/>
          </a:prstGeom>
          <a:noFill/>
          <a:ln w="9525" cap="sq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dirty="0" smtClean="0">
                <a:solidFill>
                  <a:srgbClr val="000000"/>
                </a:solidFill>
                <a:latin typeface="Symbol" pitchFamily="18" charset="2"/>
              </a:rPr>
              <a:t>Ó</a:t>
            </a:r>
            <a:endParaRPr lang="de-DE" sz="1800" dirty="0">
              <a:solidFill>
                <a:srgbClr val="000000"/>
              </a:solidFill>
              <a:latin typeface="TheSans B6 SemiBold" pitchFamily="50" charset="0"/>
            </a:endParaRPr>
          </a:p>
        </p:txBody>
      </p:sp>
      <p:sp>
        <p:nvSpPr>
          <p:cNvPr id="16452" name="Text Box 68"/>
          <p:cNvSpPr txBox="1">
            <a:spLocks noChangeArrowheads="1"/>
          </p:cNvSpPr>
          <p:nvPr/>
        </p:nvSpPr>
        <p:spPr bwMode="auto">
          <a:xfrm>
            <a:off x="7785545" y="354711"/>
            <a:ext cx="869950" cy="274638"/>
          </a:xfrm>
          <a:prstGeom prst="rect">
            <a:avLst/>
          </a:prstGeom>
          <a:noFill/>
          <a:ln w="9525" cap="sq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  <a:defRPr/>
            </a:pPr>
            <a:fld id="{809BDCF1-032C-4650-9C27-A924BC864BC2}" type="slidenum">
              <a:rPr lang="de-AT" sz="1200">
                <a:solidFill>
                  <a:srgbClr val="000000"/>
                </a:solidFill>
              </a:rPr>
              <a:pPr algn="r">
                <a:spcBef>
                  <a:spcPct val="50000"/>
                </a:spcBef>
                <a:defRPr/>
              </a:pPr>
              <a:t>‹Nr.›</a:t>
            </a:fld>
            <a:endParaRPr lang="de-AT" sz="1200" dirty="0">
              <a:solidFill>
                <a:srgbClr val="000000"/>
              </a:solidFill>
            </a:endParaRPr>
          </a:p>
        </p:txBody>
      </p:sp>
      <p:sp>
        <p:nvSpPr>
          <p:cNvPr id="20489" name="Rectangle 70"/>
          <p:cNvSpPr>
            <a:spLocks noGrp="1" noChangeArrowheads="1"/>
          </p:cNvSpPr>
          <p:nvPr>
            <p:ph type="body" idx="1"/>
          </p:nvPr>
        </p:nvSpPr>
        <p:spPr bwMode="auto">
          <a:xfrm>
            <a:off x="507937" y="1975104"/>
            <a:ext cx="8063039" cy="4194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AT" dirty="0" smtClean="0"/>
              <a:t>Klicken Sie, um die Formate des Vorlagentextes zu bearbeiten</a:t>
            </a:r>
          </a:p>
          <a:p>
            <a:pPr lvl="1"/>
            <a:r>
              <a:rPr lang="de-AT" dirty="0" smtClean="0"/>
              <a:t>Zweite Ebene</a:t>
            </a:r>
            <a:endParaRPr lang="de-DE" dirty="0" smtClean="0"/>
          </a:p>
          <a:p>
            <a:pPr lvl="2"/>
            <a:r>
              <a:rPr lang="de-AT" dirty="0" smtClean="0"/>
              <a:t>Dritte Ebene</a:t>
            </a:r>
          </a:p>
          <a:p>
            <a:pPr lvl="3"/>
            <a:r>
              <a:rPr lang="de-AT" dirty="0" smtClean="0"/>
              <a:t>Vierte Ebene</a:t>
            </a:r>
          </a:p>
          <a:p>
            <a:pPr lvl="4"/>
            <a:r>
              <a:rPr lang="de-AT" dirty="0" smtClean="0"/>
              <a:t>Fünfte 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6" r:id="rId3"/>
    <p:sldLayoutId id="2147483701" r:id="rId4"/>
    <p:sldLayoutId id="2147483702" r:id="rId5"/>
    <p:sldLayoutId id="2147483703" r:id="rId6"/>
  </p:sldLayoutIdLst>
  <p:transition>
    <p:zoom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2400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</a:defRPr>
      </a:lvl2pPr>
      <a:lvl3pPr algn="l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</a:defRPr>
      </a:lvl3pPr>
      <a:lvl4pPr algn="l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</a:defRPr>
      </a:lvl4pPr>
      <a:lvl5pPr algn="l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</a:defRPr>
      </a:lvl5pPr>
      <a:lvl6pPr marL="457200" algn="l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</a:defRPr>
      </a:lvl6pPr>
      <a:lvl7pPr marL="914400" algn="l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</a:defRPr>
      </a:lvl7pPr>
      <a:lvl8pPr marL="1371600" algn="l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</a:defRPr>
      </a:lvl8pPr>
      <a:lvl9pPr marL="1828800" algn="l" rtl="0" eaLnBrk="1" fontAlgn="base" hangingPunct="1">
        <a:lnSpc>
          <a:spcPct val="120000"/>
        </a:lnSpc>
        <a:spcBef>
          <a:spcPct val="0"/>
        </a:spcBef>
        <a:spcAft>
          <a:spcPct val="0"/>
        </a:spcAft>
        <a:defRPr sz="3200">
          <a:solidFill>
            <a:srgbClr val="000000"/>
          </a:solidFill>
          <a:latin typeface="Arial" charset="0"/>
        </a:defRPr>
      </a:lvl9pPr>
    </p:titleStyle>
    <p:bodyStyle>
      <a:lvl1pPr marL="342900" indent="-342900" algn="l" rtl="0" eaLnBrk="1" fontAlgn="base" hangingPunct="1">
        <a:lnSpc>
          <a:spcPct val="120000"/>
        </a:lnSpc>
        <a:spcBef>
          <a:spcPct val="50000"/>
        </a:spcBef>
        <a:spcAft>
          <a:spcPct val="0"/>
        </a:spcAft>
        <a:buClr>
          <a:srgbClr val="F8CA1B"/>
        </a:buClr>
        <a:buSzPct val="120000"/>
        <a:buFont typeface="Wingdings" pitchFamily="2" charset="2"/>
        <a:buChar char="§"/>
        <a:tabLst>
          <a:tab pos="1046163" algn="l"/>
        </a:tabLst>
        <a:defRPr kumimoji="1" sz="24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rgbClr val="FFA700"/>
        </a:buClr>
        <a:buChar char="-"/>
        <a:tabLst>
          <a:tab pos="1046163" algn="l"/>
        </a:tabLst>
        <a:defRPr kumimoji="1" sz="2400">
          <a:solidFill>
            <a:srgbClr val="000000"/>
          </a:solidFill>
          <a:latin typeface="+mn-lt"/>
        </a:defRPr>
      </a:lvl2pPr>
      <a:lvl3pPr marL="116205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tabLst>
          <a:tab pos="1046163" algn="l"/>
        </a:tabLst>
        <a:defRPr kumimoji="1" sz="2000">
          <a:solidFill>
            <a:srgbClr val="0000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tabLst>
          <a:tab pos="1046163" algn="l"/>
        </a:tabLst>
        <a:defRPr kumimoji="1" sz="2000">
          <a:solidFill>
            <a:srgbClr val="0000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tabLst>
          <a:tab pos="1046163" algn="l"/>
        </a:tabLst>
        <a:defRPr kumimoji="1" sz="2000">
          <a:solidFill>
            <a:srgbClr val="0000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tabLst>
          <a:tab pos="1046163" algn="l"/>
        </a:tabLst>
        <a:defRPr kumimoji="1"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tabLst>
          <a:tab pos="1046163" algn="l"/>
        </a:tabLst>
        <a:defRPr kumimoji="1"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tabLst>
          <a:tab pos="1046163" algn="l"/>
        </a:tabLst>
        <a:defRPr kumimoji="1"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tabLst>
          <a:tab pos="1046163" algn="l"/>
        </a:tabLst>
        <a:defRPr kumimoji="1" sz="20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7" Type="http://schemas.openxmlformats.org/officeDocument/2006/relationships/chart" Target="../charts/chart11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Untertitel 16"/>
          <p:cNvSpPr>
            <a:spLocks noGrp="1"/>
          </p:cNvSpPr>
          <p:nvPr>
            <p:ph type="subTitle" sz="quarter" idx="1"/>
          </p:nvPr>
        </p:nvSpPr>
        <p:spPr>
          <a:xfrm>
            <a:off x="671949" y="2983340"/>
            <a:ext cx="7806691" cy="1200971"/>
          </a:xfrm>
        </p:spPr>
        <p:txBody>
          <a:bodyPr/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GB" sz="2000" dirty="0" smtClean="0">
                <a:cs typeface="Times New Roman"/>
              </a:rPr>
              <a:t>Robert </a:t>
            </a:r>
            <a:r>
              <a:rPr lang="en-GB" sz="2000" dirty="0" err="1" smtClean="0">
                <a:cs typeface="Times New Roman"/>
              </a:rPr>
              <a:t>Stehrer</a:t>
            </a:r>
            <a:endParaRPr lang="en-GB" sz="2000" dirty="0" smtClean="0"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GB" sz="1600" dirty="0" smtClean="0">
                <a:cs typeface="Times New Roman"/>
              </a:rPr>
              <a:t>The Vienna Institute for International Economic Studies – </a:t>
            </a:r>
            <a:r>
              <a:rPr lang="en-GB" sz="1600" dirty="0" err="1" smtClean="0">
                <a:cs typeface="Times New Roman"/>
              </a:rPr>
              <a:t>wiiw</a:t>
            </a:r>
            <a:endParaRPr lang="en-GB" sz="1600" dirty="0" smtClean="0"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GB" sz="1600" dirty="0" err="1" smtClean="0">
                <a:cs typeface="Times New Roman"/>
              </a:rPr>
              <a:t>Rahlgasse</a:t>
            </a:r>
            <a:r>
              <a:rPr lang="en-GB" sz="1600" dirty="0" smtClean="0">
                <a:cs typeface="Times New Roman"/>
              </a:rPr>
              <a:t> 3, A-1060 Vienna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GB" sz="1600" dirty="0" smtClean="0">
                <a:cs typeface="Times New Roman"/>
              </a:rPr>
              <a:t>www.wiiw.ac.at</a:t>
            </a:r>
            <a:r>
              <a:rPr lang="en-US" sz="1800" dirty="0" smtClean="0">
                <a:latin typeface="Times New Roman"/>
                <a:cs typeface="Times New Roman"/>
              </a:rPr>
              <a:t> </a:t>
            </a:r>
            <a:endParaRPr lang="de-DE" sz="2400" dirty="0" smtClean="0">
              <a:latin typeface="Times New Roman"/>
              <a:cs typeface="Times New Roman"/>
            </a:endParaRPr>
          </a:p>
        </p:txBody>
      </p:sp>
      <p:sp>
        <p:nvSpPr>
          <p:cNvPr id="16" name="Titel 15"/>
          <p:cNvSpPr>
            <a:spLocks noGrp="1"/>
          </p:cNvSpPr>
          <p:nvPr>
            <p:ph type="ctrTitle" sz="quarter"/>
          </p:nvPr>
        </p:nvSpPr>
        <p:spPr>
          <a:xfrm>
            <a:off x="494395" y="1342278"/>
            <a:ext cx="7916182" cy="1228606"/>
          </a:xfrm>
        </p:spPr>
        <p:txBody>
          <a:bodyPr/>
          <a:lstStyle/>
          <a:p>
            <a:pPr algn="ctr"/>
            <a:r>
              <a:rPr lang="de-AT" sz="3600" dirty="0" smtClean="0"/>
              <a:t>A </a:t>
            </a:r>
            <a:r>
              <a:rPr lang="de-AT" sz="3600" dirty="0" err="1" smtClean="0"/>
              <a:t>comparative</a:t>
            </a:r>
            <a:r>
              <a:rPr lang="de-AT" sz="3600" dirty="0" smtClean="0"/>
              <a:t> </a:t>
            </a:r>
            <a:r>
              <a:rPr lang="de-AT" sz="3600" dirty="0" err="1" smtClean="0"/>
              <a:t>perspective</a:t>
            </a:r>
            <a:r>
              <a:rPr lang="de-AT" sz="3600" dirty="0" smtClean="0"/>
              <a:t>:</a:t>
            </a:r>
            <a:br>
              <a:rPr lang="de-AT" sz="3600" dirty="0" smtClean="0"/>
            </a:br>
            <a:r>
              <a:rPr lang="de-AT" dirty="0" err="1" smtClean="0"/>
              <a:t>Convergence</a:t>
            </a:r>
            <a:r>
              <a:rPr lang="de-AT" dirty="0" smtClean="0"/>
              <a:t>, </a:t>
            </a:r>
            <a:r>
              <a:rPr lang="de-AT" dirty="0" err="1" smtClean="0"/>
              <a:t>integration</a:t>
            </a:r>
            <a:r>
              <a:rPr lang="de-AT" dirty="0" smtClean="0"/>
              <a:t> </a:t>
            </a:r>
            <a:r>
              <a:rPr lang="de-AT" dirty="0" err="1" smtClean="0"/>
              <a:t>and</a:t>
            </a:r>
            <a:r>
              <a:rPr lang="de-AT" dirty="0" smtClean="0"/>
              <a:t> spillovers</a:t>
            </a:r>
            <a:endParaRPr lang="de-DE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platzhalter 17"/>
          <p:cNvSpPr>
            <a:spLocks noGrp="1"/>
          </p:cNvSpPr>
          <p:nvPr>
            <p:ph type="body" sz="quarter" idx="11"/>
          </p:nvPr>
        </p:nvSpPr>
        <p:spPr>
          <a:xfrm>
            <a:off x="790189" y="4420049"/>
            <a:ext cx="7900987" cy="1317284"/>
          </a:xfrm>
        </p:spPr>
        <p:txBody>
          <a:bodyPr/>
          <a:lstStyle/>
          <a:p>
            <a:pPr algn="ctr">
              <a:spcBef>
                <a:spcPts val="600"/>
              </a:spcBef>
            </a:pPr>
            <a:r>
              <a:rPr lang="en-US" sz="2000" dirty="0" smtClean="0">
                <a:cs typeface="Times New Roman" pitchFamily="18" charset="0"/>
              </a:rPr>
              <a:t>Productivity: A challenge to the Slovenian economy</a:t>
            </a:r>
          </a:p>
          <a:p>
            <a:pPr algn="ctr">
              <a:spcBef>
                <a:spcPts val="600"/>
              </a:spcBef>
            </a:pPr>
            <a:r>
              <a:rPr lang="en-US" sz="2000" dirty="0" smtClean="0">
                <a:cs typeface="Times New Roman" pitchFamily="18" charset="0"/>
              </a:rPr>
              <a:t>14 June 2017, Ljubljana, Slovenia.</a:t>
            </a:r>
          </a:p>
          <a:p>
            <a:pPr>
              <a:spcBef>
                <a:spcPts val="600"/>
              </a:spcBef>
            </a:pPr>
            <a:endParaRPr lang="en-US" sz="1800" dirty="0" smtClean="0">
              <a:cs typeface="Times New Roman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389514" y="1667171"/>
            <a:ext cx="8336345" cy="204502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de-AT" sz="2000" dirty="0" smtClean="0"/>
              <a:t>EU-</a:t>
            </a:r>
            <a:r>
              <a:rPr lang="de-AT" sz="2000" dirty="0" err="1" smtClean="0"/>
              <a:t>CEE</a:t>
            </a:r>
            <a:r>
              <a:rPr lang="de-AT" sz="2000" dirty="0" smtClean="0"/>
              <a:t> </a:t>
            </a:r>
            <a:r>
              <a:rPr lang="de-AT" sz="2000" dirty="0" err="1" smtClean="0"/>
              <a:t>convergence</a:t>
            </a:r>
            <a:r>
              <a:rPr lang="de-AT" sz="2000" dirty="0" smtClean="0"/>
              <a:t> </a:t>
            </a:r>
            <a:r>
              <a:rPr lang="de-AT" sz="2000" dirty="0" err="1" smtClean="0"/>
              <a:t>process</a:t>
            </a:r>
            <a:endParaRPr lang="de-AT" sz="2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de-AT" sz="2000" dirty="0" smtClean="0"/>
              <a:t>EU </a:t>
            </a:r>
            <a:r>
              <a:rPr lang="de-AT" sz="2000" dirty="0" err="1" smtClean="0"/>
              <a:t>specialisation</a:t>
            </a:r>
            <a:r>
              <a:rPr lang="de-AT" sz="2000" dirty="0" smtClean="0"/>
              <a:t> </a:t>
            </a:r>
            <a:r>
              <a:rPr lang="de-AT" sz="2000" dirty="0" err="1" smtClean="0"/>
              <a:t>patterns</a:t>
            </a:r>
            <a:endParaRPr lang="de-AT" sz="2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de-AT" sz="2000" dirty="0" smtClean="0"/>
              <a:t>Spillovers matter</a:t>
            </a:r>
          </a:p>
          <a:p>
            <a:pPr>
              <a:buFont typeface="Wingdings" panose="05000000000000000000" pitchFamily="2" charset="2"/>
              <a:buChar char="Ø"/>
            </a:pPr>
            <a:endParaRPr lang="en-GB" dirty="0" smtClean="0"/>
          </a:p>
          <a:p>
            <a:endParaRPr lang="en-GB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7263" y="926016"/>
            <a:ext cx="8042338" cy="609398"/>
          </a:xfrm>
        </p:spPr>
        <p:txBody>
          <a:bodyPr/>
          <a:lstStyle/>
          <a:p>
            <a:r>
              <a:rPr lang="de-DE" sz="2800" dirty="0" err="1" smtClean="0"/>
              <a:t>Overview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8719119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16445" y="721299"/>
            <a:ext cx="8042338" cy="609398"/>
          </a:xfrm>
        </p:spPr>
        <p:txBody>
          <a:bodyPr/>
          <a:lstStyle/>
          <a:p>
            <a:r>
              <a:rPr lang="de-DE" sz="2800" dirty="0" smtClean="0"/>
              <a:t>GDP per </a:t>
            </a:r>
            <a:r>
              <a:rPr lang="de-DE" sz="2800" dirty="0" err="1" smtClean="0"/>
              <a:t>capita</a:t>
            </a:r>
            <a:r>
              <a:rPr lang="de-DE" sz="2800" dirty="0" smtClean="0"/>
              <a:t> at </a:t>
            </a:r>
            <a:r>
              <a:rPr lang="de-DE" sz="2800" dirty="0" err="1" smtClean="0"/>
              <a:t>PPP</a:t>
            </a:r>
            <a:r>
              <a:rPr lang="de-DE" sz="2800" dirty="0" smtClean="0"/>
              <a:t>, 2016, EU28=100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777922" y="5655561"/>
            <a:ext cx="794961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chemeClr val="tx1"/>
                </a:solidFill>
              </a:rPr>
              <a:t>Sources: </a:t>
            </a:r>
            <a:r>
              <a:rPr lang="en-GB" sz="1050" dirty="0" err="1">
                <a:solidFill>
                  <a:schemeClr val="tx1"/>
                </a:solidFill>
              </a:rPr>
              <a:t>wiiw</a:t>
            </a:r>
            <a:r>
              <a:rPr lang="en-GB" sz="1050" dirty="0">
                <a:solidFill>
                  <a:schemeClr val="tx1"/>
                </a:solidFill>
              </a:rPr>
              <a:t> Annual Database incorporating national and Eurostat statistics, </a:t>
            </a:r>
            <a:r>
              <a:rPr lang="en-GB" sz="1050" dirty="0" err="1">
                <a:solidFill>
                  <a:schemeClr val="tx1"/>
                </a:solidFill>
              </a:rPr>
              <a:t>wiiw</a:t>
            </a:r>
            <a:r>
              <a:rPr lang="en-GB" sz="1050" dirty="0">
                <a:solidFill>
                  <a:schemeClr val="tx1"/>
                </a:solidFill>
              </a:rPr>
              <a:t> estimates, Eurostat, EC - Winter Report 2017</a:t>
            </a:r>
            <a:r>
              <a:rPr lang="en-GB" sz="1050" dirty="0" smtClean="0">
                <a:solidFill>
                  <a:schemeClr val="tx1"/>
                </a:solidFill>
              </a:rPr>
              <a:t>.</a:t>
            </a:r>
            <a:r>
              <a:rPr lang="de-AT" sz="1050" dirty="0" smtClean="0">
                <a:solidFill>
                  <a:schemeClr val="tx1"/>
                </a:solidFill>
              </a:rPr>
              <a:t> </a:t>
            </a:r>
            <a:endParaRPr lang="en-GB" sz="1050" dirty="0">
              <a:solidFill>
                <a:schemeClr val="tx1"/>
              </a:solidFill>
            </a:endParaRPr>
          </a:p>
        </p:txBody>
      </p:sp>
      <p:graphicFrame>
        <p:nvGraphicFramePr>
          <p:cNvPr id="5" name="Diagramm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2251020"/>
              </p:ext>
            </p:extLst>
          </p:nvPr>
        </p:nvGraphicFramePr>
        <p:xfrm>
          <a:off x="584720" y="1465533"/>
          <a:ext cx="8142813" cy="41900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08942804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16445" y="721299"/>
            <a:ext cx="8042338" cy="561885"/>
          </a:xfrm>
        </p:spPr>
        <p:txBody>
          <a:bodyPr/>
          <a:lstStyle/>
          <a:p>
            <a:r>
              <a:rPr lang="de-DE" sz="2800" dirty="0" smtClean="0"/>
              <a:t>GDP per </a:t>
            </a:r>
            <a:r>
              <a:rPr lang="de-DE" sz="2800" dirty="0" err="1" smtClean="0"/>
              <a:t>capita</a:t>
            </a:r>
            <a:r>
              <a:rPr lang="de-DE" sz="2800" dirty="0" smtClean="0"/>
              <a:t> at </a:t>
            </a:r>
            <a:r>
              <a:rPr lang="de-DE" sz="2800" dirty="0" err="1" smtClean="0"/>
              <a:t>PPP</a:t>
            </a:r>
            <a:r>
              <a:rPr lang="de-DE" sz="2800" dirty="0" smtClean="0"/>
              <a:t>, EU28=100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777922" y="5832985"/>
            <a:ext cx="794961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chemeClr val="tx1"/>
                </a:solidFill>
              </a:rPr>
              <a:t>Sources: </a:t>
            </a:r>
            <a:r>
              <a:rPr lang="en-GB" sz="1050" dirty="0" err="1">
                <a:solidFill>
                  <a:schemeClr val="tx1"/>
                </a:solidFill>
              </a:rPr>
              <a:t>wiiw</a:t>
            </a:r>
            <a:r>
              <a:rPr lang="en-GB" sz="1050" dirty="0">
                <a:solidFill>
                  <a:schemeClr val="tx1"/>
                </a:solidFill>
              </a:rPr>
              <a:t> Annual Database incorporating national and Eurostat statistics, </a:t>
            </a:r>
            <a:r>
              <a:rPr lang="en-GB" sz="1050" dirty="0" err="1">
                <a:solidFill>
                  <a:schemeClr val="tx1"/>
                </a:solidFill>
              </a:rPr>
              <a:t>wiiw</a:t>
            </a:r>
            <a:r>
              <a:rPr lang="en-GB" sz="1050" dirty="0">
                <a:solidFill>
                  <a:schemeClr val="tx1"/>
                </a:solidFill>
              </a:rPr>
              <a:t> estimates, Eurostat, EC - Winter Report 2017</a:t>
            </a:r>
            <a:r>
              <a:rPr lang="en-GB" sz="1050" dirty="0" smtClean="0">
                <a:solidFill>
                  <a:schemeClr val="tx1"/>
                </a:solidFill>
              </a:rPr>
              <a:t>.</a:t>
            </a:r>
            <a:r>
              <a:rPr lang="de-AT" sz="1050" dirty="0" smtClean="0">
                <a:solidFill>
                  <a:schemeClr val="tx1"/>
                </a:solidFill>
              </a:rPr>
              <a:t> </a:t>
            </a:r>
            <a:endParaRPr lang="en-GB" sz="1050" dirty="0">
              <a:solidFill>
                <a:schemeClr val="tx1"/>
              </a:solidFill>
            </a:endParaRPr>
          </a:p>
        </p:txBody>
      </p:sp>
      <p:graphicFrame>
        <p:nvGraphicFramePr>
          <p:cNvPr id="7" name="Diagram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66941328"/>
              </p:ext>
            </p:extLst>
          </p:nvPr>
        </p:nvGraphicFramePr>
        <p:xfrm>
          <a:off x="670731" y="1470547"/>
          <a:ext cx="7831824" cy="43624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16993688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16445" y="721299"/>
            <a:ext cx="8042338" cy="609398"/>
          </a:xfrm>
        </p:spPr>
        <p:txBody>
          <a:bodyPr/>
          <a:lstStyle/>
          <a:p>
            <a:r>
              <a:rPr lang="de-DE" sz="2800" dirty="0" smtClean="0"/>
              <a:t>GDP per </a:t>
            </a:r>
            <a:r>
              <a:rPr lang="de-DE" sz="2800" dirty="0" err="1" smtClean="0"/>
              <a:t>capita</a:t>
            </a:r>
            <a:r>
              <a:rPr lang="de-DE" sz="2800" dirty="0" smtClean="0"/>
              <a:t> at </a:t>
            </a:r>
            <a:r>
              <a:rPr lang="de-DE" sz="2800" dirty="0" err="1" smtClean="0"/>
              <a:t>PPP</a:t>
            </a:r>
            <a:r>
              <a:rPr lang="de-DE" sz="2800" dirty="0" smtClean="0"/>
              <a:t>, 1991=1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777922" y="5832985"/>
            <a:ext cx="794961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chemeClr val="tx1"/>
                </a:solidFill>
              </a:rPr>
              <a:t>Sources: </a:t>
            </a:r>
            <a:r>
              <a:rPr lang="en-GB" sz="1050" dirty="0" err="1">
                <a:solidFill>
                  <a:schemeClr val="tx1"/>
                </a:solidFill>
              </a:rPr>
              <a:t>wiiw</a:t>
            </a:r>
            <a:r>
              <a:rPr lang="en-GB" sz="1050" dirty="0">
                <a:solidFill>
                  <a:schemeClr val="tx1"/>
                </a:solidFill>
              </a:rPr>
              <a:t> Annual Database incorporating national and Eurostat statistics, </a:t>
            </a:r>
            <a:r>
              <a:rPr lang="en-GB" sz="1050" dirty="0" err="1">
                <a:solidFill>
                  <a:schemeClr val="tx1"/>
                </a:solidFill>
              </a:rPr>
              <a:t>wiiw</a:t>
            </a:r>
            <a:r>
              <a:rPr lang="en-GB" sz="1050" dirty="0">
                <a:solidFill>
                  <a:schemeClr val="tx1"/>
                </a:solidFill>
              </a:rPr>
              <a:t> estimates, Eurostat, EC - Winter Report 2017</a:t>
            </a:r>
            <a:r>
              <a:rPr lang="en-GB" sz="1050" dirty="0" smtClean="0">
                <a:solidFill>
                  <a:schemeClr val="tx1"/>
                </a:solidFill>
              </a:rPr>
              <a:t>.</a:t>
            </a:r>
            <a:r>
              <a:rPr lang="de-AT" sz="1050" dirty="0" smtClean="0">
                <a:solidFill>
                  <a:schemeClr val="tx1"/>
                </a:solidFill>
              </a:rPr>
              <a:t> </a:t>
            </a:r>
            <a:endParaRPr lang="en-GB" sz="1050" dirty="0">
              <a:solidFill>
                <a:schemeClr val="tx1"/>
              </a:solidFill>
            </a:endParaRPr>
          </a:p>
        </p:txBody>
      </p:sp>
      <p:graphicFrame>
        <p:nvGraphicFramePr>
          <p:cNvPr id="7" name="Diagram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1061192"/>
              </p:ext>
            </p:extLst>
          </p:nvPr>
        </p:nvGraphicFramePr>
        <p:xfrm>
          <a:off x="656444" y="1369005"/>
          <a:ext cx="7968942" cy="4463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3" name="Gerade Verbindung 2"/>
          <p:cNvCxnSpPr/>
          <p:nvPr/>
        </p:nvCxnSpPr>
        <p:spPr bwMode="auto">
          <a:xfrm flipV="1">
            <a:off x="1801503" y="3766782"/>
            <a:ext cx="4490113" cy="900752"/>
          </a:xfrm>
          <a:prstGeom prst="line">
            <a:avLst/>
          </a:prstGeom>
          <a:solidFill>
            <a:schemeClr val="accent1"/>
          </a:solidFill>
          <a:ln w="9525" cap="sq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Gerade Verbindung 7"/>
          <p:cNvCxnSpPr/>
          <p:nvPr/>
        </p:nvCxnSpPr>
        <p:spPr bwMode="auto">
          <a:xfrm flipV="1">
            <a:off x="5632184" y="3598461"/>
            <a:ext cx="2993201" cy="457200"/>
          </a:xfrm>
          <a:prstGeom prst="line">
            <a:avLst/>
          </a:prstGeom>
          <a:solidFill>
            <a:schemeClr val="accent1"/>
          </a:solidFill>
          <a:ln w="9525" cap="sq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Gerade Verbindung 12"/>
          <p:cNvCxnSpPr/>
          <p:nvPr/>
        </p:nvCxnSpPr>
        <p:spPr bwMode="auto">
          <a:xfrm flipV="1">
            <a:off x="5734333" y="2183642"/>
            <a:ext cx="2754574" cy="1082724"/>
          </a:xfrm>
          <a:prstGeom prst="line">
            <a:avLst/>
          </a:prstGeom>
          <a:solidFill>
            <a:schemeClr val="accent1"/>
          </a:solidFill>
          <a:ln w="9525" cap="sq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Gerade Verbindung 17"/>
          <p:cNvCxnSpPr/>
          <p:nvPr/>
        </p:nvCxnSpPr>
        <p:spPr bwMode="auto">
          <a:xfrm flipV="1">
            <a:off x="5785302" y="3009331"/>
            <a:ext cx="2840083" cy="589130"/>
          </a:xfrm>
          <a:prstGeom prst="line">
            <a:avLst/>
          </a:prstGeom>
          <a:solidFill>
            <a:schemeClr val="accent1"/>
          </a:solidFill>
          <a:ln w="9525" cap="sq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4030582024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7670" y="539543"/>
            <a:ext cx="8042338" cy="609398"/>
          </a:xfrm>
        </p:spPr>
        <p:txBody>
          <a:bodyPr/>
          <a:lstStyle/>
          <a:p>
            <a:r>
              <a:rPr lang="de-DE" sz="2800" dirty="0" err="1" smtClean="0"/>
              <a:t>Convergence</a:t>
            </a:r>
            <a:r>
              <a:rPr lang="de-DE" sz="2800" dirty="0" smtClean="0"/>
              <a:t> </a:t>
            </a:r>
            <a:r>
              <a:rPr lang="de-DE" sz="2800" dirty="0" err="1" smtClean="0"/>
              <a:t>process</a:t>
            </a:r>
            <a:r>
              <a:rPr lang="de-DE" sz="2800" dirty="0" smtClean="0"/>
              <a:t> </a:t>
            </a:r>
            <a:r>
              <a:rPr lang="de-DE" sz="2800" dirty="0" err="1" smtClean="0"/>
              <a:t>derailed</a:t>
            </a:r>
            <a:r>
              <a:rPr lang="de-DE" sz="2800" dirty="0" smtClean="0"/>
              <a:t>?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477670" y="5824728"/>
            <a:ext cx="794961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chemeClr val="tx1"/>
                </a:solidFill>
              </a:rPr>
              <a:t>Sources: </a:t>
            </a:r>
            <a:r>
              <a:rPr lang="en-GB" sz="1050" dirty="0" err="1">
                <a:solidFill>
                  <a:schemeClr val="tx1"/>
                </a:solidFill>
              </a:rPr>
              <a:t>wiiw</a:t>
            </a:r>
            <a:r>
              <a:rPr lang="en-GB" sz="1050" dirty="0">
                <a:solidFill>
                  <a:schemeClr val="tx1"/>
                </a:solidFill>
              </a:rPr>
              <a:t> Annual Database incorporating national and Eurostat statistics, </a:t>
            </a:r>
            <a:r>
              <a:rPr lang="en-GB" sz="1050" dirty="0" err="1">
                <a:solidFill>
                  <a:schemeClr val="tx1"/>
                </a:solidFill>
              </a:rPr>
              <a:t>wiiw</a:t>
            </a:r>
            <a:r>
              <a:rPr lang="en-GB" sz="1050" dirty="0">
                <a:solidFill>
                  <a:schemeClr val="tx1"/>
                </a:solidFill>
              </a:rPr>
              <a:t> estimates, Eurostat, EC - Winter Report 2017</a:t>
            </a:r>
            <a:r>
              <a:rPr lang="en-GB" sz="1050" dirty="0" smtClean="0">
                <a:solidFill>
                  <a:schemeClr val="tx1"/>
                </a:solidFill>
              </a:rPr>
              <a:t>.</a:t>
            </a:r>
            <a:r>
              <a:rPr lang="de-AT" sz="1050" dirty="0" smtClean="0">
                <a:solidFill>
                  <a:schemeClr val="tx1"/>
                </a:solidFill>
              </a:rPr>
              <a:t> </a:t>
            </a:r>
            <a:endParaRPr lang="en-GB" sz="1050" dirty="0">
              <a:solidFill>
                <a:schemeClr val="tx1"/>
              </a:solidFill>
            </a:endParaRPr>
          </a:p>
        </p:txBody>
      </p:sp>
      <p:graphicFrame>
        <p:nvGraphicFramePr>
          <p:cNvPr id="9" name="Diagramm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3983549"/>
              </p:ext>
            </p:extLst>
          </p:nvPr>
        </p:nvGraphicFramePr>
        <p:xfrm>
          <a:off x="375314" y="1375011"/>
          <a:ext cx="4172698" cy="43487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feld 1"/>
          <p:cNvSpPr txBox="1"/>
          <p:nvPr/>
        </p:nvSpPr>
        <p:spPr>
          <a:xfrm>
            <a:off x="477670" y="1093002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800" dirty="0" smtClean="0">
                <a:solidFill>
                  <a:schemeClr val="tx1"/>
                </a:solidFill>
              </a:rPr>
              <a:t>2000-2007</a:t>
            </a:r>
            <a:endParaRPr lang="en-GB" sz="1800" dirty="0">
              <a:solidFill>
                <a:schemeClr val="tx1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4915467" y="1101428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800" dirty="0" smtClean="0">
                <a:solidFill>
                  <a:schemeClr val="tx1"/>
                </a:solidFill>
              </a:rPr>
              <a:t>2012-2016</a:t>
            </a:r>
            <a:endParaRPr lang="en-GB" sz="1800" dirty="0">
              <a:solidFill>
                <a:schemeClr val="tx1"/>
              </a:solidFill>
            </a:endParaRPr>
          </a:p>
        </p:txBody>
      </p:sp>
      <p:graphicFrame>
        <p:nvGraphicFramePr>
          <p:cNvPr id="16" name="Diagramm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3017140"/>
              </p:ext>
            </p:extLst>
          </p:nvPr>
        </p:nvGraphicFramePr>
        <p:xfrm>
          <a:off x="4688006" y="1470760"/>
          <a:ext cx="4005618" cy="4111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24896827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77670" y="539543"/>
            <a:ext cx="8042338" cy="609398"/>
          </a:xfrm>
        </p:spPr>
        <p:txBody>
          <a:bodyPr/>
          <a:lstStyle/>
          <a:p>
            <a:r>
              <a:rPr lang="de-DE" sz="2800" dirty="0" err="1" smtClean="0"/>
              <a:t>Convergence</a:t>
            </a:r>
            <a:r>
              <a:rPr lang="de-DE" sz="2800" dirty="0" smtClean="0"/>
              <a:t> </a:t>
            </a:r>
            <a:r>
              <a:rPr lang="de-DE" sz="2800" dirty="0" err="1" smtClean="0"/>
              <a:t>process</a:t>
            </a:r>
            <a:r>
              <a:rPr lang="de-DE" sz="2800" dirty="0" smtClean="0"/>
              <a:t> </a:t>
            </a:r>
            <a:r>
              <a:rPr lang="de-DE" sz="2800" dirty="0" err="1" smtClean="0"/>
              <a:t>derailed</a:t>
            </a:r>
            <a:r>
              <a:rPr lang="de-DE" sz="2800" dirty="0" smtClean="0"/>
              <a:t>?</a:t>
            </a: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477670" y="5824728"/>
            <a:ext cx="794961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>
                <a:solidFill>
                  <a:schemeClr val="tx1"/>
                </a:solidFill>
              </a:rPr>
              <a:t>Sources: </a:t>
            </a:r>
            <a:r>
              <a:rPr lang="en-GB" sz="1050" dirty="0" err="1">
                <a:solidFill>
                  <a:schemeClr val="tx1"/>
                </a:solidFill>
              </a:rPr>
              <a:t>wiiw</a:t>
            </a:r>
            <a:r>
              <a:rPr lang="en-GB" sz="1050" dirty="0">
                <a:solidFill>
                  <a:schemeClr val="tx1"/>
                </a:solidFill>
              </a:rPr>
              <a:t> Annual Database incorporating national and Eurostat statistics, </a:t>
            </a:r>
            <a:r>
              <a:rPr lang="en-GB" sz="1050" dirty="0" err="1">
                <a:solidFill>
                  <a:schemeClr val="tx1"/>
                </a:solidFill>
              </a:rPr>
              <a:t>wiiw</a:t>
            </a:r>
            <a:r>
              <a:rPr lang="en-GB" sz="1050" dirty="0">
                <a:solidFill>
                  <a:schemeClr val="tx1"/>
                </a:solidFill>
              </a:rPr>
              <a:t> estimates, Eurostat, EC - Winter Report 2017</a:t>
            </a:r>
            <a:r>
              <a:rPr lang="en-GB" sz="1050" dirty="0" smtClean="0">
                <a:solidFill>
                  <a:schemeClr val="tx1"/>
                </a:solidFill>
              </a:rPr>
              <a:t>.</a:t>
            </a:r>
            <a:r>
              <a:rPr lang="de-AT" sz="1050" dirty="0" smtClean="0">
                <a:solidFill>
                  <a:schemeClr val="tx1"/>
                </a:solidFill>
              </a:rPr>
              <a:t> </a:t>
            </a:r>
            <a:endParaRPr lang="en-GB" sz="1050" dirty="0">
              <a:solidFill>
                <a:schemeClr val="tx1"/>
              </a:solidFill>
            </a:endParaRPr>
          </a:p>
        </p:txBody>
      </p:sp>
      <p:sp>
        <p:nvSpPr>
          <p:cNvPr id="2" name="Textfeld 1"/>
          <p:cNvSpPr txBox="1"/>
          <p:nvPr/>
        </p:nvSpPr>
        <p:spPr>
          <a:xfrm>
            <a:off x="477670" y="1093002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800" dirty="0" smtClean="0">
                <a:solidFill>
                  <a:schemeClr val="tx1"/>
                </a:solidFill>
              </a:rPr>
              <a:t>2009-2016</a:t>
            </a:r>
            <a:endParaRPr lang="en-GB" sz="1800" dirty="0">
              <a:solidFill>
                <a:schemeClr val="tx1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3164944" y="1093002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800" dirty="0" smtClean="0">
                <a:solidFill>
                  <a:schemeClr val="tx1"/>
                </a:solidFill>
              </a:rPr>
              <a:t>2010-2016</a:t>
            </a:r>
            <a:endParaRPr lang="en-GB" sz="1800" dirty="0">
              <a:solidFill>
                <a:schemeClr val="tx1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6046895" y="1067978"/>
            <a:ext cx="1270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800" dirty="0" smtClean="0">
                <a:solidFill>
                  <a:schemeClr val="tx1"/>
                </a:solidFill>
              </a:rPr>
              <a:t>2011-2016</a:t>
            </a:r>
            <a:endParaRPr lang="en-GB" sz="1800" dirty="0">
              <a:solidFill>
                <a:schemeClr val="tx1"/>
              </a:solidFill>
            </a:endParaRPr>
          </a:p>
        </p:txBody>
      </p:sp>
      <p:sp>
        <p:nvSpPr>
          <p:cNvPr id="17" name="Textfeld 16"/>
          <p:cNvSpPr txBox="1"/>
          <p:nvPr/>
        </p:nvSpPr>
        <p:spPr>
          <a:xfrm>
            <a:off x="261580" y="3306214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800" dirty="0" smtClean="0">
                <a:solidFill>
                  <a:schemeClr val="tx1"/>
                </a:solidFill>
              </a:rPr>
              <a:t>2012-2016</a:t>
            </a:r>
            <a:endParaRPr lang="en-GB" sz="1800" dirty="0">
              <a:solidFill>
                <a:schemeClr val="tx1"/>
              </a:solidFill>
            </a:endParaRPr>
          </a:p>
        </p:txBody>
      </p:sp>
      <p:sp>
        <p:nvSpPr>
          <p:cNvPr id="21" name="Textfeld 20"/>
          <p:cNvSpPr txBox="1"/>
          <p:nvPr/>
        </p:nvSpPr>
        <p:spPr>
          <a:xfrm>
            <a:off x="3280010" y="3306214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800" dirty="0" smtClean="0">
                <a:solidFill>
                  <a:schemeClr val="tx1"/>
                </a:solidFill>
              </a:rPr>
              <a:t>2013-2016</a:t>
            </a:r>
            <a:endParaRPr lang="en-GB" sz="1800" dirty="0">
              <a:solidFill>
                <a:schemeClr val="tx1"/>
              </a:solidFill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6271145" y="3325592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800" dirty="0" smtClean="0">
                <a:solidFill>
                  <a:schemeClr val="tx1"/>
                </a:solidFill>
              </a:rPr>
              <a:t>2014-2016</a:t>
            </a:r>
            <a:endParaRPr lang="en-GB" sz="1800" dirty="0">
              <a:solidFill>
                <a:schemeClr val="tx1"/>
              </a:solidFill>
            </a:endParaRPr>
          </a:p>
        </p:txBody>
      </p:sp>
      <p:graphicFrame>
        <p:nvGraphicFramePr>
          <p:cNvPr id="24" name="Diagramm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0989453"/>
              </p:ext>
            </p:extLst>
          </p:nvPr>
        </p:nvGraphicFramePr>
        <p:xfrm>
          <a:off x="261580" y="1462334"/>
          <a:ext cx="2903364" cy="1843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6" name="Diagramm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0307541"/>
              </p:ext>
            </p:extLst>
          </p:nvPr>
        </p:nvGraphicFramePr>
        <p:xfrm>
          <a:off x="3132055" y="1462334"/>
          <a:ext cx="2763778" cy="1863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7" name="Diagramm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7663394"/>
              </p:ext>
            </p:extLst>
          </p:nvPr>
        </p:nvGraphicFramePr>
        <p:xfrm>
          <a:off x="5905231" y="1442956"/>
          <a:ext cx="2979461" cy="18826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8" name="Diagramm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6304536"/>
              </p:ext>
            </p:extLst>
          </p:nvPr>
        </p:nvGraphicFramePr>
        <p:xfrm>
          <a:off x="306030" y="3694924"/>
          <a:ext cx="2918344" cy="1996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9" name="Diagramm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4180594"/>
              </p:ext>
            </p:extLst>
          </p:nvPr>
        </p:nvGraphicFramePr>
        <p:xfrm>
          <a:off x="3172058" y="3675546"/>
          <a:ext cx="2790967" cy="2001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0" name="Diagramm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2312112"/>
              </p:ext>
            </p:extLst>
          </p:nvPr>
        </p:nvGraphicFramePr>
        <p:xfrm>
          <a:off x="5909481" y="3675546"/>
          <a:ext cx="2914733" cy="2015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cxnSp>
        <p:nvCxnSpPr>
          <p:cNvPr id="5" name="Gerade Verbindung 4"/>
          <p:cNvCxnSpPr/>
          <p:nvPr/>
        </p:nvCxnSpPr>
        <p:spPr bwMode="auto">
          <a:xfrm>
            <a:off x="2695432" y="1583140"/>
            <a:ext cx="0" cy="1405720"/>
          </a:xfrm>
          <a:prstGeom prst="line">
            <a:avLst/>
          </a:prstGeom>
          <a:solidFill>
            <a:schemeClr val="accent1"/>
          </a:solidFill>
          <a:ln w="25400" cap="sq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3" name="Gerade Verbindung 32"/>
          <p:cNvCxnSpPr/>
          <p:nvPr/>
        </p:nvCxnSpPr>
        <p:spPr bwMode="auto">
          <a:xfrm>
            <a:off x="5331724" y="1583140"/>
            <a:ext cx="0" cy="1405720"/>
          </a:xfrm>
          <a:prstGeom prst="line">
            <a:avLst/>
          </a:prstGeom>
          <a:solidFill>
            <a:schemeClr val="accent1"/>
          </a:solidFill>
          <a:ln w="25400" cap="sq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4" name="Gerade Verbindung 33"/>
          <p:cNvCxnSpPr/>
          <p:nvPr/>
        </p:nvCxnSpPr>
        <p:spPr bwMode="auto">
          <a:xfrm>
            <a:off x="8306937" y="1583140"/>
            <a:ext cx="0" cy="1405720"/>
          </a:xfrm>
          <a:prstGeom prst="line">
            <a:avLst/>
          </a:prstGeom>
          <a:solidFill>
            <a:schemeClr val="accent1"/>
          </a:solidFill>
          <a:ln w="25400" cap="sq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5" name="Gerade Verbindung 34"/>
          <p:cNvCxnSpPr/>
          <p:nvPr/>
        </p:nvCxnSpPr>
        <p:spPr bwMode="auto">
          <a:xfrm>
            <a:off x="2588525" y="3864591"/>
            <a:ext cx="0" cy="1501255"/>
          </a:xfrm>
          <a:prstGeom prst="line">
            <a:avLst/>
          </a:prstGeom>
          <a:solidFill>
            <a:schemeClr val="accent1"/>
          </a:solidFill>
          <a:ln w="25400" cap="sq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6" name="Gerade Verbindung 35"/>
          <p:cNvCxnSpPr/>
          <p:nvPr/>
        </p:nvCxnSpPr>
        <p:spPr bwMode="auto">
          <a:xfrm>
            <a:off x="5372665" y="3809999"/>
            <a:ext cx="0" cy="1501255"/>
          </a:xfrm>
          <a:prstGeom prst="line">
            <a:avLst/>
          </a:prstGeom>
          <a:solidFill>
            <a:schemeClr val="accent1"/>
          </a:solidFill>
          <a:ln w="25400" cap="sq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7" name="Gerade Verbindung 36"/>
          <p:cNvCxnSpPr/>
          <p:nvPr/>
        </p:nvCxnSpPr>
        <p:spPr bwMode="auto">
          <a:xfrm>
            <a:off x="8306937" y="3809999"/>
            <a:ext cx="0" cy="1501255"/>
          </a:xfrm>
          <a:prstGeom prst="line">
            <a:avLst/>
          </a:prstGeom>
          <a:solidFill>
            <a:schemeClr val="accent1"/>
          </a:solidFill>
          <a:ln w="25400" cap="sq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987138551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682387" y="1023920"/>
            <a:ext cx="5868537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de-AT" dirty="0" err="1">
                <a:solidFill>
                  <a:schemeClr val="tx1"/>
                </a:solidFill>
              </a:rPr>
              <a:t>Convergence</a:t>
            </a:r>
            <a:r>
              <a:rPr lang="de-AT" dirty="0">
                <a:solidFill>
                  <a:schemeClr val="tx1"/>
                </a:solidFill>
              </a:rPr>
              <a:t> </a:t>
            </a:r>
            <a:r>
              <a:rPr lang="de-AT" dirty="0" err="1">
                <a:solidFill>
                  <a:schemeClr val="tx1"/>
                </a:solidFill>
              </a:rPr>
              <a:t>process</a:t>
            </a:r>
            <a:r>
              <a:rPr lang="de-AT" dirty="0">
                <a:solidFill>
                  <a:schemeClr val="tx1"/>
                </a:solidFill>
              </a:rPr>
              <a:t> </a:t>
            </a:r>
            <a:r>
              <a:rPr lang="de-AT" dirty="0" err="1" smtClean="0">
                <a:solidFill>
                  <a:schemeClr val="tx1"/>
                </a:solidFill>
              </a:rPr>
              <a:t>derailed</a:t>
            </a:r>
            <a:r>
              <a:rPr lang="de-AT" dirty="0" smtClean="0">
                <a:solidFill>
                  <a:schemeClr val="tx1"/>
                </a:solidFill>
              </a:rPr>
              <a:t>?</a:t>
            </a:r>
            <a:endParaRPr lang="de-AT" dirty="0">
              <a:solidFill>
                <a:schemeClr val="tx1"/>
              </a:solidFill>
            </a:endParaRPr>
          </a:p>
          <a:p>
            <a:pPr marL="800100" lvl="1" indent="-342900">
              <a:spcBef>
                <a:spcPts val="1200"/>
              </a:spcBef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Ø"/>
            </a:pPr>
            <a:r>
              <a:rPr lang="de-AT" dirty="0" err="1" smtClean="0">
                <a:solidFill>
                  <a:schemeClr val="tx1"/>
                </a:solidFill>
              </a:rPr>
              <a:t>Macro-economic</a:t>
            </a:r>
            <a:r>
              <a:rPr lang="de-AT" dirty="0" smtClean="0">
                <a:solidFill>
                  <a:schemeClr val="tx1"/>
                </a:solidFill>
              </a:rPr>
              <a:t> </a:t>
            </a:r>
            <a:r>
              <a:rPr lang="de-AT" dirty="0" err="1" smtClean="0">
                <a:solidFill>
                  <a:schemeClr val="tx1"/>
                </a:solidFill>
              </a:rPr>
              <a:t>turbulences</a:t>
            </a:r>
            <a:endParaRPr lang="de-AT" dirty="0" smtClean="0">
              <a:solidFill>
                <a:schemeClr val="tx1"/>
              </a:solidFill>
            </a:endParaRPr>
          </a:p>
          <a:p>
            <a:pPr marL="800100" lvl="1" indent="-342900">
              <a:spcBef>
                <a:spcPts val="1200"/>
              </a:spcBef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Ø"/>
            </a:pPr>
            <a:r>
              <a:rPr lang="de-AT" dirty="0" err="1" smtClean="0">
                <a:solidFill>
                  <a:schemeClr val="tx1"/>
                </a:solidFill>
              </a:rPr>
              <a:t>Conditional</a:t>
            </a:r>
            <a:r>
              <a:rPr lang="de-AT" dirty="0" smtClean="0">
                <a:solidFill>
                  <a:schemeClr val="tx1"/>
                </a:solidFill>
              </a:rPr>
              <a:t> </a:t>
            </a:r>
            <a:r>
              <a:rPr lang="de-AT" dirty="0" err="1" smtClean="0">
                <a:solidFill>
                  <a:schemeClr val="tx1"/>
                </a:solidFill>
              </a:rPr>
              <a:t>convergence</a:t>
            </a:r>
            <a:endParaRPr lang="de-AT" dirty="0" smtClean="0">
              <a:solidFill>
                <a:schemeClr val="tx1"/>
              </a:solidFill>
            </a:endParaRPr>
          </a:p>
          <a:p>
            <a:pPr marL="800100" lvl="1" indent="-342900">
              <a:spcBef>
                <a:spcPts val="1200"/>
              </a:spcBef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Ø"/>
            </a:pPr>
            <a:r>
              <a:rPr lang="de-AT" dirty="0" err="1" smtClean="0">
                <a:solidFill>
                  <a:schemeClr val="tx1"/>
                </a:solidFill>
              </a:rPr>
              <a:t>Middle-income</a:t>
            </a:r>
            <a:r>
              <a:rPr lang="de-AT" dirty="0" smtClean="0">
                <a:solidFill>
                  <a:schemeClr val="tx1"/>
                </a:solidFill>
              </a:rPr>
              <a:t> </a:t>
            </a:r>
            <a:r>
              <a:rPr lang="de-AT" dirty="0" err="1" smtClean="0">
                <a:solidFill>
                  <a:schemeClr val="tx1"/>
                </a:solidFill>
              </a:rPr>
              <a:t>trap</a:t>
            </a:r>
            <a:endParaRPr lang="de-AT" dirty="0" smtClean="0">
              <a:solidFill>
                <a:schemeClr val="tx1"/>
              </a:solidFill>
            </a:endParaRPr>
          </a:p>
          <a:p>
            <a:pPr marL="800100" lvl="1" indent="-342900">
              <a:spcBef>
                <a:spcPts val="1200"/>
              </a:spcBef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Ø"/>
            </a:pPr>
            <a:endParaRPr lang="de-AT" dirty="0">
              <a:solidFill>
                <a:schemeClr val="tx1"/>
              </a:solidFill>
            </a:endParaRPr>
          </a:p>
          <a:p>
            <a:pPr>
              <a:spcBef>
                <a:spcPts val="1200"/>
              </a:spcBef>
              <a:spcAft>
                <a:spcPts val="1200"/>
              </a:spcAft>
              <a:buClr>
                <a:srgbClr val="FFC000"/>
              </a:buClr>
            </a:pP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058525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feld 4"/>
          <p:cNvSpPr txBox="1"/>
          <p:nvPr/>
        </p:nvSpPr>
        <p:spPr>
          <a:xfrm>
            <a:off x="682387" y="1023920"/>
            <a:ext cx="782016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1200"/>
              </a:spcBef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r>
              <a:rPr lang="de-AT" dirty="0" err="1" smtClean="0">
                <a:solidFill>
                  <a:schemeClr val="tx1"/>
                </a:solidFill>
              </a:rPr>
              <a:t>Role</a:t>
            </a:r>
            <a:r>
              <a:rPr lang="de-AT" dirty="0" smtClean="0">
                <a:solidFill>
                  <a:schemeClr val="tx1"/>
                </a:solidFill>
              </a:rPr>
              <a:t> </a:t>
            </a:r>
            <a:r>
              <a:rPr lang="de-AT" dirty="0" err="1" smtClean="0">
                <a:solidFill>
                  <a:schemeClr val="tx1"/>
                </a:solidFill>
              </a:rPr>
              <a:t>of</a:t>
            </a:r>
            <a:r>
              <a:rPr lang="de-AT" dirty="0" smtClean="0">
                <a:solidFill>
                  <a:schemeClr val="tx1"/>
                </a:solidFill>
              </a:rPr>
              <a:t> </a:t>
            </a:r>
            <a:r>
              <a:rPr lang="de-AT" dirty="0" err="1" smtClean="0">
                <a:solidFill>
                  <a:schemeClr val="tx1"/>
                </a:solidFill>
              </a:rPr>
              <a:t>productivity</a:t>
            </a:r>
            <a:r>
              <a:rPr lang="de-AT" dirty="0" smtClean="0">
                <a:solidFill>
                  <a:schemeClr val="tx1"/>
                </a:solidFill>
              </a:rPr>
              <a:t> </a:t>
            </a:r>
            <a:r>
              <a:rPr lang="de-AT" dirty="0" err="1" smtClean="0">
                <a:solidFill>
                  <a:schemeClr val="tx1"/>
                </a:solidFill>
              </a:rPr>
              <a:t>driving</a:t>
            </a:r>
            <a:r>
              <a:rPr lang="de-AT" dirty="0" smtClean="0">
                <a:solidFill>
                  <a:schemeClr val="tx1"/>
                </a:solidFill>
              </a:rPr>
              <a:t> </a:t>
            </a:r>
            <a:r>
              <a:rPr lang="de-AT" dirty="0" err="1" smtClean="0">
                <a:solidFill>
                  <a:schemeClr val="tx1"/>
                </a:solidFill>
              </a:rPr>
              <a:t>industries</a:t>
            </a:r>
            <a:endParaRPr lang="de-AT" dirty="0" smtClean="0">
              <a:solidFill>
                <a:schemeClr val="tx1"/>
              </a:solidFill>
            </a:endParaRPr>
          </a:p>
          <a:p>
            <a:pPr marL="800100" lvl="1" indent="-342900">
              <a:spcBef>
                <a:spcPts val="1200"/>
              </a:spcBef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Ø"/>
            </a:pPr>
            <a:r>
              <a:rPr lang="de-AT" dirty="0" smtClean="0">
                <a:solidFill>
                  <a:schemeClr val="tx1"/>
                </a:solidFill>
              </a:rPr>
              <a:t>Manufacturing</a:t>
            </a:r>
          </a:p>
          <a:p>
            <a:pPr marL="800100" lvl="1" indent="-342900">
              <a:spcBef>
                <a:spcPts val="1200"/>
              </a:spcBef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Ø"/>
            </a:pPr>
            <a:r>
              <a:rPr lang="de-AT" dirty="0" smtClean="0">
                <a:solidFill>
                  <a:schemeClr val="tx1"/>
                </a:solidFill>
              </a:rPr>
              <a:t>Business </a:t>
            </a:r>
            <a:r>
              <a:rPr lang="de-AT" dirty="0" err="1" smtClean="0">
                <a:solidFill>
                  <a:schemeClr val="tx1"/>
                </a:solidFill>
              </a:rPr>
              <a:t>services</a:t>
            </a:r>
            <a:endParaRPr lang="de-AT" dirty="0" smtClean="0">
              <a:solidFill>
                <a:schemeClr val="tx1"/>
              </a:solidFill>
            </a:endParaRPr>
          </a:p>
          <a:p>
            <a:pPr marL="800100" lvl="1" indent="-342900">
              <a:spcBef>
                <a:spcPts val="1200"/>
              </a:spcBef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Ø"/>
            </a:pPr>
            <a:endParaRPr lang="de-AT" dirty="0">
              <a:solidFill>
                <a:schemeClr val="tx1"/>
              </a:solidFill>
            </a:endParaRPr>
          </a:p>
          <a:p>
            <a:pPr marL="342900" indent="-342900">
              <a:spcBef>
                <a:spcPts val="1200"/>
              </a:spcBef>
              <a:spcAft>
                <a:spcPts val="1200"/>
              </a:spcAft>
              <a:buClr>
                <a:srgbClr val="FFC000"/>
              </a:buClr>
              <a:buFont typeface="Wingdings" panose="05000000000000000000" pitchFamily="2" charset="2"/>
              <a:buChar char="Ø"/>
            </a:pPr>
            <a:r>
              <a:rPr lang="de-AT" dirty="0" smtClean="0">
                <a:solidFill>
                  <a:schemeClr val="tx1"/>
                </a:solidFill>
              </a:rPr>
              <a:t>European </a:t>
            </a:r>
            <a:r>
              <a:rPr lang="de-AT" dirty="0" err="1" smtClean="0">
                <a:solidFill>
                  <a:schemeClr val="tx1"/>
                </a:solidFill>
              </a:rPr>
              <a:t>patterns</a:t>
            </a:r>
            <a:r>
              <a:rPr lang="de-AT" dirty="0" smtClean="0">
                <a:solidFill>
                  <a:schemeClr val="tx1"/>
                </a:solidFill>
              </a:rPr>
              <a:t> </a:t>
            </a:r>
            <a:r>
              <a:rPr lang="de-AT" dirty="0" err="1" smtClean="0">
                <a:solidFill>
                  <a:schemeClr val="tx1"/>
                </a:solidFill>
              </a:rPr>
              <a:t>of</a:t>
            </a:r>
            <a:r>
              <a:rPr lang="de-AT" dirty="0" smtClean="0">
                <a:solidFill>
                  <a:schemeClr val="tx1"/>
                </a:solidFill>
              </a:rPr>
              <a:t> </a:t>
            </a:r>
            <a:r>
              <a:rPr lang="de-AT" dirty="0" err="1" smtClean="0">
                <a:solidFill>
                  <a:schemeClr val="tx1"/>
                </a:solidFill>
              </a:rPr>
              <a:t>specialisation</a:t>
            </a:r>
            <a:r>
              <a:rPr lang="de-AT" dirty="0" smtClean="0">
                <a:solidFill>
                  <a:schemeClr val="tx1"/>
                </a:solidFill>
              </a:rPr>
              <a:t> </a:t>
            </a:r>
            <a:r>
              <a:rPr lang="de-AT" dirty="0" err="1" smtClean="0">
                <a:solidFill>
                  <a:schemeClr val="tx1"/>
                </a:solidFill>
              </a:rPr>
              <a:t>and</a:t>
            </a:r>
            <a:r>
              <a:rPr lang="de-AT" dirty="0" smtClean="0">
                <a:solidFill>
                  <a:schemeClr val="tx1"/>
                </a:solidFill>
              </a:rPr>
              <a:t> spillovers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224099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280" y="1487608"/>
            <a:ext cx="4283120" cy="464023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8637" y="778660"/>
            <a:ext cx="8328759" cy="52322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kumimoji="1" lang="en-GB" sz="2800" dirty="0" smtClean="0">
                <a:solidFill>
                  <a:schemeClr val="tx1"/>
                </a:solidFill>
                <a:latin typeface="+mn-lt"/>
                <a:cs typeface="+mn-cs"/>
              </a:rPr>
              <a:t>Central </a:t>
            </a:r>
            <a:r>
              <a:rPr kumimoji="1" lang="en-GB" sz="2800" dirty="0">
                <a:solidFill>
                  <a:schemeClr val="tx1"/>
                </a:solidFill>
                <a:latin typeface="+mn-lt"/>
                <a:cs typeface="+mn-cs"/>
              </a:rPr>
              <a:t>European Manufacturing Core </a:t>
            </a:r>
            <a:endParaRPr kumimoji="1" lang="en-GB" sz="2400" dirty="0">
              <a:solidFill>
                <a:schemeClr val="tx1"/>
              </a:solidFill>
              <a:latin typeface="+mn-lt"/>
              <a:cs typeface="+mn-cs"/>
            </a:endParaRPr>
          </a:p>
        </p:txBody>
      </p:sp>
      <p:sp>
        <p:nvSpPr>
          <p:cNvPr id="6" name="Ellipse 5"/>
          <p:cNvSpPr/>
          <p:nvPr/>
        </p:nvSpPr>
        <p:spPr bwMode="auto">
          <a:xfrm rot="19999331">
            <a:off x="1618289" y="2023673"/>
            <a:ext cx="2460372" cy="1641656"/>
          </a:xfrm>
          <a:prstGeom prst="ellipse">
            <a:avLst/>
          </a:prstGeom>
          <a:solidFill>
            <a:srgbClr val="002060">
              <a:alpha val="10000"/>
            </a:srgbClr>
          </a:solidFill>
          <a:ln w="25400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GB" sz="2400" b="0" i="0" u="none" strike="noStrike" cap="none" normalizeH="0" baseline="0" smtClean="0">
              <a:ln>
                <a:noFill/>
              </a:ln>
              <a:solidFill>
                <a:srgbClr val="808080"/>
              </a:solidFill>
              <a:effectLst/>
              <a:latin typeface="Arial" charset="0"/>
            </a:endParaRPr>
          </a:p>
        </p:txBody>
      </p:sp>
      <p:sp>
        <p:nvSpPr>
          <p:cNvPr id="7" name="Rechteck 6"/>
          <p:cNvSpPr/>
          <p:nvPr/>
        </p:nvSpPr>
        <p:spPr>
          <a:xfrm>
            <a:off x="614148" y="5936041"/>
            <a:ext cx="82432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i="1" dirty="0">
                <a:solidFill>
                  <a:schemeClr val="bg1">
                    <a:lumMod val="10000"/>
                  </a:schemeClr>
                </a:solidFill>
              </a:rPr>
              <a:t>Source: WIOD, </a:t>
            </a:r>
            <a:r>
              <a:rPr lang="en-GB" sz="1200" i="1" dirty="0" err="1" smtClean="0">
                <a:solidFill>
                  <a:schemeClr val="bg1">
                    <a:lumMod val="10000"/>
                  </a:schemeClr>
                </a:solidFill>
              </a:rPr>
              <a:t>wiiw</a:t>
            </a:r>
            <a:r>
              <a:rPr lang="en-GB" sz="1200" i="1" dirty="0">
                <a:solidFill>
                  <a:schemeClr val="bg1">
                    <a:lumMod val="10000"/>
                  </a:schemeClr>
                </a:solidFill>
              </a:rPr>
              <a:t>-calculations </a:t>
            </a:r>
            <a:r>
              <a:rPr lang="en-GB" sz="1100" i="1" dirty="0" smtClean="0">
                <a:solidFill>
                  <a:schemeClr val="bg1">
                    <a:lumMod val="10000"/>
                  </a:schemeClr>
                </a:solidFill>
              </a:rPr>
              <a:t>(FIW Research Report 2014: The </a:t>
            </a:r>
            <a:r>
              <a:rPr lang="en-GB" sz="1100" i="1" dirty="0">
                <a:solidFill>
                  <a:schemeClr val="bg1">
                    <a:lumMod val="10000"/>
                  </a:schemeClr>
                </a:solidFill>
              </a:rPr>
              <a:t>Central European Manufacturing </a:t>
            </a:r>
            <a:r>
              <a:rPr lang="en-GB" sz="1100" i="1" dirty="0" smtClean="0">
                <a:solidFill>
                  <a:schemeClr val="bg1">
                    <a:lumMod val="10000"/>
                  </a:schemeClr>
                </a:solidFill>
              </a:rPr>
              <a:t>Core) </a:t>
            </a:r>
          </a:p>
          <a:p>
            <a:r>
              <a:rPr lang="en-GB" sz="1200" i="1" dirty="0" smtClean="0">
                <a:solidFill>
                  <a:schemeClr val="bg1">
                    <a:lumMod val="10000"/>
                  </a:schemeClr>
                </a:solidFill>
              </a:rPr>
              <a:t>Note: </a:t>
            </a:r>
            <a:r>
              <a:rPr lang="en-GB" sz="1200" dirty="0" smtClean="0">
                <a:solidFill>
                  <a:schemeClr val="bg1">
                    <a:lumMod val="10000"/>
                  </a:schemeClr>
                </a:solidFill>
              </a:rPr>
              <a:t>The relative manufacturing specialisation index is the ratio of 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Member </a:t>
            </a:r>
            <a:r>
              <a:rPr lang="en-GB" sz="1200" dirty="0" smtClean="0">
                <a:solidFill>
                  <a:schemeClr val="bg1">
                    <a:lumMod val="10000"/>
                  </a:schemeClr>
                </a:solidFill>
              </a:rPr>
              <a:t>State’ 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share in EU wide manufacturing value added </a:t>
            </a:r>
            <a:r>
              <a:rPr lang="en-GB" sz="1200" dirty="0" smtClean="0">
                <a:solidFill>
                  <a:schemeClr val="bg1">
                    <a:lumMod val="10000"/>
                  </a:schemeClr>
                </a:solidFill>
              </a:rPr>
              <a:t>over their share 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in EU GDP. </a:t>
            </a:r>
            <a:r>
              <a:rPr lang="en-GB" sz="1200" dirty="0" smtClean="0">
                <a:solidFill>
                  <a:schemeClr val="bg1">
                    <a:lumMod val="10000"/>
                  </a:schemeClr>
                </a:solidFill>
              </a:rPr>
              <a:t>A 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higher </a:t>
            </a:r>
            <a:r>
              <a:rPr lang="en-GB" sz="1200" dirty="0" smtClean="0">
                <a:solidFill>
                  <a:schemeClr val="bg1">
                    <a:lumMod val="10000"/>
                  </a:schemeClr>
                </a:solidFill>
              </a:rPr>
              <a:t>index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en-GB" sz="1200" dirty="0" smtClean="0">
                <a:solidFill>
                  <a:schemeClr val="bg1">
                    <a:lumMod val="10000"/>
                  </a:schemeClr>
                </a:solidFill>
              </a:rPr>
              <a:t>value indicates stronger specialisation in </a:t>
            </a:r>
            <a:r>
              <a:rPr lang="en-GB" sz="1200" dirty="0">
                <a:solidFill>
                  <a:schemeClr val="bg1">
                    <a:lumMod val="10000"/>
                  </a:schemeClr>
                </a:solidFill>
              </a:rPr>
              <a:t>manufacturing. </a:t>
            </a:r>
            <a:endParaRPr lang="en-GB" sz="1200" i="1" dirty="0">
              <a:solidFill>
                <a:schemeClr val="bg1">
                  <a:lumMod val="10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158" y="1558733"/>
            <a:ext cx="3442038" cy="4010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5110560" y="5599236"/>
            <a:ext cx="22124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200" i="1" dirty="0" smtClean="0">
                <a:solidFill>
                  <a:schemeClr val="bg1">
                    <a:lumMod val="10000"/>
                  </a:schemeClr>
                </a:solidFill>
              </a:rPr>
              <a:t>Source</a:t>
            </a:r>
            <a:r>
              <a:rPr lang="de-AT" sz="1200" dirty="0" smtClean="0">
                <a:solidFill>
                  <a:schemeClr val="bg1">
                    <a:lumMod val="10000"/>
                  </a:schemeClr>
                </a:solidFill>
              </a:rPr>
              <a:t>: </a:t>
            </a:r>
            <a:r>
              <a:rPr lang="de-AT" sz="1200" dirty="0" err="1" smtClean="0">
                <a:solidFill>
                  <a:schemeClr val="bg1">
                    <a:lumMod val="10000"/>
                  </a:schemeClr>
                </a:solidFill>
              </a:rPr>
              <a:t>wiiw</a:t>
            </a:r>
            <a:r>
              <a:rPr lang="de-AT" sz="1200" dirty="0" smtClean="0">
                <a:solidFill>
                  <a:schemeClr val="bg1">
                    <a:lumMod val="10000"/>
                  </a:schemeClr>
                </a:solidFill>
              </a:rPr>
              <a:t> Handbook, 2014</a:t>
            </a:r>
            <a:endParaRPr lang="de-AT" sz="1200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5" name="Pfeil nach unten 4"/>
          <p:cNvSpPr/>
          <p:nvPr/>
        </p:nvSpPr>
        <p:spPr bwMode="auto">
          <a:xfrm rot="7605255">
            <a:off x="3526055" y="3178045"/>
            <a:ext cx="115798" cy="883544"/>
          </a:xfrm>
          <a:prstGeom prst="downArrow">
            <a:avLst/>
          </a:prstGeom>
          <a:solidFill>
            <a:srgbClr val="FFC000"/>
          </a:solidFill>
          <a:ln w="952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GB" sz="2400" b="0" i="0" u="none" strike="noStrike" cap="none" normalizeH="0" baseline="0" smtClean="0">
              <a:ln>
                <a:noFill/>
              </a:ln>
              <a:solidFill>
                <a:srgbClr val="808080"/>
              </a:solidFill>
              <a:effectLst/>
              <a:latin typeface="Arial" charset="0"/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3880054" y="3822493"/>
            <a:ext cx="8723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AT" sz="1400" dirty="0" err="1" smtClean="0">
                <a:solidFill>
                  <a:schemeClr val="tx1"/>
                </a:solidFill>
              </a:rPr>
              <a:t>Slovenia</a:t>
            </a:r>
            <a:endParaRPr lang="en-GB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406464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523875" y="1481958"/>
            <a:ext cx="8047038" cy="4713889"/>
          </a:xfrm>
        </p:spPr>
        <p:txBody>
          <a:bodyPr/>
          <a:lstStyle/>
          <a:p>
            <a:endParaRPr lang="de-DE" dirty="0" smtClean="0"/>
          </a:p>
          <a:p>
            <a:endParaRPr lang="de-DE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0680" y="828365"/>
            <a:ext cx="8042338" cy="561885"/>
          </a:xfrm>
        </p:spPr>
        <p:txBody>
          <a:bodyPr/>
          <a:lstStyle/>
          <a:p>
            <a:r>
              <a:rPr lang="de-DE" sz="2800" b="0" dirty="0" err="1"/>
              <a:t>Specialisation</a:t>
            </a:r>
            <a:r>
              <a:rPr lang="de-DE" sz="2800" b="0" dirty="0"/>
              <a:t> </a:t>
            </a:r>
            <a:r>
              <a:rPr lang="de-DE" sz="2800" b="0" dirty="0" err="1"/>
              <a:t>dynamics</a:t>
            </a:r>
            <a:r>
              <a:rPr lang="de-DE" sz="2800" b="0" dirty="0"/>
              <a:t> </a:t>
            </a:r>
            <a:r>
              <a:rPr lang="de-DE" sz="2800" b="0" dirty="0" err="1"/>
              <a:t>across</a:t>
            </a:r>
            <a:r>
              <a:rPr lang="de-DE" sz="2800" b="0" dirty="0"/>
              <a:t> </a:t>
            </a:r>
            <a:r>
              <a:rPr lang="de-DE" sz="2800" b="0" dirty="0" smtClean="0"/>
              <a:t>Europe</a:t>
            </a:r>
            <a:endParaRPr lang="de-DE" b="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434" y="1473694"/>
            <a:ext cx="8166538" cy="45413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feld 2"/>
          <p:cNvSpPr txBox="1"/>
          <p:nvPr/>
        </p:nvSpPr>
        <p:spPr>
          <a:xfrm>
            <a:off x="441434" y="6015085"/>
            <a:ext cx="72631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AT" sz="1200" dirty="0" smtClean="0">
                <a:solidFill>
                  <a:schemeClr val="bg1">
                    <a:lumMod val="10000"/>
                  </a:schemeClr>
                </a:solidFill>
              </a:rPr>
              <a:t>Source: </a:t>
            </a:r>
            <a:r>
              <a:rPr lang="de-AT" sz="1200" dirty="0" err="1" smtClean="0">
                <a:solidFill>
                  <a:schemeClr val="bg1">
                    <a:lumMod val="10000"/>
                  </a:schemeClr>
                </a:solidFill>
              </a:rPr>
              <a:t>Stehrer</a:t>
            </a:r>
            <a:r>
              <a:rPr lang="de-AT" sz="1200" dirty="0" smtClean="0">
                <a:solidFill>
                  <a:schemeClr val="bg1">
                    <a:lumMod val="10000"/>
                  </a:schemeClr>
                </a:solidFill>
              </a:rPr>
              <a:t> et al. (2014), </a:t>
            </a:r>
            <a:r>
              <a:rPr lang="en-US" sz="1200" dirty="0" smtClean="0">
                <a:solidFill>
                  <a:schemeClr val="bg1">
                    <a:lumMod val="10000"/>
                  </a:schemeClr>
                </a:solidFill>
              </a:rPr>
              <a:t>Study </a:t>
            </a:r>
            <a:r>
              <a:rPr lang="en-US" sz="1200" dirty="0">
                <a:solidFill>
                  <a:schemeClr val="bg1">
                    <a:lumMod val="10000"/>
                  </a:schemeClr>
                </a:solidFill>
              </a:rPr>
              <a:t>on the relation between </a:t>
            </a:r>
            <a:r>
              <a:rPr lang="en-US" sz="1200" dirty="0" smtClean="0">
                <a:solidFill>
                  <a:schemeClr val="bg1">
                    <a:lumMod val="10000"/>
                  </a:schemeClr>
                </a:solidFill>
              </a:rPr>
              <a:t>industry </a:t>
            </a:r>
            <a:r>
              <a:rPr lang="en-US" sz="1200" dirty="0">
                <a:solidFill>
                  <a:schemeClr val="bg1">
                    <a:lumMod val="10000"/>
                  </a:schemeClr>
                </a:solidFill>
              </a:rPr>
              <a:t>and services in terms </a:t>
            </a:r>
            <a:r>
              <a:rPr lang="en-US" sz="1200" dirty="0" smtClean="0">
                <a:solidFill>
                  <a:schemeClr val="bg1">
                    <a:lumMod val="10000"/>
                  </a:schemeClr>
                </a:solidFill>
              </a:rPr>
              <a:t>of productivity </a:t>
            </a:r>
            <a:r>
              <a:rPr lang="en-US" sz="1200" dirty="0">
                <a:solidFill>
                  <a:schemeClr val="bg1">
                    <a:lumMod val="10000"/>
                  </a:schemeClr>
                </a:solidFill>
              </a:rPr>
              <a:t>and value creation, </a:t>
            </a:r>
            <a:r>
              <a:rPr lang="en-US" sz="1200" dirty="0" smtClean="0">
                <a:solidFill>
                  <a:schemeClr val="bg1">
                    <a:lumMod val="10000"/>
                  </a:schemeClr>
                </a:solidFill>
              </a:rPr>
              <a:t>Study </a:t>
            </a:r>
            <a:r>
              <a:rPr lang="en-US" sz="1200" dirty="0">
                <a:solidFill>
                  <a:schemeClr val="bg1">
                    <a:lumMod val="10000"/>
                  </a:schemeClr>
                </a:solidFill>
              </a:rPr>
              <a:t>for the Directorate-General for Enterprise and </a:t>
            </a:r>
            <a:r>
              <a:rPr lang="en-US" sz="1200" dirty="0" smtClean="0">
                <a:solidFill>
                  <a:schemeClr val="bg1">
                    <a:lumMod val="10000"/>
                  </a:schemeClr>
                </a:solidFill>
              </a:rPr>
              <a:t>Industry, 2</a:t>
            </a:r>
            <a:r>
              <a:rPr lang="en-US" sz="1200" baseline="30000" dirty="0" smtClean="0">
                <a:solidFill>
                  <a:schemeClr val="bg1">
                    <a:lumMod val="10000"/>
                  </a:schemeClr>
                </a:solidFill>
              </a:rPr>
              <a:t>nd</a:t>
            </a:r>
            <a:r>
              <a:rPr lang="en-US" sz="1200" dirty="0" smtClean="0">
                <a:solidFill>
                  <a:schemeClr val="bg1">
                    <a:lumMod val="10000"/>
                  </a:schemeClr>
                </a:solidFill>
              </a:rPr>
              <a:t> interim  report. </a:t>
            </a:r>
            <a:endParaRPr lang="de-AT" sz="1200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6" name="Pfeil nach unten 5"/>
          <p:cNvSpPr/>
          <p:nvPr/>
        </p:nvSpPr>
        <p:spPr bwMode="auto">
          <a:xfrm rot="7605255">
            <a:off x="2488826" y="2556568"/>
            <a:ext cx="115798" cy="883544"/>
          </a:xfrm>
          <a:prstGeom prst="downArrow">
            <a:avLst/>
          </a:prstGeom>
          <a:solidFill>
            <a:srgbClr val="FFC000"/>
          </a:solidFill>
          <a:ln w="952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GB" sz="2400" b="0" i="0" u="none" strike="noStrike" cap="none" normalizeH="0" baseline="0" smtClean="0">
              <a:ln>
                <a:noFill/>
              </a:ln>
              <a:solidFill>
                <a:srgbClr val="808080"/>
              </a:solidFill>
              <a:effectLst/>
              <a:latin typeface="Arial" charset="0"/>
            </a:endParaRPr>
          </a:p>
        </p:txBody>
      </p:sp>
      <p:sp>
        <p:nvSpPr>
          <p:cNvPr id="7" name="Pfeil nach unten 6"/>
          <p:cNvSpPr/>
          <p:nvPr/>
        </p:nvSpPr>
        <p:spPr bwMode="auto">
          <a:xfrm rot="7605255">
            <a:off x="6940271" y="3129776"/>
            <a:ext cx="115798" cy="883544"/>
          </a:xfrm>
          <a:prstGeom prst="downArrow">
            <a:avLst/>
          </a:prstGeom>
          <a:solidFill>
            <a:srgbClr val="FFC000"/>
          </a:solidFill>
          <a:ln w="9525" cap="sq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en-GB" sz="2400" b="0" i="0" u="none" strike="noStrike" cap="none" normalizeH="0" baseline="0" smtClean="0">
              <a:ln>
                <a:noFill/>
              </a:ln>
              <a:solidFill>
                <a:srgbClr val="808080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244214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84633" y="725502"/>
            <a:ext cx="8434018" cy="869893"/>
          </a:xfrm>
        </p:spPr>
        <p:txBody>
          <a:bodyPr>
            <a:noAutofit/>
          </a:bodyPr>
          <a:lstStyle/>
          <a:p>
            <a:pPr algn="l"/>
            <a:r>
              <a:rPr lang="en-GB" sz="2400" dirty="0"/>
              <a:t>R&amp;D Stocks by Sector of Countries Covered in the OECD </a:t>
            </a:r>
            <a:r>
              <a:rPr lang="en-GB" sz="2400" dirty="0" err="1"/>
              <a:t>ANBERD</a:t>
            </a:r>
            <a:r>
              <a:rPr lang="en-GB" sz="2400" dirty="0"/>
              <a:t> Dataset</a:t>
            </a:r>
          </a:p>
        </p:txBody>
      </p:sp>
      <p:pic>
        <p:nvPicPr>
          <p:cNvPr id="12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72816"/>
            <a:ext cx="8068196" cy="45421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6600129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/>
          <p:cNvSpPr>
            <a:spLocks noGrp="1"/>
          </p:cNvSpPr>
          <p:nvPr>
            <p:ph type="body" sz="quarter" idx="11"/>
          </p:nvPr>
        </p:nvSpPr>
        <p:spPr>
          <a:xfrm>
            <a:off x="344561" y="2277057"/>
            <a:ext cx="8047038" cy="2038911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800" dirty="0" smtClean="0"/>
          </a:p>
          <a:p>
            <a:pPr lvl="1">
              <a:lnSpc>
                <a:spcPct val="100000"/>
              </a:lnSpc>
              <a:spcBef>
                <a:spcPts val="600"/>
              </a:spcBef>
            </a:pPr>
            <a:endParaRPr lang="en-GB" sz="1600" dirty="0" smtClean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GB" sz="1600" dirty="0" smtClean="0"/>
          </a:p>
          <a:p>
            <a:pPr>
              <a:buNone/>
            </a:pPr>
            <a:endParaRPr lang="de-DE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528638" y="829247"/>
            <a:ext cx="7896034" cy="757130"/>
          </a:xfrm>
        </p:spPr>
        <p:txBody>
          <a:bodyPr/>
          <a:lstStyle/>
          <a:p>
            <a:r>
              <a:rPr lang="de-DE" b="1" dirty="0" smtClean="0"/>
              <a:t>Share </a:t>
            </a:r>
            <a:r>
              <a:rPr lang="de-DE" b="1" dirty="0" err="1" smtClean="0"/>
              <a:t>of</a:t>
            </a:r>
            <a:r>
              <a:rPr lang="de-DE" b="1" dirty="0" smtClean="0"/>
              <a:t> G5 in </a:t>
            </a:r>
            <a:r>
              <a:rPr lang="de-DE" b="1" dirty="0" err="1" smtClean="0"/>
              <a:t>domestic</a:t>
            </a:r>
            <a:r>
              <a:rPr lang="de-DE" b="1" dirty="0" smtClean="0"/>
              <a:t> </a:t>
            </a:r>
            <a:r>
              <a:rPr lang="de-DE" b="1" dirty="0" err="1" smtClean="0"/>
              <a:t>R&amp;D</a:t>
            </a:r>
            <a:r>
              <a:rPr lang="de-DE" b="1" dirty="0" smtClean="0"/>
              <a:t> stock </a:t>
            </a:r>
            <a:r>
              <a:rPr lang="de-DE" b="1" dirty="0" err="1" smtClean="0"/>
              <a:t>by</a:t>
            </a:r>
            <a:r>
              <a:rPr lang="de-DE" b="1" dirty="0" smtClean="0"/>
              <a:t> </a:t>
            </a:r>
            <a:r>
              <a:rPr lang="de-DE" b="1" dirty="0" err="1" smtClean="0"/>
              <a:t>industry</a:t>
            </a:r>
            <a:r>
              <a:rPr lang="de-DE" b="1" dirty="0" smtClean="0"/>
              <a:t/>
            </a:r>
            <a:br>
              <a:rPr lang="de-DE" b="1" dirty="0" smtClean="0"/>
            </a:br>
            <a:r>
              <a:rPr lang="de-DE" sz="1200" dirty="0" smtClean="0"/>
              <a:t>(in % </a:t>
            </a:r>
            <a:r>
              <a:rPr lang="de-DE" sz="1200" dirty="0" err="1" smtClean="0"/>
              <a:t>of</a:t>
            </a:r>
            <a:r>
              <a:rPr lang="de-DE" sz="1200" dirty="0" smtClean="0"/>
              <a:t> total </a:t>
            </a:r>
            <a:r>
              <a:rPr lang="de-DE" sz="1200" dirty="0" err="1" smtClean="0"/>
              <a:t>R&amp;D</a:t>
            </a:r>
            <a:r>
              <a:rPr lang="de-DE" sz="1200" dirty="0" smtClean="0"/>
              <a:t> </a:t>
            </a:r>
            <a:r>
              <a:rPr lang="de-DE" sz="1200" dirty="0" err="1" smtClean="0"/>
              <a:t>expenditures</a:t>
            </a:r>
            <a:r>
              <a:rPr lang="de-DE" sz="1200" dirty="0" smtClean="0"/>
              <a:t> </a:t>
            </a:r>
            <a:r>
              <a:rPr lang="de-DE" sz="1200" dirty="0" err="1" smtClean="0"/>
              <a:t>of</a:t>
            </a:r>
            <a:r>
              <a:rPr lang="de-DE" sz="1200" dirty="0" smtClean="0"/>
              <a:t> </a:t>
            </a:r>
            <a:r>
              <a:rPr lang="de-DE" sz="1200" dirty="0" err="1" smtClean="0"/>
              <a:t>ANBERD</a:t>
            </a:r>
            <a:r>
              <a:rPr lang="de-DE" sz="1200" dirty="0" smtClean="0"/>
              <a:t>)</a:t>
            </a:r>
            <a:endParaRPr lang="de-DE" dirty="0"/>
          </a:p>
        </p:txBody>
      </p:sp>
      <p:sp>
        <p:nvSpPr>
          <p:cNvPr id="307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0" y="685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77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078" name="Rectangle 6"/>
          <p:cNvSpPr>
            <a:spLocks noChangeArrowheads="1"/>
          </p:cNvSpPr>
          <p:nvPr/>
        </p:nvSpPr>
        <p:spPr bwMode="auto">
          <a:xfrm>
            <a:off x="0" y="685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081" name="Rectangle 9"/>
          <p:cNvSpPr>
            <a:spLocks noChangeArrowheads="1"/>
          </p:cNvSpPr>
          <p:nvPr/>
        </p:nvSpPr>
        <p:spPr bwMode="auto">
          <a:xfrm>
            <a:off x="0" y="6858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087" name="Rectangle 1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088" name="Rectangle 16"/>
          <p:cNvSpPr>
            <a:spLocks noChangeArrowheads="1"/>
          </p:cNvSpPr>
          <p:nvPr/>
        </p:nvSpPr>
        <p:spPr bwMode="auto">
          <a:xfrm>
            <a:off x="0" y="8858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7599" y="1678686"/>
            <a:ext cx="7888033" cy="39174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feld 12"/>
          <p:cNvSpPr txBox="1"/>
          <p:nvPr/>
        </p:nvSpPr>
        <p:spPr>
          <a:xfrm>
            <a:off x="743712" y="5791200"/>
            <a:ext cx="218521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50" dirty="0" smtClean="0">
                <a:solidFill>
                  <a:srgbClr val="000000"/>
                </a:solidFill>
              </a:rPr>
              <a:t>G5: </a:t>
            </a:r>
            <a:r>
              <a:rPr lang="en-GB" sz="1050" dirty="0" err="1" smtClean="0">
                <a:solidFill>
                  <a:srgbClr val="000000"/>
                </a:solidFill>
              </a:rPr>
              <a:t>DEU</a:t>
            </a:r>
            <a:r>
              <a:rPr lang="en-GB" sz="1050" dirty="0" smtClean="0">
                <a:solidFill>
                  <a:srgbClr val="000000"/>
                </a:solidFill>
              </a:rPr>
              <a:t>, </a:t>
            </a:r>
            <a:r>
              <a:rPr lang="en-GB" sz="1050" dirty="0" err="1" smtClean="0">
                <a:solidFill>
                  <a:srgbClr val="000000"/>
                </a:solidFill>
              </a:rPr>
              <a:t>FRA</a:t>
            </a:r>
            <a:r>
              <a:rPr lang="en-GB" sz="1050" dirty="0" smtClean="0">
                <a:solidFill>
                  <a:srgbClr val="000000"/>
                </a:solidFill>
              </a:rPr>
              <a:t>, </a:t>
            </a:r>
            <a:r>
              <a:rPr lang="en-GB" sz="1050" dirty="0" err="1" smtClean="0">
                <a:solidFill>
                  <a:srgbClr val="000000"/>
                </a:solidFill>
              </a:rPr>
              <a:t>GBR</a:t>
            </a:r>
            <a:r>
              <a:rPr lang="en-GB" sz="1050" dirty="0" smtClean="0">
                <a:solidFill>
                  <a:srgbClr val="000000"/>
                </a:solidFill>
              </a:rPr>
              <a:t>, JPN, USA, </a:t>
            </a:r>
            <a:endParaRPr lang="en-GB" sz="105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625438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434180" y="734381"/>
            <a:ext cx="831428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Role of business services</a:t>
            </a:r>
            <a:endParaRPr lang="en-GB" sz="2800" dirty="0" smtClean="0">
              <a:solidFill>
                <a:schemeClr val="bg1">
                  <a:lumMod val="1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GB" sz="18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(Use of BS in manufacturing in % of gross output;  </a:t>
            </a:r>
            <a:r>
              <a:rPr lang="en-GB" sz="1800" dirty="0" err="1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NACE</a:t>
            </a:r>
            <a:r>
              <a:rPr lang="en-GB" sz="1800" dirty="0" smtClean="0">
                <a:solidFill>
                  <a:schemeClr val="bg1">
                    <a:lumMod val="10000"/>
                  </a:schemeClr>
                </a:solidFill>
                <a:latin typeface="Arial" pitchFamily="34" charset="0"/>
                <a:cs typeface="Arial" pitchFamily="34" charset="0"/>
              </a:rPr>
              <a:t> Rev. 2 classification</a:t>
            </a:r>
            <a:endParaRPr lang="de-AT" sz="1800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426766" y="1412776"/>
            <a:ext cx="83216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600"/>
              </a:spcBef>
              <a:spcAft>
                <a:spcPts val="600"/>
              </a:spcAft>
              <a:buClr>
                <a:srgbClr val="FFC000"/>
              </a:buClr>
              <a:buFont typeface="Wingdings" panose="05000000000000000000" pitchFamily="2" charset="2"/>
              <a:buChar char="§"/>
            </a:pPr>
            <a:endParaRPr lang="en-GB" sz="1600" dirty="0">
              <a:solidFill>
                <a:srgbClr val="003C64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93" y="1751330"/>
            <a:ext cx="7877013" cy="4267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feld 7"/>
          <p:cNvSpPr txBox="1"/>
          <p:nvPr/>
        </p:nvSpPr>
        <p:spPr>
          <a:xfrm>
            <a:off x="552157" y="5969841"/>
            <a:ext cx="82593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AT" sz="1200" i="1" dirty="0" smtClean="0">
                <a:solidFill>
                  <a:schemeClr val="bg1">
                    <a:lumMod val="10000"/>
                  </a:schemeClr>
                </a:solidFill>
              </a:rPr>
              <a:t>Source</a:t>
            </a:r>
            <a:r>
              <a:rPr lang="de-AT" sz="1200" dirty="0" smtClean="0">
                <a:solidFill>
                  <a:schemeClr val="bg1">
                    <a:lumMod val="10000"/>
                  </a:schemeClr>
                </a:solidFill>
              </a:rPr>
              <a:t>: </a:t>
            </a:r>
            <a:r>
              <a:rPr lang="de-AT" sz="1200" dirty="0" err="1" smtClean="0">
                <a:solidFill>
                  <a:schemeClr val="bg1">
                    <a:lumMod val="10000"/>
                  </a:schemeClr>
                </a:solidFill>
              </a:rPr>
              <a:t>Stehrer</a:t>
            </a:r>
            <a:r>
              <a:rPr lang="de-AT" sz="1200" dirty="0" smtClean="0">
                <a:solidFill>
                  <a:schemeClr val="bg1">
                    <a:lumMod val="10000"/>
                  </a:schemeClr>
                </a:solidFill>
              </a:rPr>
              <a:t> et al. (2014), </a:t>
            </a:r>
            <a:r>
              <a:rPr lang="en-US" sz="1200" dirty="0" smtClean="0">
                <a:solidFill>
                  <a:schemeClr val="bg1">
                    <a:lumMod val="10000"/>
                  </a:schemeClr>
                </a:solidFill>
              </a:rPr>
              <a:t>Study </a:t>
            </a:r>
            <a:r>
              <a:rPr lang="en-US" sz="1200" dirty="0">
                <a:solidFill>
                  <a:schemeClr val="bg1">
                    <a:lumMod val="10000"/>
                  </a:schemeClr>
                </a:solidFill>
              </a:rPr>
              <a:t>on the relation between </a:t>
            </a:r>
            <a:r>
              <a:rPr lang="en-US" sz="1200" dirty="0" smtClean="0">
                <a:solidFill>
                  <a:schemeClr val="bg1">
                    <a:lumMod val="10000"/>
                  </a:schemeClr>
                </a:solidFill>
              </a:rPr>
              <a:t>industry </a:t>
            </a:r>
            <a:r>
              <a:rPr lang="en-US" sz="1200" dirty="0">
                <a:solidFill>
                  <a:schemeClr val="bg1">
                    <a:lumMod val="10000"/>
                  </a:schemeClr>
                </a:solidFill>
              </a:rPr>
              <a:t>and services in terms </a:t>
            </a:r>
            <a:r>
              <a:rPr lang="en-US" sz="1200" dirty="0" smtClean="0">
                <a:solidFill>
                  <a:schemeClr val="bg1">
                    <a:lumMod val="10000"/>
                  </a:schemeClr>
                </a:solidFill>
              </a:rPr>
              <a:t>of productivity </a:t>
            </a:r>
            <a:r>
              <a:rPr lang="en-US" sz="1200" dirty="0">
                <a:solidFill>
                  <a:schemeClr val="bg1">
                    <a:lumMod val="10000"/>
                  </a:schemeClr>
                </a:solidFill>
              </a:rPr>
              <a:t>and value creation, </a:t>
            </a:r>
            <a:r>
              <a:rPr lang="en-US" sz="1200" dirty="0" smtClean="0">
                <a:solidFill>
                  <a:schemeClr val="bg1">
                    <a:lumMod val="10000"/>
                  </a:schemeClr>
                </a:solidFill>
              </a:rPr>
              <a:t>Study </a:t>
            </a:r>
            <a:r>
              <a:rPr lang="en-US" sz="1200" dirty="0">
                <a:solidFill>
                  <a:schemeClr val="bg1">
                    <a:lumMod val="10000"/>
                  </a:schemeClr>
                </a:solidFill>
              </a:rPr>
              <a:t>for the Directorate-General for Enterprise and </a:t>
            </a:r>
            <a:r>
              <a:rPr lang="en-US" sz="1200" dirty="0" smtClean="0">
                <a:solidFill>
                  <a:schemeClr val="bg1">
                    <a:lumMod val="10000"/>
                  </a:schemeClr>
                </a:solidFill>
              </a:rPr>
              <a:t>Industry, Final report.. </a:t>
            </a:r>
            <a:endParaRPr lang="de-AT" sz="1200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232913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625" y="1035544"/>
            <a:ext cx="7861520" cy="5160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feld 6"/>
          <p:cNvSpPr txBox="1"/>
          <p:nvPr/>
        </p:nvSpPr>
        <p:spPr>
          <a:xfrm>
            <a:off x="667625" y="6195639"/>
            <a:ext cx="83512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AT" sz="1200" i="1" dirty="0" smtClean="0">
                <a:solidFill>
                  <a:schemeClr val="bg1">
                    <a:lumMod val="10000"/>
                  </a:schemeClr>
                </a:solidFill>
              </a:rPr>
              <a:t>Source</a:t>
            </a:r>
            <a:r>
              <a:rPr lang="de-AT" sz="1200" dirty="0" smtClean="0">
                <a:solidFill>
                  <a:schemeClr val="bg1">
                    <a:lumMod val="10000"/>
                  </a:schemeClr>
                </a:solidFill>
              </a:rPr>
              <a:t>: </a:t>
            </a:r>
            <a:r>
              <a:rPr lang="de-AT" sz="1200" dirty="0" err="1" smtClean="0">
                <a:solidFill>
                  <a:schemeClr val="bg1">
                    <a:lumMod val="10000"/>
                  </a:schemeClr>
                </a:solidFill>
              </a:rPr>
              <a:t>Stehrer</a:t>
            </a:r>
            <a:r>
              <a:rPr lang="de-AT" sz="1200" dirty="0" smtClean="0">
                <a:solidFill>
                  <a:schemeClr val="bg1">
                    <a:lumMod val="10000"/>
                  </a:schemeClr>
                </a:solidFill>
              </a:rPr>
              <a:t> et al. (2014), </a:t>
            </a:r>
            <a:r>
              <a:rPr lang="en-US" sz="1200" dirty="0" smtClean="0">
                <a:solidFill>
                  <a:schemeClr val="bg1">
                    <a:lumMod val="10000"/>
                  </a:schemeClr>
                </a:solidFill>
              </a:rPr>
              <a:t>Study </a:t>
            </a:r>
            <a:r>
              <a:rPr lang="en-US" sz="1200" dirty="0">
                <a:solidFill>
                  <a:schemeClr val="bg1">
                    <a:lumMod val="10000"/>
                  </a:schemeClr>
                </a:solidFill>
              </a:rPr>
              <a:t>on the relation between </a:t>
            </a:r>
            <a:r>
              <a:rPr lang="en-US" sz="1200" dirty="0" smtClean="0">
                <a:solidFill>
                  <a:schemeClr val="bg1">
                    <a:lumMod val="10000"/>
                  </a:schemeClr>
                </a:solidFill>
              </a:rPr>
              <a:t>industry </a:t>
            </a:r>
            <a:r>
              <a:rPr lang="en-US" sz="1200" dirty="0">
                <a:solidFill>
                  <a:schemeClr val="bg1">
                    <a:lumMod val="10000"/>
                  </a:schemeClr>
                </a:solidFill>
              </a:rPr>
              <a:t>and services in terms </a:t>
            </a:r>
            <a:r>
              <a:rPr lang="en-US" sz="1200" dirty="0" smtClean="0">
                <a:solidFill>
                  <a:schemeClr val="bg1">
                    <a:lumMod val="10000"/>
                  </a:schemeClr>
                </a:solidFill>
              </a:rPr>
              <a:t>of productivity </a:t>
            </a:r>
            <a:r>
              <a:rPr lang="en-US" sz="1200" dirty="0">
                <a:solidFill>
                  <a:schemeClr val="bg1">
                    <a:lumMod val="10000"/>
                  </a:schemeClr>
                </a:solidFill>
              </a:rPr>
              <a:t>and value creation, </a:t>
            </a:r>
            <a:r>
              <a:rPr lang="en-US" sz="1200" dirty="0" smtClean="0">
                <a:solidFill>
                  <a:schemeClr val="bg1">
                    <a:lumMod val="10000"/>
                  </a:schemeClr>
                </a:solidFill>
              </a:rPr>
              <a:t>Study </a:t>
            </a:r>
            <a:r>
              <a:rPr lang="en-US" sz="1200" dirty="0">
                <a:solidFill>
                  <a:schemeClr val="bg1">
                    <a:lumMod val="10000"/>
                  </a:schemeClr>
                </a:solidFill>
              </a:rPr>
              <a:t>for the Directorate-General for Enterprise and </a:t>
            </a:r>
            <a:r>
              <a:rPr lang="en-US" sz="1200" dirty="0" smtClean="0">
                <a:solidFill>
                  <a:schemeClr val="bg1">
                    <a:lumMod val="10000"/>
                  </a:schemeClr>
                </a:solidFill>
              </a:rPr>
              <a:t>Industry, Final report.. </a:t>
            </a:r>
            <a:endParaRPr lang="de-AT" sz="1200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5510797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6446" y="804863"/>
            <a:ext cx="8042338" cy="609398"/>
          </a:xfrm>
        </p:spPr>
        <p:txBody>
          <a:bodyPr/>
          <a:lstStyle/>
          <a:p>
            <a:r>
              <a:rPr lang="en-GB" sz="2800" dirty="0" smtClean="0"/>
              <a:t>Spillover effects matter</a:t>
            </a:r>
            <a:r>
              <a:rPr lang="en-GB" sz="2800" dirty="0" smtClean="0"/>
              <a:t>	</a:t>
            </a:r>
            <a:endParaRPr lang="en-GB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43552" y="1610436"/>
            <a:ext cx="8229600" cy="4230806"/>
          </a:xfrm>
        </p:spPr>
        <p:txBody>
          <a:bodyPr>
            <a:normAutofit/>
          </a:bodyPr>
          <a:lstStyle/>
          <a:p>
            <a:pPr>
              <a:spcBef>
                <a:spcPts val="900"/>
              </a:spcBef>
              <a:spcAft>
                <a:spcPts val="300"/>
              </a:spcAft>
            </a:pPr>
            <a:r>
              <a:rPr lang="de-AT" sz="2200" dirty="0" smtClean="0">
                <a:solidFill>
                  <a:schemeClr val="tx1"/>
                </a:solidFill>
              </a:rPr>
              <a:t>Integration </a:t>
            </a:r>
            <a:r>
              <a:rPr lang="de-AT" sz="2200" dirty="0" err="1" smtClean="0">
                <a:solidFill>
                  <a:schemeClr val="tx1"/>
                </a:solidFill>
              </a:rPr>
              <a:t>into</a:t>
            </a:r>
            <a:r>
              <a:rPr lang="de-AT" sz="2200" dirty="0" smtClean="0">
                <a:solidFill>
                  <a:schemeClr val="tx1"/>
                </a:solidFill>
              </a:rPr>
              <a:t> EU-</a:t>
            </a:r>
            <a:r>
              <a:rPr lang="de-AT" sz="2200" dirty="0" err="1" smtClean="0">
                <a:solidFill>
                  <a:schemeClr val="tx1"/>
                </a:solidFill>
              </a:rPr>
              <a:t>VCs</a:t>
            </a:r>
            <a:r>
              <a:rPr lang="de-AT" sz="2200" dirty="0" smtClean="0">
                <a:solidFill>
                  <a:schemeClr val="tx1"/>
                </a:solidFill>
              </a:rPr>
              <a:t> </a:t>
            </a:r>
            <a:r>
              <a:rPr lang="de-AT" sz="2200" dirty="0" err="1" smtClean="0">
                <a:solidFill>
                  <a:schemeClr val="tx1"/>
                </a:solidFill>
              </a:rPr>
              <a:t>had</a:t>
            </a:r>
            <a:r>
              <a:rPr lang="de-AT" sz="2200" dirty="0" smtClean="0">
                <a:solidFill>
                  <a:schemeClr val="tx1"/>
                </a:solidFill>
              </a:rPr>
              <a:t> positive </a:t>
            </a:r>
            <a:r>
              <a:rPr lang="de-AT" sz="2200" dirty="0" err="1" smtClean="0">
                <a:solidFill>
                  <a:schemeClr val="tx1"/>
                </a:solidFill>
              </a:rPr>
              <a:t>impacts</a:t>
            </a:r>
            <a:r>
              <a:rPr lang="de-AT" sz="2200" dirty="0" smtClean="0">
                <a:solidFill>
                  <a:schemeClr val="tx1"/>
                </a:solidFill>
              </a:rPr>
              <a:t> on </a:t>
            </a:r>
            <a:r>
              <a:rPr lang="de-AT" sz="2200" dirty="0" err="1" smtClean="0">
                <a:solidFill>
                  <a:schemeClr val="tx1"/>
                </a:solidFill>
              </a:rPr>
              <a:t>growth</a:t>
            </a:r>
            <a:r>
              <a:rPr lang="de-AT" sz="2200" dirty="0" smtClean="0">
                <a:solidFill>
                  <a:schemeClr val="tx1"/>
                </a:solidFill>
              </a:rPr>
              <a:t> </a:t>
            </a:r>
            <a:r>
              <a:rPr lang="de-AT" sz="2200" dirty="0" err="1" smtClean="0">
                <a:solidFill>
                  <a:schemeClr val="tx1"/>
                </a:solidFill>
              </a:rPr>
              <a:t>and</a:t>
            </a:r>
            <a:r>
              <a:rPr lang="de-AT" sz="2200" dirty="0" smtClean="0">
                <a:solidFill>
                  <a:schemeClr val="tx1"/>
                </a:solidFill>
              </a:rPr>
              <a:t> </a:t>
            </a:r>
            <a:r>
              <a:rPr lang="de-AT" sz="2200" dirty="0" err="1" smtClean="0">
                <a:solidFill>
                  <a:schemeClr val="tx1"/>
                </a:solidFill>
              </a:rPr>
              <a:t>productivity</a:t>
            </a:r>
            <a:endParaRPr lang="de-AT" sz="2200" dirty="0" smtClean="0">
              <a:solidFill>
                <a:schemeClr val="tx1"/>
              </a:solidFill>
            </a:endParaRPr>
          </a:p>
          <a:p>
            <a:pPr>
              <a:spcBef>
                <a:spcPts val="900"/>
              </a:spcBef>
              <a:spcAft>
                <a:spcPts val="300"/>
              </a:spcAft>
            </a:pPr>
            <a:r>
              <a:rPr lang="de-AT" sz="2200" dirty="0" err="1">
                <a:solidFill>
                  <a:schemeClr val="tx1"/>
                </a:solidFill>
              </a:rPr>
              <a:t>Productivity</a:t>
            </a:r>
            <a:r>
              <a:rPr lang="de-AT" sz="2200" dirty="0">
                <a:solidFill>
                  <a:schemeClr val="tx1"/>
                </a:solidFill>
              </a:rPr>
              <a:t>  </a:t>
            </a:r>
            <a:r>
              <a:rPr lang="de-AT" sz="2200" dirty="0" err="1">
                <a:solidFill>
                  <a:schemeClr val="tx1"/>
                </a:solidFill>
              </a:rPr>
              <a:t>and</a:t>
            </a:r>
            <a:r>
              <a:rPr lang="de-AT" sz="2200" dirty="0">
                <a:solidFill>
                  <a:schemeClr val="tx1"/>
                </a:solidFill>
              </a:rPr>
              <a:t> </a:t>
            </a:r>
            <a:r>
              <a:rPr lang="de-AT" sz="2200" dirty="0" err="1">
                <a:solidFill>
                  <a:schemeClr val="tx1"/>
                </a:solidFill>
              </a:rPr>
              <a:t>R&amp;D</a:t>
            </a:r>
            <a:r>
              <a:rPr lang="de-AT" sz="2200" dirty="0">
                <a:solidFill>
                  <a:schemeClr val="tx1"/>
                </a:solidFill>
              </a:rPr>
              <a:t> spillovers </a:t>
            </a:r>
            <a:r>
              <a:rPr lang="de-AT" sz="2200" dirty="0" err="1">
                <a:solidFill>
                  <a:schemeClr val="tx1"/>
                </a:solidFill>
              </a:rPr>
              <a:t>have</a:t>
            </a:r>
            <a:r>
              <a:rPr lang="de-AT" sz="2200" dirty="0">
                <a:solidFill>
                  <a:schemeClr val="tx1"/>
                </a:solidFill>
              </a:rPr>
              <a:t> </a:t>
            </a:r>
            <a:r>
              <a:rPr lang="de-AT" sz="2200" dirty="0" err="1">
                <a:solidFill>
                  <a:schemeClr val="tx1"/>
                </a:solidFill>
              </a:rPr>
              <a:t>contributed</a:t>
            </a:r>
            <a:r>
              <a:rPr lang="de-AT" sz="2200" dirty="0">
                <a:solidFill>
                  <a:schemeClr val="tx1"/>
                </a:solidFill>
              </a:rPr>
              <a:t> </a:t>
            </a:r>
            <a:r>
              <a:rPr lang="de-AT" sz="2200" dirty="0" err="1">
                <a:solidFill>
                  <a:schemeClr val="tx1"/>
                </a:solidFill>
              </a:rPr>
              <a:t>significantly</a:t>
            </a:r>
            <a:r>
              <a:rPr lang="de-AT" sz="2200" dirty="0">
                <a:solidFill>
                  <a:schemeClr val="tx1"/>
                </a:solidFill>
              </a:rPr>
              <a:t> </a:t>
            </a:r>
            <a:r>
              <a:rPr lang="de-AT" sz="2200" dirty="0" err="1">
                <a:solidFill>
                  <a:schemeClr val="tx1"/>
                </a:solidFill>
              </a:rPr>
              <a:t>to</a:t>
            </a:r>
            <a:r>
              <a:rPr lang="de-AT" sz="2200" dirty="0">
                <a:solidFill>
                  <a:schemeClr val="tx1"/>
                </a:solidFill>
              </a:rPr>
              <a:t> </a:t>
            </a:r>
            <a:r>
              <a:rPr lang="de-AT" sz="2200" dirty="0" err="1">
                <a:solidFill>
                  <a:schemeClr val="tx1"/>
                </a:solidFill>
              </a:rPr>
              <a:t>productivity</a:t>
            </a:r>
            <a:r>
              <a:rPr lang="de-AT" sz="2200" dirty="0">
                <a:solidFill>
                  <a:schemeClr val="tx1"/>
                </a:solidFill>
              </a:rPr>
              <a:t> </a:t>
            </a:r>
            <a:r>
              <a:rPr lang="de-AT" sz="2200" dirty="0" err="1">
                <a:solidFill>
                  <a:schemeClr val="tx1"/>
                </a:solidFill>
              </a:rPr>
              <a:t>growth</a:t>
            </a:r>
            <a:r>
              <a:rPr lang="de-AT" sz="2200" dirty="0">
                <a:solidFill>
                  <a:schemeClr val="tx1"/>
                </a:solidFill>
              </a:rPr>
              <a:t> in </a:t>
            </a:r>
            <a:r>
              <a:rPr lang="de-AT" sz="2200" dirty="0" err="1" smtClean="0">
                <a:solidFill>
                  <a:schemeClr val="tx1"/>
                </a:solidFill>
              </a:rPr>
              <a:t>CEECs</a:t>
            </a:r>
            <a:endParaRPr lang="de-AT" sz="2200" dirty="0" smtClean="0">
              <a:solidFill>
                <a:schemeClr val="tx1"/>
              </a:solidFill>
            </a:endParaRPr>
          </a:p>
          <a:p>
            <a:pPr>
              <a:spcBef>
                <a:spcPts val="900"/>
              </a:spcBef>
              <a:spcAft>
                <a:spcPts val="300"/>
              </a:spcAft>
            </a:pPr>
            <a:r>
              <a:rPr lang="de-AT" sz="2200" dirty="0" smtClean="0">
                <a:solidFill>
                  <a:schemeClr val="tx1"/>
                </a:solidFill>
              </a:rPr>
              <a:t>Positive </a:t>
            </a:r>
            <a:r>
              <a:rPr lang="de-AT" sz="2200" dirty="0" err="1" smtClean="0">
                <a:solidFill>
                  <a:schemeClr val="tx1"/>
                </a:solidFill>
              </a:rPr>
              <a:t>impacts</a:t>
            </a:r>
            <a:r>
              <a:rPr lang="de-AT" sz="2200" dirty="0" smtClean="0">
                <a:solidFill>
                  <a:schemeClr val="tx1"/>
                </a:solidFill>
              </a:rPr>
              <a:t> on </a:t>
            </a:r>
            <a:r>
              <a:rPr lang="de-AT" sz="2200" dirty="0" err="1" smtClean="0">
                <a:solidFill>
                  <a:schemeClr val="tx1"/>
                </a:solidFill>
              </a:rPr>
              <a:t>productivity</a:t>
            </a:r>
            <a:r>
              <a:rPr lang="de-AT" sz="2200" dirty="0" smtClean="0">
                <a:solidFill>
                  <a:schemeClr val="tx1"/>
                </a:solidFill>
              </a:rPr>
              <a:t> </a:t>
            </a:r>
            <a:r>
              <a:rPr lang="de-AT" sz="2200" dirty="0" err="1" smtClean="0">
                <a:solidFill>
                  <a:schemeClr val="tx1"/>
                </a:solidFill>
              </a:rPr>
              <a:t>growth</a:t>
            </a:r>
            <a:r>
              <a:rPr lang="de-AT" sz="2200" dirty="0" smtClean="0">
                <a:solidFill>
                  <a:schemeClr val="tx1"/>
                </a:solidFill>
              </a:rPr>
              <a:t> </a:t>
            </a:r>
            <a:r>
              <a:rPr lang="de-AT" sz="2200" dirty="0" err="1" smtClean="0">
                <a:solidFill>
                  <a:schemeClr val="tx1"/>
                </a:solidFill>
              </a:rPr>
              <a:t>from</a:t>
            </a:r>
            <a:r>
              <a:rPr lang="de-AT" sz="2200" dirty="0" smtClean="0">
                <a:solidFill>
                  <a:schemeClr val="tx1"/>
                </a:solidFill>
              </a:rPr>
              <a:t> </a:t>
            </a:r>
            <a:r>
              <a:rPr lang="de-AT" sz="2200" dirty="0" err="1" smtClean="0">
                <a:solidFill>
                  <a:schemeClr val="tx1"/>
                </a:solidFill>
              </a:rPr>
              <a:t>imported</a:t>
            </a:r>
            <a:r>
              <a:rPr lang="de-AT" sz="2200" dirty="0" smtClean="0">
                <a:solidFill>
                  <a:schemeClr val="tx1"/>
                </a:solidFill>
              </a:rPr>
              <a:t> </a:t>
            </a:r>
            <a:r>
              <a:rPr lang="de-AT" sz="2200" dirty="0" err="1" smtClean="0">
                <a:solidFill>
                  <a:schemeClr val="tx1"/>
                </a:solidFill>
              </a:rPr>
              <a:t>business</a:t>
            </a:r>
            <a:r>
              <a:rPr lang="de-AT" sz="2200" dirty="0" smtClean="0">
                <a:solidFill>
                  <a:schemeClr val="tx1"/>
                </a:solidFill>
              </a:rPr>
              <a:t> </a:t>
            </a:r>
            <a:r>
              <a:rPr lang="de-AT" sz="2200" dirty="0" err="1" smtClean="0">
                <a:solidFill>
                  <a:schemeClr val="tx1"/>
                </a:solidFill>
              </a:rPr>
              <a:t>services</a:t>
            </a:r>
            <a:endParaRPr lang="de-AT" sz="2200" dirty="0" smtClean="0">
              <a:solidFill>
                <a:schemeClr val="tx1"/>
              </a:solidFill>
            </a:endParaRPr>
          </a:p>
          <a:p>
            <a:pPr>
              <a:spcBef>
                <a:spcPts val="900"/>
              </a:spcBef>
              <a:spcAft>
                <a:spcPts val="300"/>
              </a:spcAft>
            </a:pPr>
            <a:r>
              <a:rPr lang="de-AT" sz="2200" dirty="0" smtClean="0">
                <a:solidFill>
                  <a:schemeClr val="tx1"/>
                </a:solidFill>
              </a:rPr>
              <a:t>Impact </a:t>
            </a:r>
            <a:r>
              <a:rPr lang="de-AT" sz="2200" dirty="0" err="1" smtClean="0">
                <a:solidFill>
                  <a:schemeClr val="tx1"/>
                </a:solidFill>
              </a:rPr>
              <a:t>of</a:t>
            </a:r>
            <a:r>
              <a:rPr lang="de-AT" sz="2200" dirty="0" smtClean="0">
                <a:solidFill>
                  <a:schemeClr val="tx1"/>
                </a:solidFill>
              </a:rPr>
              <a:t> spillover also </a:t>
            </a:r>
            <a:r>
              <a:rPr lang="de-AT" sz="2200" dirty="0" err="1" smtClean="0">
                <a:solidFill>
                  <a:schemeClr val="tx1"/>
                </a:solidFill>
              </a:rPr>
              <a:t>dependent</a:t>
            </a:r>
            <a:r>
              <a:rPr lang="de-AT" sz="2200" dirty="0" smtClean="0">
                <a:solidFill>
                  <a:schemeClr val="tx1"/>
                </a:solidFill>
              </a:rPr>
              <a:t> on absorptive </a:t>
            </a:r>
            <a:r>
              <a:rPr lang="de-AT" sz="2200" dirty="0" err="1" smtClean="0">
                <a:solidFill>
                  <a:schemeClr val="tx1"/>
                </a:solidFill>
              </a:rPr>
              <a:t>capacities</a:t>
            </a:r>
            <a:r>
              <a:rPr lang="de-AT" sz="2200" dirty="0" smtClean="0">
                <a:solidFill>
                  <a:schemeClr val="tx1"/>
                </a:solidFill>
              </a:rPr>
              <a:t> </a:t>
            </a:r>
            <a:r>
              <a:rPr lang="de-AT" sz="2200" dirty="0" err="1" smtClean="0">
                <a:solidFill>
                  <a:schemeClr val="tx1"/>
                </a:solidFill>
              </a:rPr>
              <a:t>of</a:t>
            </a:r>
            <a:r>
              <a:rPr lang="de-AT" sz="2200" dirty="0" smtClean="0">
                <a:solidFill>
                  <a:schemeClr val="tx1"/>
                </a:solidFill>
              </a:rPr>
              <a:t> countries</a:t>
            </a:r>
            <a:endParaRPr lang="en-GB" dirty="0">
              <a:solidFill>
                <a:srgbClr val="0070C0"/>
              </a:solidFill>
            </a:endParaRPr>
          </a:p>
          <a:p>
            <a:pPr marL="0" indent="0">
              <a:spcBef>
                <a:spcPts val="900"/>
              </a:spcBef>
              <a:spcAft>
                <a:spcPts val="300"/>
              </a:spcAft>
              <a:buNone/>
            </a:pPr>
            <a:endParaRPr lang="en-GB" sz="2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5951473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6446" y="804863"/>
            <a:ext cx="8042338" cy="609398"/>
          </a:xfrm>
        </p:spPr>
        <p:txBody>
          <a:bodyPr/>
          <a:lstStyle/>
          <a:p>
            <a:r>
              <a:rPr lang="en-GB" sz="2800" dirty="0" smtClean="0"/>
              <a:t>Conclusions</a:t>
            </a:r>
            <a:r>
              <a:rPr lang="en-GB" sz="2800" dirty="0" smtClean="0"/>
              <a:t>	</a:t>
            </a:r>
            <a:endParaRPr lang="en-GB" sz="2800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43552" y="1610435"/>
            <a:ext cx="8229600" cy="4626591"/>
          </a:xfrm>
        </p:spPr>
        <p:txBody>
          <a:bodyPr>
            <a:normAutofit lnSpcReduction="10000"/>
          </a:bodyPr>
          <a:lstStyle/>
          <a:p>
            <a:pPr>
              <a:spcBef>
                <a:spcPts val="900"/>
              </a:spcBef>
              <a:spcAft>
                <a:spcPts val="300"/>
              </a:spcAft>
            </a:pPr>
            <a:r>
              <a:rPr lang="de-AT" sz="2200" dirty="0" err="1" smtClean="0">
                <a:solidFill>
                  <a:schemeClr val="tx1"/>
                </a:solidFill>
              </a:rPr>
              <a:t>Convergence</a:t>
            </a:r>
            <a:r>
              <a:rPr lang="de-AT" sz="2200" dirty="0" smtClean="0">
                <a:solidFill>
                  <a:schemeClr val="tx1"/>
                </a:solidFill>
              </a:rPr>
              <a:t> </a:t>
            </a:r>
            <a:r>
              <a:rPr lang="de-AT" sz="2200" dirty="0" err="1" smtClean="0">
                <a:solidFill>
                  <a:schemeClr val="tx1"/>
                </a:solidFill>
              </a:rPr>
              <a:t>process</a:t>
            </a:r>
            <a:r>
              <a:rPr lang="de-AT" sz="2200" dirty="0" smtClean="0">
                <a:solidFill>
                  <a:schemeClr val="tx1"/>
                </a:solidFill>
              </a:rPr>
              <a:t> </a:t>
            </a:r>
            <a:r>
              <a:rPr lang="de-AT" sz="2200" dirty="0" err="1" smtClean="0">
                <a:solidFill>
                  <a:schemeClr val="tx1"/>
                </a:solidFill>
              </a:rPr>
              <a:t>derailed</a:t>
            </a:r>
            <a:r>
              <a:rPr lang="de-AT" sz="2200" dirty="0" smtClean="0">
                <a:solidFill>
                  <a:schemeClr val="tx1"/>
                </a:solidFill>
              </a:rPr>
              <a:t> but </a:t>
            </a:r>
            <a:r>
              <a:rPr lang="de-AT" sz="2200" dirty="0" err="1" smtClean="0">
                <a:solidFill>
                  <a:schemeClr val="tx1"/>
                </a:solidFill>
              </a:rPr>
              <a:t>maybe</a:t>
            </a:r>
            <a:r>
              <a:rPr lang="de-AT" sz="2200" dirty="0" smtClean="0">
                <a:solidFill>
                  <a:schemeClr val="tx1"/>
                </a:solidFill>
              </a:rPr>
              <a:t> </a:t>
            </a:r>
            <a:r>
              <a:rPr lang="de-AT" sz="2200" dirty="0" err="1" smtClean="0">
                <a:solidFill>
                  <a:schemeClr val="tx1"/>
                </a:solidFill>
              </a:rPr>
              <a:t>re-emerging</a:t>
            </a:r>
            <a:r>
              <a:rPr lang="de-AT" sz="2200" dirty="0">
                <a:solidFill>
                  <a:schemeClr val="tx1"/>
                </a:solidFill>
              </a:rPr>
              <a:t> </a:t>
            </a:r>
            <a:r>
              <a:rPr lang="de-AT" sz="2200" dirty="0" smtClean="0">
                <a:solidFill>
                  <a:schemeClr val="tx1"/>
                </a:solidFill>
              </a:rPr>
              <a:t>(but </a:t>
            </a:r>
            <a:r>
              <a:rPr lang="de-AT" sz="2200" dirty="0" err="1" smtClean="0">
                <a:solidFill>
                  <a:schemeClr val="tx1"/>
                </a:solidFill>
              </a:rPr>
              <a:t>less</a:t>
            </a:r>
            <a:r>
              <a:rPr lang="de-AT" sz="2200" dirty="0" smtClean="0">
                <a:solidFill>
                  <a:schemeClr val="tx1"/>
                </a:solidFill>
              </a:rPr>
              <a:t> strong)</a:t>
            </a:r>
            <a:endParaRPr lang="de-AT" sz="2200" dirty="0" smtClean="0">
              <a:solidFill>
                <a:schemeClr val="tx1"/>
              </a:solidFill>
            </a:endParaRPr>
          </a:p>
          <a:p>
            <a:pPr>
              <a:spcBef>
                <a:spcPts val="900"/>
              </a:spcBef>
              <a:spcAft>
                <a:spcPts val="300"/>
              </a:spcAft>
            </a:pPr>
            <a:r>
              <a:rPr lang="de-AT" sz="2200" dirty="0" smtClean="0">
                <a:solidFill>
                  <a:schemeClr val="tx1"/>
                </a:solidFill>
              </a:rPr>
              <a:t>Position in European (Global) </a:t>
            </a:r>
            <a:r>
              <a:rPr lang="de-AT" sz="2200" dirty="0" err="1" smtClean="0">
                <a:solidFill>
                  <a:schemeClr val="tx1"/>
                </a:solidFill>
              </a:rPr>
              <a:t>value</a:t>
            </a:r>
            <a:r>
              <a:rPr lang="de-AT" sz="2200" dirty="0" smtClean="0">
                <a:solidFill>
                  <a:schemeClr val="tx1"/>
                </a:solidFill>
              </a:rPr>
              <a:t> </a:t>
            </a:r>
            <a:r>
              <a:rPr lang="de-AT" sz="2200" dirty="0" err="1" smtClean="0">
                <a:solidFill>
                  <a:schemeClr val="tx1"/>
                </a:solidFill>
              </a:rPr>
              <a:t>chain</a:t>
            </a:r>
            <a:r>
              <a:rPr lang="de-AT" sz="2200" dirty="0" smtClean="0">
                <a:solidFill>
                  <a:schemeClr val="tx1"/>
                </a:solidFill>
              </a:rPr>
              <a:t> </a:t>
            </a:r>
            <a:r>
              <a:rPr lang="de-AT" sz="2200" dirty="0" err="1" smtClean="0">
                <a:solidFill>
                  <a:schemeClr val="tx1"/>
                </a:solidFill>
              </a:rPr>
              <a:t>and</a:t>
            </a:r>
            <a:r>
              <a:rPr lang="de-AT" sz="2200" dirty="0" smtClean="0">
                <a:solidFill>
                  <a:schemeClr val="tx1"/>
                </a:solidFill>
              </a:rPr>
              <a:t> </a:t>
            </a:r>
            <a:r>
              <a:rPr lang="de-AT" sz="2200" dirty="0" err="1" smtClean="0">
                <a:solidFill>
                  <a:schemeClr val="tx1"/>
                </a:solidFill>
              </a:rPr>
              <a:t>division</a:t>
            </a:r>
            <a:r>
              <a:rPr lang="de-AT" sz="2200" dirty="0" smtClean="0">
                <a:solidFill>
                  <a:schemeClr val="tx1"/>
                </a:solidFill>
              </a:rPr>
              <a:t> </a:t>
            </a:r>
            <a:r>
              <a:rPr lang="de-AT" sz="2200" dirty="0" err="1" smtClean="0">
                <a:solidFill>
                  <a:schemeClr val="tx1"/>
                </a:solidFill>
              </a:rPr>
              <a:t>of</a:t>
            </a:r>
            <a:r>
              <a:rPr lang="de-AT" sz="2200" dirty="0" smtClean="0">
                <a:solidFill>
                  <a:schemeClr val="tx1"/>
                </a:solidFill>
              </a:rPr>
              <a:t> </a:t>
            </a:r>
            <a:r>
              <a:rPr lang="de-AT" sz="2200" dirty="0" err="1" smtClean="0">
                <a:solidFill>
                  <a:schemeClr val="tx1"/>
                </a:solidFill>
              </a:rPr>
              <a:t>labour</a:t>
            </a:r>
            <a:r>
              <a:rPr lang="de-AT" sz="2200" dirty="0" smtClean="0">
                <a:solidFill>
                  <a:schemeClr val="tx1"/>
                </a:solidFill>
              </a:rPr>
              <a:t> </a:t>
            </a:r>
            <a:r>
              <a:rPr lang="de-AT" sz="2200" dirty="0" err="1" smtClean="0">
                <a:solidFill>
                  <a:schemeClr val="tx1"/>
                </a:solidFill>
              </a:rPr>
              <a:t>matters</a:t>
            </a:r>
            <a:r>
              <a:rPr lang="de-AT" sz="2200" dirty="0" smtClean="0">
                <a:solidFill>
                  <a:schemeClr val="tx1"/>
                </a:solidFill>
              </a:rPr>
              <a:t> (e.g. EU </a:t>
            </a:r>
            <a:r>
              <a:rPr lang="de-AT" sz="2200" dirty="0" err="1" smtClean="0">
                <a:solidFill>
                  <a:schemeClr val="tx1"/>
                </a:solidFill>
              </a:rPr>
              <a:t>manufacturing</a:t>
            </a:r>
            <a:r>
              <a:rPr lang="de-AT" sz="2200" dirty="0" smtClean="0">
                <a:solidFill>
                  <a:schemeClr val="tx1"/>
                </a:solidFill>
              </a:rPr>
              <a:t> </a:t>
            </a:r>
            <a:r>
              <a:rPr lang="de-AT" sz="2200" dirty="0" err="1" smtClean="0">
                <a:solidFill>
                  <a:schemeClr val="tx1"/>
                </a:solidFill>
              </a:rPr>
              <a:t>core</a:t>
            </a:r>
            <a:r>
              <a:rPr lang="de-AT" sz="2200" dirty="0" smtClean="0">
                <a:solidFill>
                  <a:schemeClr val="tx1"/>
                </a:solidFill>
              </a:rPr>
              <a:t>)</a:t>
            </a:r>
          </a:p>
          <a:p>
            <a:pPr>
              <a:spcBef>
                <a:spcPts val="900"/>
              </a:spcBef>
              <a:spcAft>
                <a:spcPts val="300"/>
              </a:spcAft>
            </a:pPr>
            <a:r>
              <a:rPr lang="de-AT" sz="2200" dirty="0" smtClean="0">
                <a:solidFill>
                  <a:schemeClr val="tx1"/>
                </a:solidFill>
              </a:rPr>
              <a:t>Spillover </a:t>
            </a:r>
            <a:r>
              <a:rPr lang="de-AT" sz="2200" dirty="0" err="1" smtClean="0">
                <a:solidFill>
                  <a:schemeClr val="tx1"/>
                </a:solidFill>
              </a:rPr>
              <a:t>effects</a:t>
            </a:r>
            <a:r>
              <a:rPr lang="de-AT" sz="2200" dirty="0" smtClean="0">
                <a:solidFill>
                  <a:schemeClr val="tx1"/>
                </a:solidFill>
              </a:rPr>
              <a:t> </a:t>
            </a:r>
            <a:r>
              <a:rPr lang="de-AT" sz="2200" dirty="0" err="1" smtClean="0">
                <a:solidFill>
                  <a:schemeClr val="tx1"/>
                </a:solidFill>
              </a:rPr>
              <a:t>from</a:t>
            </a:r>
            <a:r>
              <a:rPr lang="de-AT" sz="2200" dirty="0" smtClean="0">
                <a:solidFill>
                  <a:schemeClr val="tx1"/>
                </a:solidFill>
              </a:rPr>
              <a:t> international </a:t>
            </a:r>
            <a:r>
              <a:rPr lang="de-AT" sz="2200" dirty="0" err="1" smtClean="0">
                <a:solidFill>
                  <a:schemeClr val="tx1"/>
                </a:solidFill>
              </a:rPr>
              <a:t>integration</a:t>
            </a:r>
            <a:r>
              <a:rPr lang="de-AT" sz="2200" dirty="0" smtClean="0">
                <a:solidFill>
                  <a:schemeClr val="tx1"/>
                </a:solidFill>
              </a:rPr>
              <a:t> matter</a:t>
            </a:r>
          </a:p>
          <a:p>
            <a:pPr>
              <a:spcBef>
                <a:spcPts val="900"/>
              </a:spcBef>
              <a:spcAft>
                <a:spcPts val="300"/>
              </a:spcAft>
            </a:pPr>
            <a:r>
              <a:rPr lang="de-AT" sz="2200" dirty="0" smtClean="0">
                <a:solidFill>
                  <a:schemeClr val="tx1"/>
                </a:solidFill>
              </a:rPr>
              <a:t>‚</a:t>
            </a:r>
            <a:r>
              <a:rPr lang="de-AT" sz="2200" dirty="0" err="1" smtClean="0">
                <a:solidFill>
                  <a:schemeClr val="tx1"/>
                </a:solidFill>
              </a:rPr>
              <a:t>Allocative</a:t>
            </a:r>
            <a:r>
              <a:rPr lang="de-AT" sz="2200" dirty="0" smtClean="0">
                <a:solidFill>
                  <a:schemeClr val="tx1"/>
                </a:solidFill>
              </a:rPr>
              <a:t> </a:t>
            </a:r>
            <a:r>
              <a:rPr lang="de-AT" sz="2200" dirty="0" err="1" smtClean="0">
                <a:solidFill>
                  <a:schemeClr val="tx1"/>
                </a:solidFill>
              </a:rPr>
              <a:t>efficiency</a:t>
            </a:r>
            <a:r>
              <a:rPr lang="de-AT" sz="2200" dirty="0" smtClean="0">
                <a:solidFill>
                  <a:schemeClr val="tx1"/>
                </a:solidFill>
              </a:rPr>
              <a:t>‘ must </a:t>
            </a:r>
            <a:r>
              <a:rPr lang="de-AT" sz="2200" dirty="0" err="1" smtClean="0">
                <a:solidFill>
                  <a:schemeClr val="tx1"/>
                </a:solidFill>
              </a:rPr>
              <a:t>be</a:t>
            </a:r>
            <a:r>
              <a:rPr lang="de-AT" sz="2200" dirty="0" smtClean="0">
                <a:solidFill>
                  <a:schemeClr val="tx1"/>
                </a:solidFill>
              </a:rPr>
              <a:t> </a:t>
            </a:r>
            <a:r>
              <a:rPr lang="de-AT" sz="2200" dirty="0" err="1" smtClean="0">
                <a:solidFill>
                  <a:schemeClr val="tx1"/>
                </a:solidFill>
              </a:rPr>
              <a:t>seen</a:t>
            </a:r>
            <a:endParaRPr lang="de-AT" sz="2200" dirty="0" smtClean="0">
              <a:solidFill>
                <a:schemeClr val="tx1"/>
              </a:solidFill>
            </a:endParaRPr>
          </a:p>
          <a:p>
            <a:pPr lvl="1">
              <a:spcBef>
                <a:spcPts val="900"/>
              </a:spcBef>
              <a:spcAft>
                <a:spcPts val="300"/>
              </a:spcAft>
            </a:pPr>
            <a:r>
              <a:rPr lang="de-AT" sz="2200" dirty="0">
                <a:solidFill>
                  <a:schemeClr val="tx1"/>
                </a:solidFill>
              </a:rPr>
              <a:t>i</a:t>
            </a:r>
            <a:r>
              <a:rPr lang="de-AT" sz="2200" dirty="0" smtClean="0">
                <a:solidFill>
                  <a:schemeClr val="tx1"/>
                </a:solidFill>
              </a:rPr>
              <a:t>n an international </a:t>
            </a:r>
            <a:r>
              <a:rPr lang="de-AT" sz="2200" dirty="0" err="1" smtClean="0">
                <a:solidFill>
                  <a:schemeClr val="tx1"/>
                </a:solidFill>
              </a:rPr>
              <a:t>context</a:t>
            </a:r>
            <a:r>
              <a:rPr lang="de-AT" sz="2200" dirty="0" smtClean="0">
                <a:solidFill>
                  <a:schemeClr val="tx1"/>
                </a:solidFill>
              </a:rPr>
              <a:t> (</a:t>
            </a:r>
            <a:r>
              <a:rPr lang="de-AT" sz="2200" dirty="0" err="1" smtClean="0">
                <a:solidFill>
                  <a:schemeClr val="tx1"/>
                </a:solidFill>
              </a:rPr>
              <a:t>position</a:t>
            </a:r>
            <a:r>
              <a:rPr lang="de-AT" sz="2200" dirty="0" smtClean="0">
                <a:solidFill>
                  <a:schemeClr val="tx1"/>
                </a:solidFill>
              </a:rPr>
              <a:t> in </a:t>
            </a:r>
            <a:r>
              <a:rPr lang="de-AT" sz="2200" dirty="0" err="1" smtClean="0">
                <a:solidFill>
                  <a:schemeClr val="tx1"/>
                </a:solidFill>
              </a:rPr>
              <a:t>value</a:t>
            </a:r>
            <a:r>
              <a:rPr lang="de-AT" sz="2200" dirty="0" smtClean="0">
                <a:solidFill>
                  <a:schemeClr val="tx1"/>
                </a:solidFill>
              </a:rPr>
              <a:t> </a:t>
            </a:r>
            <a:r>
              <a:rPr lang="de-AT" sz="2200" dirty="0" err="1" smtClean="0">
                <a:solidFill>
                  <a:schemeClr val="tx1"/>
                </a:solidFill>
              </a:rPr>
              <a:t>chains</a:t>
            </a:r>
            <a:r>
              <a:rPr lang="de-AT" sz="2200" dirty="0" smtClean="0">
                <a:solidFill>
                  <a:schemeClr val="tx1"/>
                </a:solidFill>
              </a:rPr>
              <a:t> </a:t>
            </a:r>
            <a:r>
              <a:rPr lang="de-AT" sz="2200" dirty="0" err="1" smtClean="0">
                <a:solidFill>
                  <a:schemeClr val="tx1"/>
                </a:solidFill>
              </a:rPr>
              <a:t>and</a:t>
            </a:r>
            <a:r>
              <a:rPr lang="de-AT" sz="2200" dirty="0" smtClean="0">
                <a:solidFill>
                  <a:schemeClr val="tx1"/>
                </a:solidFill>
              </a:rPr>
              <a:t> </a:t>
            </a:r>
            <a:r>
              <a:rPr lang="de-AT" sz="2200" dirty="0" err="1" smtClean="0">
                <a:solidFill>
                  <a:schemeClr val="tx1"/>
                </a:solidFill>
              </a:rPr>
              <a:t>upgrading</a:t>
            </a:r>
            <a:r>
              <a:rPr lang="de-AT" sz="2200" dirty="0" smtClean="0">
                <a:solidFill>
                  <a:schemeClr val="tx1"/>
                </a:solidFill>
              </a:rPr>
              <a:t> </a:t>
            </a:r>
            <a:r>
              <a:rPr lang="de-AT" sz="2200" dirty="0" err="1" smtClean="0">
                <a:solidFill>
                  <a:schemeClr val="tx1"/>
                </a:solidFill>
              </a:rPr>
              <a:t>potentials</a:t>
            </a:r>
            <a:r>
              <a:rPr lang="de-AT" sz="2200" dirty="0" smtClean="0">
                <a:solidFill>
                  <a:schemeClr val="tx1"/>
                </a:solidFill>
              </a:rPr>
              <a:t>)</a:t>
            </a:r>
          </a:p>
          <a:p>
            <a:pPr lvl="1">
              <a:spcBef>
                <a:spcPts val="900"/>
              </a:spcBef>
              <a:spcAft>
                <a:spcPts val="300"/>
              </a:spcAft>
            </a:pPr>
            <a:r>
              <a:rPr lang="de-AT" sz="2200" dirty="0" err="1" smtClean="0">
                <a:solidFill>
                  <a:schemeClr val="tx1"/>
                </a:solidFill>
              </a:rPr>
              <a:t>as</a:t>
            </a:r>
            <a:r>
              <a:rPr lang="de-AT" sz="2200" dirty="0" smtClean="0">
                <a:solidFill>
                  <a:schemeClr val="tx1"/>
                </a:solidFill>
              </a:rPr>
              <a:t> a </a:t>
            </a:r>
            <a:r>
              <a:rPr lang="de-AT" sz="2200" dirty="0" err="1" smtClean="0">
                <a:solidFill>
                  <a:schemeClr val="tx1"/>
                </a:solidFill>
              </a:rPr>
              <a:t>dynamic</a:t>
            </a:r>
            <a:r>
              <a:rPr lang="de-AT" sz="2200" dirty="0" smtClean="0">
                <a:solidFill>
                  <a:schemeClr val="tx1"/>
                </a:solidFill>
              </a:rPr>
              <a:t> </a:t>
            </a:r>
            <a:r>
              <a:rPr lang="de-AT" sz="2200" dirty="0" err="1" smtClean="0">
                <a:solidFill>
                  <a:schemeClr val="tx1"/>
                </a:solidFill>
              </a:rPr>
              <a:t>concept</a:t>
            </a:r>
            <a:r>
              <a:rPr lang="de-AT" sz="2200" dirty="0" smtClean="0">
                <a:solidFill>
                  <a:schemeClr val="tx1"/>
                </a:solidFill>
              </a:rPr>
              <a:t> (</a:t>
            </a:r>
            <a:r>
              <a:rPr lang="de-AT" sz="2200" dirty="0" err="1" smtClean="0">
                <a:solidFill>
                  <a:schemeClr val="tx1"/>
                </a:solidFill>
              </a:rPr>
              <a:t>technology</a:t>
            </a:r>
            <a:r>
              <a:rPr lang="de-AT" sz="2200" dirty="0" smtClean="0">
                <a:solidFill>
                  <a:schemeClr val="tx1"/>
                </a:solidFill>
              </a:rPr>
              <a:t> </a:t>
            </a:r>
            <a:r>
              <a:rPr lang="de-AT" sz="2200" dirty="0" err="1" smtClean="0">
                <a:solidFill>
                  <a:schemeClr val="tx1"/>
                </a:solidFill>
              </a:rPr>
              <a:t>and</a:t>
            </a:r>
            <a:r>
              <a:rPr lang="de-AT" sz="2200" dirty="0" smtClean="0">
                <a:solidFill>
                  <a:schemeClr val="tx1"/>
                </a:solidFill>
              </a:rPr>
              <a:t> </a:t>
            </a:r>
            <a:r>
              <a:rPr lang="de-AT" sz="2200" dirty="0" err="1" smtClean="0">
                <a:solidFill>
                  <a:schemeClr val="tx1"/>
                </a:solidFill>
              </a:rPr>
              <a:t>knowledge</a:t>
            </a:r>
            <a:r>
              <a:rPr lang="de-AT" sz="2200" dirty="0" smtClean="0">
                <a:solidFill>
                  <a:schemeClr val="tx1"/>
                </a:solidFill>
              </a:rPr>
              <a:t> </a:t>
            </a:r>
            <a:r>
              <a:rPr lang="de-AT" sz="2200" dirty="0" err="1" smtClean="0">
                <a:solidFill>
                  <a:schemeClr val="tx1"/>
                </a:solidFill>
              </a:rPr>
              <a:t>upgrading</a:t>
            </a:r>
            <a:r>
              <a:rPr lang="de-AT" sz="2200" dirty="0" smtClean="0">
                <a:solidFill>
                  <a:schemeClr val="tx1"/>
                </a:solidFill>
              </a:rPr>
              <a:t>, </a:t>
            </a:r>
            <a:r>
              <a:rPr lang="de-AT" sz="2200" dirty="0" err="1" smtClean="0">
                <a:solidFill>
                  <a:schemeClr val="tx1"/>
                </a:solidFill>
              </a:rPr>
              <a:t>patterns</a:t>
            </a:r>
            <a:r>
              <a:rPr lang="de-AT" sz="2200" dirty="0" smtClean="0">
                <a:solidFill>
                  <a:schemeClr val="tx1"/>
                </a:solidFill>
              </a:rPr>
              <a:t> </a:t>
            </a:r>
            <a:r>
              <a:rPr lang="de-AT" sz="2200" dirty="0" err="1" smtClean="0">
                <a:solidFill>
                  <a:schemeClr val="tx1"/>
                </a:solidFill>
              </a:rPr>
              <a:t>of</a:t>
            </a:r>
            <a:r>
              <a:rPr lang="de-AT" sz="2200" dirty="0" smtClean="0">
                <a:solidFill>
                  <a:schemeClr val="tx1"/>
                </a:solidFill>
              </a:rPr>
              <a:t> </a:t>
            </a:r>
            <a:r>
              <a:rPr lang="de-AT" sz="2200" dirty="0" err="1" smtClean="0">
                <a:solidFill>
                  <a:schemeClr val="tx1"/>
                </a:solidFill>
              </a:rPr>
              <a:t>specialisation</a:t>
            </a:r>
            <a:r>
              <a:rPr lang="de-AT" sz="2200" dirty="0" smtClean="0">
                <a:solidFill>
                  <a:schemeClr val="tx1"/>
                </a:solidFill>
              </a:rPr>
              <a:t>)</a:t>
            </a:r>
          </a:p>
          <a:p>
            <a:pPr>
              <a:spcBef>
                <a:spcPts val="900"/>
              </a:spcBef>
              <a:spcAft>
                <a:spcPts val="300"/>
              </a:spcAft>
            </a:pPr>
            <a:endParaRPr lang="de-AT" sz="2200" dirty="0" smtClean="0">
              <a:solidFill>
                <a:schemeClr val="tx1"/>
              </a:solidFill>
            </a:endParaRPr>
          </a:p>
          <a:p>
            <a:pPr>
              <a:spcBef>
                <a:spcPts val="900"/>
              </a:spcBef>
              <a:spcAft>
                <a:spcPts val="300"/>
              </a:spcAft>
            </a:pPr>
            <a:endParaRPr lang="de-AT" sz="22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595251"/>
      </p:ext>
    </p:extLst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iw_vorlage_june2011">
  <a:themeElements>
    <a:clrScheme name="wiiw farbdesign_neu ordnung">
      <a:dk1>
        <a:srgbClr val="000000"/>
      </a:dk1>
      <a:lt1>
        <a:sysClr val="window" lastClr="FFFFFF"/>
      </a:lt1>
      <a:dk2>
        <a:srgbClr val="000000"/>
      </a:dk2>
      <a:lt2>
        <a:srgbClr val="FFFFFF"/>
      </a:lt2>
      <a:accent1>
        <a:srgbClr val="86868A"/>
      </a:accent1>
      <a:accent2>
        <a:srgbClr val="D48600"/>
      </a:accent2>
      <a:accent3>
        <a:srgbClr val="004872"/>
      </a:accent3>
      <a:accent4>
        <a:srgbClr val="E9EAEB"/>
      </a:accent4>
      <a:accent5>
        <a:srgbClr val="B7B9BC"/>
      </a:accent5>
      <a:accent6>
        <a:srgbClr val="D48600"/>
      </a:accent6>
      <a:hlink>
        <a:srgbClr val="004872"/>
      </a:hlink>
      <a:folHlink>
        <a:srgbClr val="000000"/>
      </a:folHlink>
    </a:clrScheme>
    <a:fontScheme name="layout_hell_ januar 200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rgbClr val="808080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en-US" sz="2400" b="0" i="0" u="none" strike="noStrike" cap="none" normalizeH="0" baseline="0" smtClean="0">
            <a:ln>
              <a:noFill/>
            </a:ln>
            <a:solidFill>
              <a:srgbClr val="808080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layout_hell_ januar 2007 1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out_hell_ januar 2007 2">
        <a:dk1>
          <a:srgbClr val="333333"/>
        </a:dk1>
        <a:lt1>
          <a:srgbClr val="EAEAEA"/>
        </a:lt1>
        <a:dk2>
          <a:srgbClr val="000000"/>
        </a:dk2>
        <a:lt2>
          <a:srgbClr val="868686"/>
        </a:lt2>
        <a:accent1>
          <a:srgbClr val="A50021"/>
        </a:accent1>
        <a:accent2>
          <a:srgbClr val="CC0000"/>
        </a:accent2>
        <a:accent3>
          <a:srgbClr val="F3F3F3"/>
        </a:accent3>
        <a:accent4>
          <a:srgbClr val="2A2A2A"/>
        </a:accent4>
        <a:accent5>
          <a:srgbClr val="CFAAAB"/>
        </a:accent5>
        <a:accent6>
          <a:srgbClr val="B90000"/>
        </a:accent6>
        <a:hlink>
          <a:srgbClr val="333333"/>
        </a:hlink>
        <a:folHlink>
          <a:srgbClr val="77777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out_hell_ januar 2007 3">
        <a:dk1>
          <a:srgbClr val="333333"/>
        </a:dk1>
        <a:lt1>
          <a:srgbClr val="EAEAEA"/>
        </a:lt1>
        <a:dk2>
          <a:srgbClr val="000000"/>
        </a:dk2>
        <a:lt2>
          <a:srgbClr val="868686"/>
        </a:lt2>
        <a:accent1>
          <a:srgbClr val="A50021"/>
        </a:accent1>
        <a:accent2>
          <a:srgbClr val="CC0000"/>
        </a:accent2>
        <a:accent3>
          <a:srgbClr val="F3F3F3"/>
        </a:accent3>
        <a:accent4>
          <a:srgbClr val="2A2A2A"/>
        </a:accent4>
        <a:accent5>
          <a:srgbClr val="CFAAAB"/>
        </a:accent5>
        <a:accent6>
          <a:srgbClr val="B90000"/>
        </a:accent6>
        <a:hlink>
          <a:srgbClr val="333333"/>
        </a:hlink>
        <a:folHlink>
          <a:srgbClr val="F8CA1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Larissa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Larissa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Larissa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577</Words>
  <Application>Microsoft Office PowerPoint</Application>
  <PresentationFormat>Bildschirmpräsentation (4:3)</PresentationFormat>
  <Paragraphs>72</Paragraphs>
  <Slides>17</Slides>
  <Notes>3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18" baseType="lpstr">
      <vt:lpstr>wiiw_vorlage_june2011</vt:lpstr>
      <vt:lpstr>A comparative perspective: Convergence, integration and spillovers</vt:lpstr>
      <vt:lpstr>Overview</vt:lpstr>
      <vt:lpstr>GDP per capita at PPP, 2016, EU28=100</vt:lpstr>
      <vt:lpstr>GDP per capita at PPP, EU28=100</vt:lpstr>
      <vt:lpstr>GDP per capita at PPP, 1991=1</vt:lpstr>
      <vt:lpstr>Convergence process derailed?</vt:lpstr>
      <vt:lpstr>Convergence process derailed?</vt:lpstr>
      <vt:lpstr>PowerPoint-Präsentation</vt:lpstr>
      <vt:lpstr>PowerPoint-Präsentation</vt:lpstr>
      <vt:lpstr>Central European Manufacturing Core </vt:lpstr>
      <vt:lpstr>Specialisation dynamics across Europe</vt:lpstr>
      <vt:lpstr>R&amp;D Stocks by Sector of Countries Covered in the OECD ANBERD Dataset</vt:lpstr>
      <vt:lpstr>Share of G5 in domestic R&amp;D stock by industry (in % of total R&amp;D expenditures of ANBERD)</vt:lpstr>
      <vt:lpstr>PowerPoint-Präsentation</vt:lpstr>
      <vt:lpstr>PowerPoint-Präsentation</vt:lpstr>
      <vt:lpstr>Spillover effects matter </vt:lpstr>
      <vt:lpstr>Conclusions </vt:lpstr>
    </vt:vector>
  </TitlesOfParts>
  <Company>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Beate Muck</dc:creator>
  <cp:lastModifiedBy>Robert Stehrer</cp:lastModifiedBy>
  <cp:revision>497</cp:revision>
  <cp:lastPrinted>2017-05-10T08:48:47Z</cp:lastPrinted>
  <dcterms:created xsi:type="dcterms:W3CDTF">2014-03-04T11:33:19Z</dcterms:created>
  <dcterms:modified xsi:type="dcterms:W3CDTF">2017-06-09T11:00:16Z</dcterms:modified>
</cp:coreProperties>
</file>