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9" r:id="rId5"/>
  </p:sldMasterIdLst>
  <p:notesMasterIdLst>
    <p:notesMasterId r:id="rId16"/>
  </p:notesMasterIdLst>
  <p:handoutMasterIdLst>
    <p:handoutMasterId r:id="rId17"/>
  </p:handoutMasterIdLst>
  <p:sldIdLst>
    <p:sldId id="263" r:id="rId6"/>
    <p:sldId id="452" r:id="rId7"/>
    <p:sldId id="458" r:id="rId8"/>
    <p:sldId id="450" r:id="rId9"/>
    <p:sldId id="449" r:id="rId10"/>
    <p:sldId id="461" r:id="rId11"/>
    <p:sldId id="423" r:id="rId12"/>
    <p:sldId id="440" r:id="rId13"/>
    <p:sldId id="465" r:id="rId14"/>
    <p:sldId id="274" r:id="rId15"/>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1C7"/>
    <a:srgbClr val="E2007A"/>
    <a:srgbClr val="7AB51D"/>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531" autoAdjust="0"/>
    <p:restoredTop sz="80929" autoAdjust="0"/>
  </p:normalViewPr>
  <p:slideViewPr>
    <p:cSldViewPr>
      <p:cViewPr varScale="1">
        <p:scale>
          <a:sx n="84" d="100"/>
          <a:sy n="84" d="100"/>
        </p:scale>
        <p:origin x="96" y="270"/>
      </p:cViewPr>
      <p:guideLst>
        <p:guide orient="horz" pos="2160"/>
        <p:guide pos="2880"/>
      </p:guideLst>
    </p:cSldViewPr>
  </p:slideViewPr>
  <p:outlineViewPr>
    <p:cViewPr>
      <p:scale>
        <a:sx n="33" d="100"/>
        <a:sy n="33" d="100"/>
      </p:scale>
      <p:origin x="0" y="90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573344498318499"/>
          <c:y val="0.11970661201596376"/>
          <c:w val="0.86042003754676466"/>
          <c:h val="0.69331549994606834"/>
        </c:manualLayout>
      </c:layout>
      <c:barChart>
        <c:barDir val="col"/>
        <c:grouping val="clustered"/>
        <c:varyColors val="0"/>
        <c:ser>
          <c:idx val="0"/>
          <c:order val="0"/>
          <c:tx>
            <c:strRef>
              <c:f>Fig2_11!$C$42</c:f>
              <c:strCache>
                <c:ptCount val="1"/>
                <c:pt idx="0">
                  <c:v>GNI per hour worked, 2015</c:v>
                </c:pt>
              </c:strCache>
            </c:strRef>
          </c:tx>
          <c:spPr>
            <a:solidFill>
              <a:srgbClr val="FFCC00"/>
            </a:solidFill>
            <a:ln w="6350" cmpd="sng">
              <a:solidFill>
                <a:srgbClr val="000000"/>
              </a:solidFill>
              <a:round/>
            </a:ln>
            <a:effectLst/>
          </c:spPr>
          <c:invertIfNegative val="0"/>
          <c:dPt>
            <c:idx val="17"/>
            <c:invertIfNegative val="0"/>
            <c:bubble3D val="0"/>
            <c:spPr>
              <a:solidFill>
                <a:srgbClr val="FF0000"/>
              </a:solidFill>
              <a:ln w="6350" cmpd="sng">
                <a:solidFill>
                  <a:srgbClr val="000000"/>
                </a:solidFill>
                <a:round/>
              </a:ln>
              <a:effectLst/>
            </c:spPr>
          </c:dPt>
          <c:dPt>
            <c:idx val="21"/>
            <c:invertIfNegative val="0"/>
            <c:bubble3D val="0"/>
          </c:dPt>
          <c:dPt>
            <c:idx val="23"/>
            <c:invertIfNegative val="0"/>
            <c:bubble3D val="0"/>
          </c:dPt>
          <c:dPt>
            <c:idx val="24"/>
            <c:invertIfNegative val="0"/>
            <c:bubble3D val="0"/>
            <c:spPr>
              <a:solidFill>
                <a:srgbClr val="FFCC00"/>
              </a:solidFill>
              <a:ln w="3175">
                <a:solidFill>
                  <a:srgbClr val="000000"/>
                </a:solidFill>
                <a:prstDash val="solid"/>
              </a:ln>
            </c:spPr>
          </c:dPt>
          <c:dPt>
            <c:idx val="26"/>
            <c:invertIfNegative val="0"/>
            <c:bubble3D val="0"/>
          </c:dPt>
          <c:dPt>
            <c:idx val="27"/>
            <c:invertIfNegative val="0"/>
            <c:bubble3D val="0"/>
          </c:dPt>
          <c:dPt>
            <c:idx val="28"/>
            <c:invertIfNegative val="0"/>
            <c:bubble3D val="0"/>
            <c:spPr>
              <a:solidFill>
                <a:srgbClr val="FFCC00"/>
              </a:solidFill>
              <a:ln w="3175">
                <a:solidFill>
                  <a:srgbClr val="000000"/>
                </a:solidFill>
                <a:prstDash val="solid"/>
              </a:ln>
            </c:spPr>
          </c:dPt>
          <c:dPt>
            <c:idx val="39"/>
            <c:invertIfNegative val="0"/>
            <c:bubble3D val="0"/>
            <c:spPr>
              <a:solidFill>
                <a:srgbClr val="7AB51D"/>
              </a:solidFill>
              <a:ln w="6350" cmpd="sng">
                <a:solidFill>
                  <a:srgbClr val="000000"/>
                </a:solidFill>
                <a:round/>
              </a:ln>
              <a:effectLst/>
            </c:spPr>
          </c:dPt>
          <c:cat>
            <c:strRef>
              <c:f>Fig2_11!$B$43:$B$83</c:f>
              <c:strCache>
                <c:ptCount val="41"/>
                <c:pt idx="0">
                  <c:v>CRI</c:v>
                </c:pt>
                <c:pt idx="1">
                  <c:v>MEX</c:v>
                </c:pt>
                <c:pt idx="2">
                  <c:v>ZAF</c:v>
                </c:pt>
                <c:pt idx="3">
                  <c:v>RUS</c:v>
                </c:pt>
                <c:pt idx="4">
                  <c:v>CHL</c:v>
                </c:pt>
                <c:pt idx="5">
                  <c:v>LVA</c:v>
                </c:pt>
                <c:pt idx="6">
                  <c:v>POL</c:v>
                </c:pt>
                <c:pt idx="7">
                  <c:v>KOR</c:v>
                </c:pt>
                <c:pt idx="8">
                  <c:v>EST</c:v>
                </c:pt>
                <c:pt idx="9">
                  <c:v>LTU</c:v>
                </c:pt>
                <c:pt idx="10">
                  <c:v>HUN</c:v>
                </c:pt>
                <c:pt idx="11">
                  <c:v>GRC</c:v>
                </c:pt>
                <c:pt idx="12">
                  <c:v>PRT</c:v>
                </c:pt>
                <c:pt idx="13">
                  <c:v>TUR</c:v>
                </c:pt>
                <c:pt idx="14">
                  <c:v>CZE</c:v>
                </c:pt>
                <c:pt idx="15">
                  <c:v>SVK</c:v>
                </c:pt>
                <c:pt idx="16">
                  <c:v>ISR</c:v>
                </c:pt>
                <c:pt idx="17">
                  <c:v>SLOVENIA</c:v>
                </c:pt>
                <c:pt idx="18">
                  <c:v>NZL</c:v>
                </c:pt>
                <c:pt idx="19">
                  <c:v>JPN</c:v>
                </c:pt>
                <c:pt idx="20">
                  <c:v>ISL</c:v>
                </c:pt>
                <c:pt idx="21">
                  <c:v>CAN</c:v>
                </c:pt>
                <c:pt idx="22">
                  <c:v>ESP</c:v>
                </c:pt>
                <c:pt idx="23">
                  <c:v>GBR</c:v>
                </c:pt>
                <c:pt idx="24">
                  <c:v>EU28</c:v>
                </c:pt>
                <c:pt idx="25">
                  <c:v>ITA</c:v>
                </c:pt>
                <c:pt idx="26">
                  <c:v>AUS</c:v>
                </c:pt>
                <c:pt idx="27">
                  <c:v>FIN</c:v>
                </c:pt>
                <c:pt idx="28">
                  <c:v>EA19</c:v>
                </c:pt>
                <c:pt idx="29">
                  <c:v>SWE</c:v>
                </c:pt>
                <c:pt idx="30">
                  <c:v>AUT</c:v>
                </c:pt>
                <c:pt idx="31">
                  <c:v>CHE</c:v>
                </c:pt>
                <c:pt idx="32">
                  <c:v>DEU</c:v>
                </c:pt>
                <c:pt idx="33">
                  <c:v>NLD</c:v>
                </c:pt>
                <c:pt idx="34">
                  <c:v>FRA</c:v>
                </c:pt>
                <c:pt idx="35">
                  <c:v>USA</c:v>
                </c:pt>
                <c:pt idx="36">
                  <c:v>DNK</c:v>
                </c:pt>
                <c:pt idx="37">
                  <c:v>BEL</c:v>
                </c:pt>
                <c:pt idx="38">
                  <c:v>NOR</c:v>
                </c:pt>
                <c:pt idx="39">
                  <c:v>IRELAND</c:v>
                </c:pt>
                <c:pt idx="40">
                  <c:v>LUX</c:v>
                </c:pt>
              </c:strCache>
            </c:strRef>
          </c:cat>
          <c:val>
            <c:numRef>
              <c:f>Fig2_11!$C$43:$C$83</c:f>
              <c:numCache>
                <c:formatCode>0.00</c:formatCode>
                <c:ptCount val="41"/>
                <c:pt idx="0">
                  <c:v>-66.76589755718561</c:v>
                </c:pt>
                <c:pt idx="1">
                  <c:v>-61.529591164867355</c:v>
                </c:pt>
                <c:pt idx="2">
                  <c:v>-59.49192024012887</c:v>
                </c:pt>
                <c:pt idx="3">
                  <c:v>-54.773697499932908</c:v>
                </c:pt>
                <c:pt idx="4">
                  <c:v>-49.992299349516109</c:v>
                </c:pt>
                <c:pt idx="5">
                  <c:v>-42.968611844304682</c:v>
                </c:pt>
                <c:pt idx="6">
                  <c:v>-40.90625870527046</c:v>
                </c:pt>
                <c:pt idx="7">
                  <c:v>-36.869938385061829</c:v>
                </c:pt>
                <c:pt idx="8">
                  <c:v>-36.328003248182952</c:v>
                </c:pt>
                <c:pt idx="9">
                  <c:v>-36.044916191498146</c:v>
                </c:pt>
                <c:pt idx="10">
                  <c:v>-35.099946802977769</c:v>
                </c:pt>
                <c:pt idx="11">
                  <c:v>-31.032538673841803</c:v>
                </c:pt>
                <c:pt idx="12">
                  <c:v>-30.857364167994362</c:v>
                </c:pt>
                <c:pt idx="13">
                  <c:v>-24.917720183856083</c:v>
                </c:pt>
                <c:pt idx="14">
                  <c:v>-28.006460214549524</c:v>
                </c:pt>
                <c:pt idx="15">
                  <c:v>-20.978171469327801</c:v>
                </c:pt>
                <c:pt idx="16">
                  <c:v>-20.157600232372076</c:v>
                </c:pt>
                <c:pt idx="17">
                  <c:v>-20.127659845659519</c:v>
                </c:pt>
                <c:pt idx="18">
                  <c:v>-21.324031557178447</c:v>
                </c:pt>
                <c:pt idx="19">
                  <c:v>-7.0423827657112419</c:v>
                </c:pt>
                <c:pt idx="20">
                  <c:v>-15.208133285275615</c:v>
                </c:pt>
                <c:pt idx="21">
                  <c:v>-1.5417651232982332</c:v>
                </c:pt>
                <c:pt idx="22">
                  <c:v>0.9117645417868081</c:v>
                </c:pt>
                <c:pt idx="23">
                  <c:v>1.8587944257275169</c:v>
                </c:pt>
                <c:pt idx="24">
                  <c:v>3.1792596805124473</c:v>
                </c:pt>
                <c:pt idx="25">
                  <c:v>4.7866334698457358</c:v>
                </c:pt>
                <c:pt idx="26">
                  <c:v>8.450447376296033</c:v>
                </c:pt>
                <c:pt idx="27">
                  <c:v>12.172417476309549</c:v>
                </c:pt>
                <c:pt idx="28">
                  <c:v>16.403677970431385</c:v>
                </c:pt>
                <c:pt idx="29">
                  <c:v>20.959395968651727</c:v>
                </c:pt>
                <c:pt idx="30">
                  <c:v>21.125991799560428</c:v>
                </c:pt>
                <c:pt idx="31">
                  <c:v>32.175041251177518</c:v>
                </c:pt>
                <c:pt idx="32">
                  <c:v>33.961753564180256</c:v>
                </c:pt>
                <c:pt idx="33">
                  <c:v>31.705943649755341</c:v>
                </c:pt>
                <c:pt idx="34">
                  <c:v>35.192493132730164</c:v>
                </c:pt>
                <c:pt idx="35">
                  <c:v>38.014735358092878</c:v>
                </c:pt>
                <c:pt idx="36">
                  <c:v>41.817791183380272</c:v>
                </c:pt>
                <c:pt idx="37">
                  <c:v>42.000522695958644</c:v>
                </c:pt>
                <c:pt idx="38">
                  <c:v>70.256048201666914</c:v>
                </c:pt>
                <c:pt idx="39">
                  <c:v>44.105837194007577</c:v>
                </c:pt>
                <c:pt idx="40">
                  <c:v>21.794108590407934</c:v>
                </c:pt>
              </c:numCache>
            </c:numRef>
          </c:val>
        </c:ser>
        <c:dLbls>
          <c:showLegendKey val="0"/>
          <c:showVal val="0"/>
          <c:showCatName val="0"/>
          <c:showSerName val="0"/>
          <c:showPercent val="0"/>
          <c:showBubbleSize val="0"/>
        </c:dLbls>
        <c:gapWidth val="150"/>
        <c:axId val="176735296"/>
        <c:axId val="176735856"/>
      </c:barChart>
      <c:lineChart>
        <c:grouping val="standard"/>
        <c:varyColors val="0"/>
        <c:ser>
          <c:idx val="1"/>
          <c:order val="1"/>
          <c:tx>
            <c:strRef>
              <c:f>Fig2_11!$D$42</c:f>
              <c:strCache>
                <c:ptCount val="1"/>
                <c:pt idx="0">
                  <c:v>GDP per hour worked, 2015</c:v>
                </c:pt>
              </c:strCache>
            </c:strRef>
          </c:tx>
          <c:spPr>
            <a:ln w="28575">
              <a:noFill/>
            </a:ln>
          </c:spPr>
          <c:marker>
            <c:symbol val="diamond"/>
            <c:size val="5"/>
            <c:spPr>
              <a:solidFill>
                <a:schemeClr val="tx1"/>
              </a:solidFill>
              <a:ln w="3175">
                <a:solidFill>
                  <a:srgbClr val="000000"/>
                </a:solidFill>
                <a:prstDash val="solid"/>
              </a:ln>
              <a:effectLst/>
              <a:extLst/>
            </c:spPr>
          </c:marker>
          <c:dPt>
            <c:idx val="21"/>
            <c:bubble3D val="0"/>
          </c:dPt>
          <c:dPt>
            <c:idx val="24"/>
            <c:marker>
              <c:spPr>
                <a:solidFill>
                  <a:schemeClr val="tx1">
                    <a:lumMod val="50000"/>
                    <a:lumOff val="50000"/>
                  </a:schemeClr>
                </a:solidFill>
                <a:ln w="3175">
                  <a:solidFill>
                    <a:schemeClr val="tx1"/>
                  </a:solidFill>
                  <a:prstDash val="solid"/>
                </a:ln>
                <a:effectLst/>
                <a:extLst/>
              </c:spPr>
            </c:marker>
            <c:bubble3D val="0"/>
          </c:dPt>
          <c:dPt>
            <c:idx val="26"/>
            <c:bubble3D val="0"/>
          </c:dPt>
          <c:dPt>
            <c:idx val="28"/>
            <c:marker>
              <c:spPr>
                <a:solidFill>
                  <a:schemeClr val="tx1">
                    <a:lumMod val="50000"/>
                    <a:lumOff val="50000"/>
                  </a:schemeClr>
                </a:solidFill>
                <a:ln w="3175">
                  <a:solidFill>
                    <a:schemeClr val="tx1"/>
                  </a:solidFill>
                  <a:prstDash val="solid"/>
                </a:ln>
                <a:effectLst/>
                <a:extLst/>
              </c:spPr>
            </c:marker>
            <c:bubble3D val="0"/>
          </c:dPt>
          <c:cat>
            <c:strRef>
              <c:f>Fig2_11!$B$43:$B$83</c:f>
              <c:strCache>
                <c:ptCount val="41"/>
                <c:pt idx="0">
                  <c:v>CRI</c:v>
                </c:pt>
                <c:pt idx="1">
                  <c:v>MEX</c:v>
                </c:pt>
                <c:pt idx="2">
                  <c:v>ZAF</c:v>
                </c:pt>
                <c:pt idx="3">
                  <c:v>RUS</c:v>
                </c:pt>
                <c:pt idx="4">
                  <c:v>CHL</c:v>
                </c:pt>
                <c:pt idx="5">
                  <c:v>LVA</c:v>
                </c:pt>
                <c:pt idx="6">
                  <c:v>POL</c:v>
                </c:pt>
                <c:pt idx="7">
                  <c:v>KOR</c:v>
                </c:pt>
                <c:pt idx="8">
                  <c:v>EST</c:v>
                </c:pt>
                <c:pt idx="9">
                  <c:v>LTU</c:v>
                </c:pt>
                <c:pt idx="10">
                  <c:v>HUN</c:v>
                </c:pt>
                <c:pt idx="11">
                  <c:v>GRC</c:v>
                </c:pt>
                <c:pt idx="12">
                  <c:v>PRT</c:v>
                </c:pt>
                <c:pt idx="13">
                  <c:v>TUR</c:v>
                </c:pt>
                <c:pt idx="14">
                  <c:v>CZE</c:v>
                </c:pt>
                <c:pt idx="15">
                  <c:v>SVK</c:v>
                </c:pt>
                <c:pt idx="16">
                  <c:v>ISR</c:v>
                </c:pt>
                <c:pt idx="17">
                  <c:v>SLOVENIA</c:v>
                </c:pt>
                <c:pt idx="18">
                  <c:v>NZL</c:v>
                </c:pt>
                <c:pt idx="19">
                  <c:v>JPN</c:v>
                </c:pt>
                <c:pt idx="20">
                  <c:v>ISL</c:v>
                </c:pt>
                <c:pt idx="21">
                  <c:v>CAN</c:v>
                </c:pt>
                <c:pt idx="22">
                  <c:v>ESP</c:v>
                </c:pt>
                <c:pt idx="23">
                  <c:v>GBR</c:v>
                </c:pt>
                <c:pt idx="24">
                  <c:v>EU28</c:v>
                </c:pt>
                <c:pt idx="25">
                  <c:v>ITA</c:v>
                </c:pt>
                <c:pt idx="26">
                  <c:v>AUS</c:v>
                </c:pt>
                <c:pt idx="27">
                  <c:v>FIN</c:v>
                </c:pt>
                <c:pt idx="28">
                  <c:v>EA19</c:v>
                </c:pt>
                <c:pt idx="29">
                  <c:v>SWE</c:v>
                </c:pt>
                <c:pt idx="30">
                  <c:v>AUT</c:v>
                </c:pt>
                <c:pt idx="31">
                  <c:v>CHE</c:v>
                </c:pt>
                <c:pt idx="32">
                  <c:v>DEU</c:v>
                </c:pt>
                <c:pt idx="33">
                  <c:v>NLD</c:v>
                </c:pt>
                <c:pt idx="34">
                  <c:v>FRA</c:v>
                </c:pt>
                <c:pt idx="35">
                  <c:v>USA</c:v>
                </c:pt>
                <c:pt idx="36">
                  <c:v>DNK</c:v>
                </c:pt>
                <c:pt idx="37">
                  <c:v>BEL</c:v>
                </c:pt>
                <c:pt idx="38">
                  <c:v>NOR</c:v>
                </c:pt>
                <c:pt idx="39">
                  <c:v>IRELAND</c:v>
                </c:pt>
                <c:pt idx="40">
                  <c:v>LUX</c:v>
                </c:pt>
              </c:strCache>
            </c:strRef>
          </c:cat>
          <c:val>
            <c:numRef>
              <c:f>Fig2_11!$D$43:$D$83</c:f>
              <c:numCache>
                <c:formatCode>0.00</c:formatCode>
                <c:ptCount val="41"/>
                <c:pt idx="0">
                  <c:v>-65.442054458215978</c:v>
                </c:pt>
                <c:pt idx="1">
                  <c:v>-60.630667632473489</c:v>
                </c:pt>
                <c:pt idx="2">
                  <c:v>-58.623705295239759</c:v>
                </c:pt>
                <c:pt idx="3">
                  <c:v>-53.807594371780851</c:v>
                </c:pt>
                <c:pt idx="4">
                  <c:v>-48.972158305943644</c:v>
                </c:pt>
                <c:pt idx="5">
                  <c:v>-43.122010326959838</c:v>
                </c:pt>
                <c:pt idx="6">
                  <c:v>-38.99961739311366</c:v>
                </c:pt>
                <c:pt idx="7">
                  <c:v>-37.531131715851608</c:v>
                </c:pt>
                <c:pt idx="8">
                  <c:v>-35.367267860471408</c:v>
                </c:pt>
                <c:pt idx="9">
                  <c:v>-33.748396121838795</c:v>
                </c:pt>
                <c:pt idx="10">
                  <c:v>-32.306661406531681</c:v>
                </c:pt>
                <c:pt idx="11">
                  <c:v>-31.672964713143603</c:v>
                </c:pt>
                <c:pt idx="12">
                  <c:v>-29.600052953748456</c:v>
                </c:pt>
                <c:pt idx="13">
                  <c:v>-24.503650133910458</c:v>
                </c:pt>
                <c:pt idx="14">
                  <c:v>-23.395178683367533</c:v>
                </c:pt>
                <c:pt idx="15">
                  <c:v>-20.142135237741833</c:v>
                </c:pt>
                <c:pt idx="16">
                  <c:v>-19.469197013219073</c:v>
                </c:pt>
                <c:pt idx="17">
                  <c:v>-18.732580379113038</c:v>
                </c:pt>
                <c:pt idx="18">
                  <c:v>-17.676167976385059</c:v>
                </c:pt>
                <c:pt idx="19">
                  <c:v>-10.959368315502061</c:v>
                </c:pt>
                <c:pt idx="20">
                  <c:v>-10.562526487397239</c:v>
                </c:pt>
                <c:pt idx="21">
                  <c:v>-0.59407535497736363</c:v>
                </c:pt>
                <c:pt idx="22">
                  <c:v>0.39047907734710563</c:v>
                </c:pt>
                <c:pt idx="23">
                  <c:v>2.670481732865615</c:v>
                </c:pt>
                <c:pt idx="24">
                  <c:v>3.3777259517045355</c:v>
                </c:pt>
                <c:pt idx="25">
                  <c:v>4.9421579948540906</c:v>
                </c:pt>
                <c:pt idx="26">
                  <c:v>9.7316138870618083</c:v>
                </c:pt>
                <c:pt idx="27">
                  <c:v>10.586227244527379</c:v>
                </c:pt>
                <c:pt idx="28">
                  <c:v>15.508858446748409</c:v>
                </c:pt>
                <c:pt idx="29">
                  <c:v>18.431598775039305</c:v>
                </c:pt>
                <c:pt idx="30">
                  <c:v>21.073612582130142</c:v>
                </c:pt>
                <c:pt idx="31">
                  <c:v>28.456416048094724</c:v>
                </c:pt>
                <c:pt idx="32">
                  <c:v>30.336133159021372</c:v>
                </c:pt>
                <c:pt idx="33">
                  <c:v>31.40683727883593</c:v>
                </c:pt>
                <c:pt idx="34">
                  <c:v>32.248899376268355</c:v>
                </c:pt>
                <c:pt idx="35">
                  <c:v>33.794572072414695</c:v>
                </c:pt>
                <c:pt idx="36">
                  <c:v>36.411436372972062</c:v>
                </c:pt>
                <c:pt idx="37">
                  <c:v>41.113442618765703</c:v>
                </c:pt>
                <c:pt idx="38">
                  <c:v>61.130503796535926</c:v>
                </c:pt>
                <c:pt idx="39">
                  <c:v>79.743072907511035</c:v>
                </c:pt>
                <c:pt idx="40">
                  <c:v>86.023248864782502</c:v>
                </c:pt>
              </c:numCache>
            </c:numRef>
          </c:val>
          <c:smooth val="0"/>
        </c:ser>
        <c:dLbls>
          <c:showLegendKey val="0"/>
          <c:showVal val="0"/>
          <c:showCatName val="0"/>
          <c:showSerName val="0"/>
          <c:showPercent val="0"/>
          <c:showBubbleSize val="0"/>
        </c:dLbls>
        <c:marker val="1"/>
        <c:smooth val="0"/>
        <c:axId val="176735296"/>
        <c:axId val="176735856"/>
      </c:lineChart>
      <c:catAx>
        <c:axId val="176735296"/>
        <c:scaling>
          <c:orientation val="minMax"/>
        </c:scaling>
        <c:delete val="0"/>
        <c:axPos val="b"/>
        <c:majorGridlines>
          <c:spPr>
            <a:ln w="9525" cmpd="sng">
              <a:solidFill>
                <a:srgbClr val="FFFFFF"/>
              </a:solidFill>
              <a:prstDash val="solid"/>
            </a:ln>
          </c:spPr>
        </c:majorGridlines>
        <c:numFmt formatCode="General" sourceLinked="0"/>
        <c:majorTickMark val="in"/>
        <c:minorTickMark val="none"/>
        <c:tickLblPos val="low"/>
        <c:spPr>
          <a:noFill/>
          <a:ln w="9525">
            <a:solidFill>
              <a:srgbClr val="000000"/>
            </a:solidFill>
            <a:prstDash val="solid"/>
          </a:ln>
          <a:extLst>
            <a:ext uri="{909E8E84-426E-40DD-AFC4-6F175D3DCCD1}">
              <a14:hiddenFill xmlns:a14="http://schemas.microsoft.com/office/drawing/2010/main">
                <a:noFill/>
              </a14:hiddenFill>
            </a:ext>
          </a:extLst>
        </c:spPr>
        <c:txPr>
          <a:bodyPr rot="-5400000" vert="horz"/>
          <a:lstStyle/>
          <a:p>
            <a:pPr>
              <a:defRPr/>
            </a:pPr>
            <a:endParaRPr lang="sl-SI"/>
          </a:p>
        </c:txPr>
        <c:crossAx val="176735856"/>
        <c:crosses val="autoZero"/>
        <c:auto val="1"/>
        <c:lblAlgn val="ctr"/>
        <c:lblOffset val="0"/>
        <c:tickLblSkip val="1"/>
        <c:noMultiLvlLbl val="0"/>
      </c:catAx>
      <c:valAx>
        <c:axId val="176735856"/>
        <c:scaling>
          <c:orientation val="minMax"/>
        </c:scaling>
        <c:delete val="0"/>
        <c:axPos val="l"/>
        <c:majorGridlines>
          <c:spPr>
            <a:ln w="9525" cmpd="sng">
              <a:solidFill>
                <a:srgbClr val="FFFFFF"/>
              </a:solidFill>
              <a:prstDash val="solid"/>
            </a:ln>
          </c:spPr>
        </c:majorGridlines>
        <c:title>
          <c:tx>
            <c:rich>
              <a:bodyPr rot="-5400000" vert="horz"/>
              <a:lstStyle/>
              <a:p>
                <a:pPr>
                  <a:defRPr b="0"/>
                </a:pPr>
                <a:r>
                  <a:rPr lang="en-US" b="0"/>
                  <a:t>Percentage point difference from the OECD (OECD=0), current prices and current PPPs</a:t>
                </a:r>
              </a:p>
            </c:rich>
          </c:tx>
          <c:overlay val="0"/>
        </c:title>
        <c:numFmt formatCode="General" sourceLinked="0"/>
        <c:majorTickMark val="in"/>
        <c:minorTickMark val="none"/>
        <c:tickLblPos val="nextTo"/>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a:pPr>
            <a:endParaRPr lang="sl-SI"/>
          </a:p>
        </c:txPr>
        <c:crossAx val="176735296"/>
        <c:crosses val="autoZero"/>
        <c:crossBetween val="between"/>
      </c:valAx>
      <c:spPr>
        <a:solidFill>
          <a:srgbClr val="F4FFFF"/>
        </a:solidFill>
        <a:ln w="9525">
          <a:solidFill>
            <a:srgbClr val="000000"/>
          </a:solidFill>
        </a:ln>
      </c:spPr>
    </c:plotArea>
    <c:legend>
      <c:legendPos val="t"/>
      <c:layout>
        <c:manualLayout>
          <c:xMode val="edge"/>
          <c:yMode val="edge"/>
          <c:x val="4.8778379546467493E-2"/>
          <c:y val="1.4606407075827849E-2"/>
          <c:w val="0.935150164548471"/>
          <c:h val="5.477381080789559E-2"/>
        </c:manualLayout>
      </c:layout>
      <c:overlay val="1"/>
      <c:spPr>
        <a:noFill/>
        <a:ln w="25400">
          <a:noFill/>
        </a:ln>
      </c:spPr>
    </c:legend>
    <c:plotVisOnly val="1"/>
    <c:dispBlanksAs val="gap"/>
    <c:showDLblsOverMax val="1"/>
  </c:chart>
  <c:spPr>
    <a:noFill/>
    <a:ln w="9525">
      <a:noFill/>
    </a:ln>
  </c:spPr>
  <c:txPr>
    <a:bodyPr/>
    <a:lstStyle/>
    <a:p>
      <a:pPr>
        <a:defRPr>
          <a:latin typeface="Corbel" panose="020B0503020204020204" pitchFamily="34" charset="0"/>
        </a:defRPr>
      </a:pPr>
      <a:endParaRPr lang="sl-SI"/>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'GDPpHw Growth'!$C$126</c:f>
              <c:strCache>
                <c:ptCount val="1"/>
                <c:pt idx="0">
                  <c:v>Ireland </c:v>
                </c:pt>
              </c:strCache>
            </c:strRef>
          </c:tx>
          <c:spPr>
            <a:ln>
              <a:solidFill>
                <a:srgbClr val="7AB51D"/>
              </a:solidFill>
            </a:ln>
          </c:spPr>
          <c:marker>
            <c:symbol val="none"/>
          </c:marker>
          <c:cat>
            <c:numRef>
              <c:f>'GDPpHw Growth'!$D$125:$N$125</c:f>
              <c:numCache>
                <c:formatCode>General</c:formatCode>
                <c:ptCount val="11"/>
                <c:pt idx="0">
                  <c:v>2006</c:v>
                </c:pt>
                <c:pt idx="1">
                  <c:v>2007</c:v>
                </c:pt>
                <c:pt idx="2">
                  <c:v>2008</c:v>
                </c:pt>
                <c:pt idx="3">
                  <c:v>2009</c:v>
                </c:pt>
                <c:pt idx="4">
                  <c:v>2010</c:v>
                </c:pt>
                <c:pt idx="5">
                  <c:v>2011</c:v>
                </c:pt>
                <c:pt idx="6">
                  <c:v>2012</c:v>
                </c:pt>
                <c:pt idx="7">
                  <c:v>2013</c:v>
                </c:pt>
                <c:pt idx="8">
                  <c:v>2014</c:v>
                </c:pt>
                <c:pt idx="9">
                  <c:v>2015</c:v>
                </c:pt>
                <c:pt idx="10">
                  <c:v>2016</c:v>
                </c:pt>
              </c:numCache>
            </c:numRef>
          </c:cat>
          <c:val>
            <c:numRef>
              <c:f>'GDPpHw Growth'!$D$126:$N$126</c:f>
              <c:numCache>
                <c:formatCode>General</c:formatCode>
                <c:ptCount val="11"/>
                <c:pt idx="0">
                  <c:v>1.4</c:v>
                </c:pt>
                <c:pt idx="1">
                  <c:v>0.2</c:v>
                </c:pt>
                <c:pt idx="2">
                  <c:v>-2.7</c:v>
                </c:pt>
                <c:pt idx="3">
                  <c:v>5.4</c:v>
                </c:pt>
                <c:pt idx="4">
                  <c:v>7</c:v>
                </c:pt>
                <c:pt idx="5">
                  <c:v>6.4</c:v>
                </c:pt>
                <c:pt idx="6">
                  <c:v>-0.8</c:v>
                </c:pt>
                <c:pt idx="7">
                  <c:v>-2.1</c:v>
                </c:pt>
                <c:pt idx="8">
                  <c:v>6</c:v>
                </c:pt>
                <c:pt idx="9">
                  <c:v>22.5</c:v>
                </c:pt>
                <c:pt idx="10">
                  <c:v>2.2999999999999998</c:v>
                </c:pt>
              </c:numCache>
            </c:numRef>
          </c:val>
          <c:smooth val="0"/>
        </c:ser>
        <c:ser>
          <c:idx val="1"/>
          <c:order val="1"/>
          <c:tx>
            <c:strRef>
              <c:f>'GDPpHw Growth'!$C$127</c:f>
              <c:strCache>
                <c:ptCount val="1"/>
                <c:pt idx="0">
                  <c:v>Slovenia</c:v>
                </c:pt>
              </c:strCache>
            </c:strRef>
          </c:tx>
          <c:spPr>
            <a:ln>
              <a:solidFill>
                <a:srgbClr val="FF0000"/>
              </a:solidFill>
            </a:ln>
          </c:spPr>
          <c:marker>
            <c:symbol val="none"/>
          </c:marker>
          <c:cat>
            <c:numRef>
              <c:f>'GDPpHw Growth'!$D$125:$N$125</c:f>
              <c:numCache>
                <c:formatCode>General</c:formatCode>
                <c:ptCount val="11"/>
                <c:pt idx="0">
                  <c:v>2006</c:v>
                </c:pt>
                <c:pt idx="1">
                  <c:v>2007</c:v>
                </c:pt>
                <c:pt idx="2">
                  <c:v>2008</c:v>
                </c:pt>
                <c:pt idx="3">
                  <c:v>2009</c:v>
                </c:pt>
                <c:pt idx="4">
                  <c:v>2010</c:v>
                </c:pt>
                <c:pt idx="5">
                  <c:v>2011</c:v>
                </c:pt>
                <c:pt idx="6">
                  <c:v>2012</c:v>
                </c:pt>
                <c:pt idx="7">
                  <c:v>2013</c:v>
                </c:pt>
                <c:pt idx="8">
                  <c:v>2014</c:v>
                </c:pt>
                <c:pt idx="9">
                  <c:v>2015</c:v>
                </c:pt>
                <c:pt idx="10">
                  <c:v>2016</c:v>
                </c:pt>
              </c:numCache>
            </c:numRef>
          </c:cat>
          <c:val>
            <c:numRef>
              <c:f>'GDPpHw Growth'!$D$127:$N$127</c:f>
              <c:numCache>
                <c:formatCode>General</c:formatCode>
                <c:ptCount val="11"/>
                <c:pt idx="0">
                  <c:v>5.8</c:v>
                </c:pt>
                <c:pt idx="1">
                  <c:v>4.3</c:v>
                </c:pt>
                <c:pt idx="2">
                  <c:v>-0.4</c:v>
                </c:pt>
                <c:pt idx="3">
                  <c:v>-6.4</c:v>
                </c:pt>
                <c:pt idx="4">
                  <c:v>3.3</c:v>
                </c:pt>
                <c:pt idx="5">
                  <c:v>3.4</c:v>
                </c:pt>
                <c:pt idx="6">
                  <c:v>-0.6</c:v>
                </c:pt>
                <c:pt idx="7">
                  <c:v>-1.1000000000000001</c:v>
                </c:pt>
                <c:pt idx="8">
                  <c:v>1.5</c:v>
                </c:pt>
                <c:pt idx="9">
                  <c:v>0.8</c:v>
                </c:pt>
                <c:pt idx="10">
                  <c:v>0.8</c:v>
                </c:pt>
              </c:numCache>
            </c:numRef>
          </c:val>
          <c:smooth val="0"/>
        </c:ser>
        <c:ser>
          <c:idx val="2"/>
          <c:order val="2"/>
          <c:tx>
            <c:strRef>
              <c:f>'GDPpHw Growth'!$C$128</c:f>
              <c:strCache>
                <c:ptCount val="1"/>
                <c:pt idx="0">
                  <c:v>US</c:v>
                </c:pt>
              </c:strCache>
            </c:strRef>
          </c:tx>
          <c:spPr>
            <a:ln>
              <a:solidFill>
                <a:srgbClr val="572381"/>
              </a:solidFill>
              <a:prstDash val="lgDash"/>
            </a:ln>
          </c:spPr>
          <c:marker>
            <c:symbol val="none"/>
          </c:marker>
          <c:cat>
            <c:numRef>
              <c:f>'GDPpHw Growth'!$D$125:$N$125</c:f>
              <c:numCache>
                <c:formatCode>General</c:formatCode>
                <c:ptCount val="11"/>
                <c:pt idx="0">
                  <c:v>2006</c:v>
                </c:pt>
                <c:pt idx="1">
                  <c:v>2007</c:v>
                </c:pt>
                <c:pt idx="2">
                  <c:v>2008</c:v>
                </c:pt>
                <c:pt idx="3">
                  <c:v>2009</c:v>
                </c:pt>
                <c:pt idx="4">
                  <c:v>2010</c:v>
                </c:pt>
                <c:pt idx="5">
                  <c:v>2011</c:v>
                </c:pt>
                <c:pt idx="6">
                  <c:v>2012</c:v>
                </c:pt>
                <c:pt idx="7">
                  <c:v>2013</c:v>
                </c:pt>
                <c:pt idx="8">
                  <c:v>2014</c:v>
                </c:pt>
                <c:pt idx="9">
                  <c:v>2015</c:v>
                </c:pt>
                <c:pt idx="10">
                  <c:v>2016</c:v>
                </c:pt>
              </c:numCache>
            </c:numRef>
          </c:cat>
          <c:val>
            <c:numRef>
              <c:f>'GDPpHw Growth'!$D$128:$N$128</c:f>
              <c:numCache>
                <c:formatCode>General</c:formatCode>
                <c:ptCount val="11"/>
                <c:pt idx="0">
                  <c:v>0.8</c:v>
                </c:pt>
                <c:pt idx="1">
                  <c:v>1</c:v>
                </c:pt>
                <c:pt idx="2">
                  <c:v>0.8</c:v>
                </c:pt>
                <c:pt idx="3">
                  <c:v>2.9</c:v>
                </c:pt>
                <c:pt idx="4">
                  <c:v>2.8</c:v>
                </c:pt>
                <c:pt idx="5">
                  <c:v>0.2</c:v>
                </c:pt>
                <c:pt idx="6">
                  <c:v>0.2</c:v>
                </c:pt>
                <c:pt idx="7">
                  <c:v>0.2</c:v>
                </c:pt>
                <c:pt idx="8">
                  <c:v>0.2</c:v>
                </c:pt>
                <c:pt idx="9">
                  <c:v>0.6</c:v>
                </c:pt>
                <c:pt idx="10">
                  <c:v>0</c:v>
                </c:pt>
              </c:numCache>
            </c:numRef>
          </c:val>
          <c:smooth val="0"/>
        </c:ser>
        <c:ser>
          <c:idx val="3"/>
          <c:order val="3"/>
          <c:tx>
            <c:strRef>
              <c:f>'GDPpHw Growth'!$C$129</c:f>
              <c:strCache>
                <c:ptCount val="1"/>
                <c:pt idx="0">
                  <c:v>Euro area (19 countries)</c:v>
                </c:pt>
              </c:strCache>
            </c:strRef>
          </c:tx>
          <c:spPr>
            <a:ln>
              <a:solidFill>
                <a:srgbClr val="FFCC00"/>
              </a:solidFill>
            </a:ln>
          </c:spPr>
          <c:marker>
            <c:symbol val="none"/>
          </c:marker>
          <c:cat>
            <c:numRef>
              <c:f>'GDPpHw Growth'!$D$125:$N$125</c:f>
              <c:numCache>
                <c:formatCode>General</c:formatCode>
                <c:ptCount val="11"/>
                <c:pt idx="0">
                  <c:v>2006</c:v>
                </c:pt>
                <c:pt idx="1">
                  <c:v>2007</c:v>
                </c:pt>
                <c:pt idx="2">
                  <c:v>2008</c:v>
                </c:pt>
                <c:pt idx="3">
                  <c:v>2009</c:v>
                </c:pt>
                <c:pt idx="4">
                  <c:v>2010</c:v>
                </c:pt>
                <c:pt idx="5">
                  <c:v>2011</c:v>
                </c:pt>
                <c:pt idx="6">
                  <c:v>2012</c:v>
                </c:pt>
                <c:pt idx="7">
                  <c:v>2013</c:v>
                </c:pt>
                <c:pt idx="8">
                  <c:v>2014</c:v>
                </c:pt>
                <c:pt idx="9">
                  <c:v>2015</c:v>
                </c:pt>
                <c:pt idx="10">
                  <c:v>2016</c:v>
                </c:pt>
              </c:numCache>
            </c:numRef>
          </c:cat>
          <c:val>
            <c:numRef>
              <c:f>'GDPpHw Growth'!$D$129:$N$129</c:f>
              <c:numCache>
                <c:formatCode>General</c:formatCode>
                <c:ptCount val="11"/>
                <c:pt idx="0">
                  <c:v>1.6</c:v>
                </c:pt>
                <c:pt idx="1">
                  <c:v>1</c:v>
                </c:pt>
                <c:pt idx="2">
                  <c:v>-0.3</c:v>
                </c:pt>
                <c:pt idx="3">
                  <c:v>-1</c:v>
                </c:pt>
                <c:pt idx="4">
                  <c:v>2.6</c:v>
                </c:pt>
                <c:pt idx="5">
                  <c:v>1.5</c:v>
                </c:pt>
                <c:pt idx="6">
                  <c:v>0.7</c:v>
                </c:pt>
                <c:pt idx="7">
                  <c:v>1.1000000000000001</c:v>
                </c:pt>
                <c:pt idx="8">
                  <c:v>0.7</c:v>
                </c:pt>
                <c:pt idx="9">
                  <c:v>0.9</c:v>
                </c:pt>
                <c:pt idx="10">
                  <c:v>0.6</c:v>
                </c:pt>
              </c:numCache>
            </c:numRef>
          </c:val>
          <c:smooth val="0"/>
        </c:ser>
        <c:ser>
          <c:idx val="4"/>
          <c:order val="4"/>
          <c:tx>
            <c:strRef>
              <c:f>'GDPpHw Growth'!$C$130</c:f>
              <c:strCache>
                <c:ptCount val="1"/>
                <c:pt idx="0">
                  <c:v>OECD</c:v>
                </c:pt>
              </c:strCache>
            </c:strRef>
          </c:tx>
          <c:spPr>
            <a:ln>
              <a:solidFill>
                <a:srgbClr val="0081C7"/>
              </a:solidFill>
              <a:prstDash val="sysDot"/>
            </a:ln>
          </c:spPr>
          <c:marker>
            <c:symbol val="none"/>
          </c:marker>
          <c:cat>
            <c:numRef>
              <c:f>'GDPpHw Growth'!$D$125:$N$125</c:f>
              <c:numCache>
                <c:formatCode>General</c:formatCode>
                <c:ptCount val="11"/>
                <c:pt idx="0">
                  <c:v>2006</c:v>
                </c:pt>
                <c:pt idx="1">
                  <c:v>2007</c:v>
                </c:pt>
                <c:pt idx="2">
                  <c:v>2008</c:v>
                </c:pt>
                <c:pt idx="3">
                  <c:v>2009</c:v>
                </c:pt>
                <c:pt idx="4">
                  <c:v>2010</c:v>
                </c:pt>
                <c:pt idx="5">
                  <c:v>2011</c:v>
                </c:pt>
                <c:pt idx="6">
                  <c:v>2012</c:v>
                </c:pt>
                <c:pt idx="7">
                  <c:v>2013</c:v>
                </c:pt>
                <c:pt idx="8">
                  <c:v>2014</c:v>
                </c:pt>
                <c:pt idx="9">
                  <c:v>2015</c:v>
                </c:pt>
                <c:pt idx="10">
                  <c:v>2016</c:v>
                </c:pt>
              </c:numCache>
            </c:numRef>
          </c:cat>
          <c:val>
            <c:numRef>
              <c:f>'GDPpHw Growth'!$D$130:$N$130</c:f>
              <c:numCache>
                <c:formatCode>General</c:formatCode>
                <c:ptCount val="11"/>
                <c:pt idx="0">
                  <c:v>1.5</c:v>
                </c:pt>
                <c:pt idx="1">
                  <c:v>1.4</c:v>
                </c:pt>
                <c:pt idx="2">
                  <c:v>-0.1</c:v>
                </c:pt>
                <c:pt idx="3">
                  <c:v>0.3</c:v>
                </c:pt>
                <c:pt idx="4">
                  <c:v>1.8</c:v>
                </c:pt>
                <c:pt idx="5">
                  <c:v>1.3</c:v>
                </c:pt>
                <c:pt idx="6">
                  <c:v>0.3</c:v>
                </c:pt>
                <c:pt idx="7">
                  <c:v>1.1000000000000001</c:v>
                </c:pt>
                <c:pt idx="8">
                  <c:v>0.6</c:v>
                </c:pt>
                <c:pt idx="9">
                  <c:v>0.9</c:v>
                </c:pt>
                <c:pt idx="10">
                  <c:v>0</c:v>
                </c:pt>
              </c:numCache>
            </c:numRef>
          </c:val>
          <c:smooth val="0"/>
        </c:ser>
        <c:dLbls>
          <c:showLegendKey val="0"/>
          <c:showVal val="0"/>
          <c:showCatName val="0"/>
          <c:showSerName val="0"/>
          <c:showPercent val="0"/>
          <c:showBubbleSize val="0"/>
        </c:dLbls>
        <c:smooth val="0"/>
        <c:axId val="176736416"/>
        <c:axId val="176740896"/>
      </c:lineChart>
      <c:catAx>
        <c:axId val="176736416"/>
        <c:scaling>
          <c:orientation val="minMax"/>
        </c:scaling>
        <c:delete val="0"/>
        <c:axPos val="b"/>
        <c:numFmt formatCode="General" sourceLinked="1"/>
        <c:majorTickMark val="out"/>
        <c:minorTickMark val="none"/>
        <c:tickLblPos val="low"/>
        <c:txPr>
          <a:bodyPr rot="-5400000" vert="horz"/>
          <a:lstStyle/>
          <a:p>
            <a:pPr>
              <a:defRPr/>
            </a:pPr>
            <a:endParaRPr lang="sl-SI"/>
          </a:p>
        </c:txPr>
        <c:crossAx val="176740896"/>
        <c:crosses val="autoZero"/>
        <c:auto val="1"/>
        <c:lblAlgn val="ctr"/>
        <c:lblOffset val="100"/>
        <c:noMultiLvlLbl val="0"/>
      </c:catAx>
      <c:valAx>
        <c:axId val="176740896"/>
        <c:scaling>
          <c:orientation val="minMax"/>
        </c:scaling>
        <c:delete val="0"/>
        <c:axPos val="l"/>
        <c:majorGridlines/>
        <c:title>
          <c:tx>
            <c:rich>
              <a:bodyPr rot="-5400000" vert="horz"/>
              <a:lstStyle/>
              <a:p>
                <a:pPr>
                  <a:defRPr b="0"/>
                </a:pPr>
                <a:r>
                  <a:rPr lang="en-US" b="0"/>
                  <a:t>GDP per hour worked, US$ Constant Prices, 2010, Annual percentage change</a:t>
                </a:r>
              </a:p>
            </c:rich>
          </c:tx>
          <c:overlay val="0"/>
        </c:title>
        <c:numFmt formatCode="General" sourceLinked="1"/>
        <c:majorTickMark val="out"/>
        <c:minorTickMark val="none"/>
        <c:tickLblPos val="nextTo"/>
        <c:crossAx val="176736416"/>
        <c:crosses val="autoZero"/>
        <c:crossBetween val="between"/>
      </c:valAx>
    </c:plotArea>
    <c:legend>
      <c:legendPos val="t"/>
      <c:overlay val="0"/>
    </c:legend>
    <c:plotVisOnly val="1"/>
    <c:dispBlanksAs val="gap"/>
    <c:showDLblsOverMax val="0"/>
  </c:chart>
  <c:spPr>
    <a:ln>
      <a:noFill/>
    </a:ln>
  </c:spPr>
  <c:txPr>
    <a:bodyPr/>
    <a:lstStyle/>
    <a:p>
      <a:pPr>
        <a:defRPr>
          <a:latin typeface="Corbel" panose="020B0503020204020204" pitchFamily="34" charset="0"/>
        </a:defRPr>
      </a:pPr>
      <a:endParaRPr lang="sl-SI"/>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Sheet2!$B$31</c:f>
              <c:strCache>
                <c:ptCount val="1"/>
                <c:pt idx="0">
                  <c:v>2001-2014</c:v>
                </c:pt>
              </c:strCache>
            </c:strRef>
          </c:tx>
          <c:spPr>
            <a:solidFill>
              <a:srgbClr val="7AB51D"/>
            </a:solidFill>
            <a:ln>
              <a:noFill/>
            </a:ln>
          </c:spPr>
          <c:invertIfNegative val="0"/>
          <c:cat>
            <c:strRef>
              <c:f>Sheet2!$A$32:$A$39</c:f>
              <c:strCache>
                <c:ptCount val="8"/>
                <c:pt idx="0">
                  <c:v>Total Economy</c:v>
                </c:pt>
                <c:pt idx="1">
                  <c:v>Agriculture, Forestry and Fishing</c:v>
                </c:pt>
                <c:pt idx="2">
                  <c:v>Manufacturing</c:v>
                </c:pt>
                <c:pt idx="3">
                  <c:v>Construction</c:v>
                </c:pt>
                <c:pt idx="4">
                  <c:v>Wholesale, Retail, Transport, Food, Accomodation</c:v>
                </c:pt>
                <c:pt idx="5">
                  <c:v>ICT</c:v>
                </c:pt>
                <c:pt idx="6">
                  <c:v>Financial Services</c:v>
                </c:pt>
                <c:pt idx="7">
                  <c:v>Professional, Technical, Administrative Services</c:v>
                </c:pt>
              </c:strCache>
            </c:strRef>
          </c:cat>
          <c:val>
            <c:numRef>
              <c:f>Sheet2!$B$32:$B$39</c:f>
              <c:numCache>
                <c:formatCode>General</c:formatCode>
                <c:ptCount val="8"/>
                <c:pt idx="0">
                  <c:v>2</c:v>
                </c:pt>
                <c:pt idx="1">
                  <c:v>-0.5</c:v>
                </c:pt>
                <c:pt idx="2">
                  <c:v>4.3</c:v>
                </c:pt>
                <c:pt idx="3">
                  <c:v>1.1000000000000001</c:v>
                </c:pt>
                <c:pt idx="4">
                  <c:v>-3.1</c:v>
                </c:pt>
                <c:pt idx="5">
                  <c:v>15</c:v>
                </c:pt>
                <c:pt idx="6">
                  <c:v>1.6</c:v>
                </c:pt>
                <c:pt idx="7">
                  <c:v>3.7</c:v>
                </c:pt>
              </c:numCache>
            </c:numRef>
          </c:val>
        </c:ser>
        <c:dLbls>
          <c:showLegendKey val="0"/>
          <c:showVal val="0"/>
          <c:showCatName val="0"/>
          <c:showSerName val="0"/>
          <c:showPercent val="0"/>
          <c:showBubbleSize val="0"/>
        </c:dLbls>
        <c:gapWidth val="150"/>
        <c:axId val="270648112"/>
        <c:axId val="270648672"/>
      </c:barChart>
      <c:lineChart>
        <c:grouping val="standard"/>
        <c:varyColors val="0"/>
        <c:ser>
          <c:idx val="1"/>
          <c:order val="1"/>
          <c:tx>
            <c:strRef>
              <c:f>Sheet2!$C$31</c:f>
              <c:strCache>
                <c:ptCount val="1"/>
                <c:pt idx="0">
                  <c:v>2007-2009</c:v>
                </c:pt>
              </c:strCache>
            </c:strRef>
          </c:tx>
          <c:spPr>
            <a:ln>
              <a:noFill/>
            </a:ln>
          </c:spPr>
          <c:cat>
            <c:strRef>
              <c:f>Sheet2!$A$32:$A$39</c:f>
              <c:strCache>
                <c:ptCount val="8"/>
                <c:pt idx="0">
                  <c:v>Total Economy</c:v>
                </c:pt>
                <c:pt idx="1">
                  <c:v>Agriculture, Forestry and Fishing</c:v>
                </c:pt>
                <c:pt idx="2">
                  <c:v>Manufacturing</c:v>
                </c:pt>
                <c:pt idx="3">
                  <c:v>Construction</c:v>
                </c:pt>
                <c:pt idx="4">
                  <c:v>Wholesale, Retail, Transport, Food, Accomodation</c:v>
                </c:pt>
                <c:pt idx="5">
                  <c:v>ICT</c:v>
                </c:pt>
                <c:pt idx="6">
                  <c:v>Financial Services</c:v>
                </c:pt>
                <c:pt idx="7">
                  <c:v>Professional, Technical, Administrative Services</c:v>
                </c:pt>
              </c:strCache>
            </c:strRef>
          </c:cat>
          <c:val>
            <c:numRef>
              <c:f>Sheet2!$C$32:$C$39</c:f>
              <c:numCache>
                <c:formatCode>General</c:formatCode>
                <c:ptCount val="8"/>
                <c:pt idx="0">
                  <c:v>3.1</c:v>
                </c:pt>
                <c:pt idx="1">
                  <c:v>2.5</c:v>
                </c:pt>
                <c:pt idx="2">
                  <c:v>2.9</c:v>
                </c:pt>
                <c:pt idx="3">
                  <c:v>11.8</c:v>
                </c:pt>
                <c:pt idx="4">
                  <c:v>-6</c:v>
                </c:pt>
                <c:pt idx="5">
                  <c:v>11.4</c:v>
                </c:pt>
                <c:pt idx="6">
                  <c:v>-2.8</c:v>
                </c:pt>
                <c:pt idx="7">
                  <c:v>5.4</c:v>
                </c:pt>
              </c:numCache>
            </c:numRef>
          </c:val>
          <c:smooth val="0"/>
        </c:ser>
        <c:ser>
          <c:idx val="2"/>
          <c:order val="2"/>
          <c:tx>
            <c:strRef>
              <c:f>Sheet2!$D$31</c:f>
              <c:strCache>
                <c:ptCount val="1"/>
                <c:pt idx="0">
                  <c:v>2001-2007</c:v>
                </c:pt>
              </c:strCache>
            </c:strRef>
          </c:tx>
          <c:spPr>
            <a:ln>
              <a:noFill/>
            </a:ln>
          </c:spPr>
          <c:marker>
            <c:spPr>
              <a:solidFill>
                <a:schemeClr val="tx1"/>
              </a:solidFill>
              <a:ln>
                <a:solidFill>
                  <a:schemeClr val="tx1"/>
                </a:solidFill>
              </a:ln>
            </c:spPr>
          </c:marker>
          <c:cat>
            <c:strRef>
              <c:f>Sheet2!$A$32:$A$39</c:f>
              <c:strCache>
                <c:ptCount val="8"/>
                <c:pt idx="0">
                  <c:v>Total Economy</c:v>
                </c:pt>
                <c:pt idx="1">
                  <c:v>Agriculture, Forestry and Fishing</c:v>
                </c:pt>
                <c:pt idx="2">
                  <c:v>Manufacturing</c:v>
                </c:pt>
                <c:pt idx="3">
                  <c:v>Construction</c:v>
                </c:pt>
                <c:pt idx="4">
                  <c:v>Wholesale, Retail, Transport, Food, Accomodation</c:v>
                </c:pt>
                <c:pt idx="5">
                  <c:v>ICT</c:v>
                </c:pt>
                <c:pt idx="6">
                  <c:v>Financial Services</c:v>
                </c:pt>
                <c:pt idx="7">
                  <c:v>Professional, Technical, Administrative Services</c:v>
                </c:pt>
              </c:strCache>
            </c:strRef>
          </c:cat>
          <c:val>
            <c:numRef>
              <c:f>Sheet2!$D$32:$D$39</c:f>
              <c:numCache>
                <c:formatCode>General</c:formatCode>
                <c:ptCount val="8"/>
                <c:pt idx="0">
                  <c:v>1.9</c:v>
                </c:pt>
                <c:pt idx="1">
                  <c:v>-4.2</c:v>
                </c:pt>
                <c:pt idx="2">
                  <c:v>5.6</c:v>
                </c:pt>
                <c:pt idx="3">
                  <c:v>-1.4</c:v>
                </c:pt>
                <c:pt idx="4">
                  <c:v>-2.6</c:v>
                </c:pt>
                <c:pt idx="5">
                  <c:v>19.3</c:v>
                </c:pt>
                <c:pt idx="6">
                  <c:v>1.9</c:v>
                </c:pt>
                <c:pt idx="7">
                  <c:v>0.9</c:v>
                </c:pt>
              </c:numCache>
            </c:numRef>
          </c:val>
          <c:smooth val="0"/>
        </c:ser>
        <c:ser>
          <c:idx val="3"/>
          <c:order val="3"/>
          <c:tx>
            <c:strRef>
              <c:f>Sheet2!$E$31</c:f>
              <c:strCache>
                <c:ptCount val="1"/>
                <c:pt idx="0">
                  <c:v>2009-2014</c:v>
                </c:pt>
              </c:strCache>
            </c:strRef>
          </c:tx>
          <c:spPr>
            <a:ln>
              <a:noFill/>
            </a:ln>
          </c:spPr>
          <c:cat>
            <c:strRef>
              <c:f>Sheet2!$A$32:$A$39</c:f>
              <c:strCache>
                <c:ptCount val="8"/>
                <c:pt idx="0">
                  <c:v>Total Economy</c:v>
                </c:pt>
                <c:pt idx="1">
                  <c:v>Agriculture, Forestry and Fishing</c:v>
                </c:pt>
                <c:pt idx="2">
                  <c:v>Manufacturing</c:v>
                </c:pt>
                <c:pt idx="3">
                  <c:v>Construction</c:v>
                </c:pt>
                <c:pt idx="4">
                  <c:v>Wholesale, Retail, Transport, Food, Accomodation</c:v>
                </c:pt>
                <c:pt idx="5">
                  <c:v>ICT</c:v>
                </c:pt>
                <c:pt idx="6">
                  <c:v>Financial Services</c:v>
                </c:pt>
                <c:pt idx="7">
                  <c:v>Professional, Technical, Administrative Services</c:v>
                </c:pt>
              </c:strCache>
            </c:strRef>
          </c:cat>
          <c:val>
            <c:numRef>
              <c:f>Sheet2!$E$32:$E$39</c:f>
              <c:numCache>
                <c:formatCode>General</c:formatCode>
                <c:ptCount val="8"/>
                <c:pt idx="0">
                  <c:v>1.8</c:v>
                </c:pt>
                <c:pt idx="1">
                  <c:v>3</c:v>
                </c:pt>
                <c:pt idx="2">
                  <c:v>3.3</c:v>
                </c:pt>
                <c:pt idx="3">
                  <c:v>0</c:v>
                </c:pt>
                <c:pt idx="4">
                  <c:v>-2.5</c:v>
                </c:pt>
                <c:pt idx="5">
                  <c:v>11.4</c:v>
                </c:pt>
                <c:pt idx="6">
                  <c:v>3</c:v>
                </c:pt>
                <c:pt idx="7">
                  <c:v>6.3</c:v>
                </c:pt>
              </c:numCache>
            </c:numRef>
          </c:val>
          <c:smooth val="0"/>
        </c:ser>
        <c:dLbls>
          <c:showLegendKey val="0"/>
          <c:showVal val="0"/>
          <c:showCatName val="0"/>
          <c:showSerName val="0"/>
          <c:showPercent val="0"/>
          <c:showBubbleSize val="0"/>
        </c:dLbls>
        <c:marker val="1"/>
        <c:smooth val="0"/>
        <c:axId val="270648112"/>
        <c:axId val="270648672"/>
      </c:lineChart>
      <c:catAx>
        <c:axId val="270648112"/>
        <c:scaling>
          <c:orientation val="minMax"/>
        </c:scaling>
        <c:delete val="0"/>
        <c:axPos val="b"/>
        <c:numFmt formatCode="General" sourceLinked="0"/>
        <c:majorTickMark val="out"/>
        <c:minorTickMark val="none"/>
        <c:tickLblPos val="low"/>
        <c:txPr>
          <a:bodyPr rot="-5400000" vert="horz"/>
          <a:lstStyle/>
          <a:p>
            <a:pPr>
              <a:defRPr/>
            </a:pPr>
            <a:endParaRPr lang="sl-SI"/>
          </a:p>
        </c:txPr>
        <c:crossAx val="270648672"/>
        <c:crosses val="autoZero"/>
        <c:auto val="1"/>
        <c:lblAlgn val="ctr"/>
        <c:lblOffset val="100"/>
        <c:noMultiLvlLbl val="0"/>
      </c:catAx>
      <c:valAx>
        <c:axId val="270648672"/>
        <c:scaling>
          <c:orientation val="minMax"/>
        </c:scaling>
        <c:delete val="0"/>
        <c:axPos val="l"/>
        <c:majorGridlines/>
        <c:title>
          <c:tx>
            <c:rich>
              <a:bodyPr rot="-5400000" vert="horz"/>
              <a:lstStyle/>
              <a:p>
                <a:pPr>
                  <a:defRPr b="0"/>
                </a:pPr>
                <a:r>
                  <a:rPr lang="en-US" b="0"/>
                  <a:t>Average annual growth (percentage change)
</a:t>
                </a:r>
              </a:p>
            </c:rich>
          </c:tx>
          <c:overlay val="0"/>
        </c:title>
        <c:numFmt formatCode="General" sourceLinked="1"/>
        <c:majorTickMark val="out"/>
        <c:minorTickMark val="none"/>
        <c:tickLblPos val="nextTo"/>
        <c:crossAx val="270648112"/>
        <c:crosses val="autoZero"/>
        <c:crossBetween val="between"/>
      </c:valAx>
    </c:plotArea>
    <c:legend>
      <c:legendPos val="t"/>
      <c:overlay val="0"/>
    </c:legend>
    <c:plotVisOnly val="1"/>
    <c:dispBlanksAs val="gap"/>
    <c:showDLblsOverMax val="0"/>
  </c:chart>
  <c:spPr>
    <a:ln>
      <a:noFill/>
    </a:ln>
  </c:spPr>
  <c:txPr>
    <a:bodyPr/>
    <a:lstStyle/>
    <a:p>
      <a:pPr>
        <a:defRPr>
          <a:latin typeface="Corbel" panose="020B0503020204020204" pitchFamily="34" charset="0"/>
        </a:defRPr>
      </a:pPr>
      <a:endParaRPr lang="sl-SI"/>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38424163062768"/>
          <c:y val="3.5918860191004112E-2"/>
          <c:w val="0.48783537188351284"/>
          <c:h val="0.88304555629253101"/>
        </c:manualLayout>
      </c:layout>
      <c:lineChart>
        <c:grouping val="standard"/>
        <c:varyColors val="0"/>
        <c:ser>
          <c:idx val="0"/>
          <c:order val="0"/>
          <c:tx>
            <c:strRef>
              <c:f>'[Chart in Microsoft Word]Sheet3'!$A$52</c:f>
              <c:strCache>
                <c:ptCount val="1"/>
                <c:pt idx="0">
                  <c:v>Total Economy</c:v>
                </c:pt>
              </c:strCache>
            </c:strRef>
          </c:tx>
          <c:spPr>
            <a:ln w="41275">
              <a:solidFill>
                <a:srgbClr val="7AB51D"/>
              </a:solidFill>
              <a:prstDash val="dash"/>
            </a:ln>
          </c:spPr>
          <c:marker>
            <c:symbol val="none"/>
          </c:marker>
          <c:cat>
            <c:numRef>
              <c:f>'[Chart in Microsoft Word]Sheet3'!$B$51:$L$51</c:f>
              <c:numCache>
                <c:formatCode>General</c:formatCode>
                <c:ptCount val="11"/>
                <c:pt idx="0">
                  <c:v>2004</c:v>
                </c:pt>
                <c:pt idx="1">
                  <c:v>2005</c:v>
                </c:pt>
                <c:pt idx="2">
                  <c:v>2006</c:v>
                </c:pt>
                <c:pt idx="3">
                  <c:v>2007</c:v>
                </c:pt>
                <c:pt idx="4">
                  <c:v>2008</c:v>
                </c:pt>
                <c:pt idx="5">
                  <c:v>2009</c:v>
                </c:pt>
                <c:pt idx="6">
                  <c:v>2010</c:v>
                </c:pt>
                <c:pt idx="7">
                  <c:v>2011</c:v>
                </c:pt>
                <c:pt idx="8">
                  <c:v>2012</c:v>
                </c:pt>
                <c:pt idx="9">
                  <c:v>2013</c:v>
                </c:pt>
                <c:pt idx="10">
                  <c:v>2014</c:v>
                </c:pt>
              </c:numCache>
            </c:numRef>
          </c:cat>
          <c:val>
            <c:numRef>
              <c:f>'[Chart in Microsoft Word]Sheet3'!$B$52:$L$52</c:f>
              <c:numCache>
                <c:formatCode>0.00</c:formatCode>
                <c:ptCount val="11"/>
                <c:pt idx="0">
                  <c:v>38.399270414</c:v>
                </c:pt>
                <c:pt idx="1">
                  <c:v>38.273701281999998</c:v>
                </c:pt>
                <c:pt idx="2">
                  <c:v>39.150694258999998</c:v>
                </c:pt>
                <c:pt idx="3">
                  <c:v>39.697506828000002</c:v>
                </c:pt>
                <c:pt idx="4">
                  <c:v>39.714225110000001</c:v>
                </c:pt>
                <c:pt idx="5">
                  <c:v>42.157443233999999</c:v>
                </c:pt>
                <c:pt idx="6">
                  <c:v>44.641671062999997</c:v>
                </c:pt>
                <c:pt idx="7">
                  <c:v>45.874001608999997</c:v>
                </c:pt>
                <c:pt idx="8">
                  <c:v>45.721373616000001</c:v>
                </c:pt>
                <c:pt idx="9">
                  <c:v>44.638116900999997</c:v>
                </c:pt>
                <c:pt idx="10">
                  <c:v>46.123994357999997</c:v>
                </c:pt>
              </c:numCache>
            </c:numRef>
          </c:val>
          <c:smooth val="0"/>
        </c:ser>
        <c:ser>
          <c:idx val="1"/>
          <c:order val="1"/>
          <c:tx>
            <c:strRef>
              <c:f>'[Chart in Microsoft Word]Sheet3'!$A$53</c:f>
              <c:strCache>
                <c:ptCount val="1"/>
                <c:pt idx="0">
                  <c:v>ICT</c:v>
                </c:pt>
              </c:strCache>
            </c:strRef>
          </c:tx>
          <c:spPr>
            <a:ln>
              <a:solidFill>
                <a:srgbClr val="E2007A"/>
              </a:solidFill>
            </a:ln>
          </c:spPr>
          <c:marker>
            <c:symbol val="none"/>
          </c:marker>
          <c:cat>
            <c:numRef>
              <c:f>'[Chart in Microsoft Word]Sheet3'!$B$51:$L$51</c:f>
              <c:numCache>
                <c:formatCode>General</c:formatCode>
                <c:ptCount val="11"/>
                <c:pt idx="0">
                  <c:v>2004</c:v>
                </c:pt>
                <c:pt idx="1">
                  <c:v>2005</c:v>
                </c:pt>
                <c:pt idx="2">
                  <c:v>2006</c:v>
                </c:pt>
                <c:pt idx="3">
                  <c:v>2007</c:v>
                </c:pt>
                <c:pt idx="4">
                  <c:v>2008</c:v>
                </c:pt>
                <c:pt idx="5">
                  <c:v>2009</c:v>
                </c:pt>
                <c:pt idx="6">
                  <c:v>2010</c:v>
                </c:pt>
                <c:pt idx="7">
                  <c:v>2011</c:v>
                </c:pt>
                <c:pt idx="8">
                  <c:v>2012</c:v>
                </c:pt>
                <c:pt idx="9">
                  <c:v>2013</c:v>
                </c:pt>
                <c:pt idx="10">
                  <c:v>2014</c:v>
                </c:pt>
              </c:numCache>
            </c:numRef>
          </c:cat>
          <c:val>
            <c:numRef>
              <c:f>'[Chart in Microsoft Word]Sheet3'!$B$53:$L$53</c:f>
              <c:numCache>
                <c:formatCode>General</c:formatCode>
                <c:ptCount val="11"/>
                <c:pt idx="0">
                  <c:v>45.211471381999999</c:v>
                </c:pt>
                <c:pt idx="1">
                  <c:v>48.049733131000004</c:v>
                </c:pt>
                <c:pt idx="2">
                  <c:v>56.119913271000001</c:v>
                </c:pt>
                <c:pt idx="3">
                  <c:v>70.422520532999997</c:v>
                </c:pt>
                <c:pt idx="4">
                  <c:v>80.381903507000004</c:v>
                </c:pt>
                <c:pt idx="5">
                  <c:v>83.790528507999994</c:v>
                </c:pt>
                <c:pt idx="6">
                  <c:v>96.647257699999997</c:v>
                </c:pt>
                <c:pt idx="7">
                  <c:v>101.25988227000001</c:v>
                </c:pt>
                <c:pt idx="8">
                  <c:v>100.29659574999999</c:v>
                </c:pt>
                <c:pt idx="9">
                  <c:v>123.53081695</c:v>
                </c:pt>
                <c:pt idx="10">
                  <c:v>133.69764015999999</c:v>
                </c:pt>
              </c:numCache>
            </c:numRef>
          </c:val>
          <c:smooth val="0"/>
        </c:ser>
        <c:ser>
          <c:idx val="2"/>
          <c:order val="2"/>
          <c:tx>
            <c:strRef>
              <c:f>'[Chart in Microsoft Word]Sheet3'!$A$54</c:f>
              <c:strCache>
                <c:ptCount val="1"/>
                <c:pt idx="0">
                  <c:v>Manufacturing</c:v>
                </c:pt>
              </c:strCache>
            </c:strRef>
          </c:tx>
          <c:spPr>
            <a:ln>
              <a:solidFill>
                <a:srgbClr val="572381"/>
              </a:solidFill>
            </a:ln>
          </c:spPr>
          <c:marker>
            <c:symbol val="none"/>
          </c:marker>
          <c:cat>
            <c:numRef>
              <c:f>'[Chart in Microsoft Word]Sheet3'!$B$51:$L$51</c:f>
              <c:numCache>
                <c:formatCode>General</c:formatCode>
                <c:ptCount val="11"/>
                <c:pt idx="0">
                  <c:v>2004</c:v>
                </c:pt>
                <c:pt idx="1">
                  <c:v>2005</c:v>
                </c:pt>
                <c:pt idx="2">
                  <c:v>2006</c:v>
                </c:pt>
                <c:pt idx="3">
                  <c:v>2007</c:v>
                </c:pt>
                <c:pt idx="4">
                  <c:v>2008</c:v>
                </c:pt>
                <c:pt idx="5">
                  <c:v>2009</c:v>
                </c:pt>
                <c:pt idx="6">
                  <c:v>2010</c:v>
                </c:pt>
                <c:pt idx="7">
                  <c:v>2011</c:v>
                </c:pt>
                <c:pt idx="8">
                  <c:v>2012</c:v>
                </c:pt>
                <c:pt idx="9">
                  <c:v>2013</c:v>
                </c:pt>
                <c:pt idx="10">
                  <c:v>2014</c:v>
                </c:pt>
              </c:numCache>
            </c:numRef>
          </c:cat>
          <c:val>
            <c:numRef>
              <c:f>'[Chart in Microsoft Word]Sheet3'!$B$54:$L$54</c:f>
              <c:numCache>
                <c:formatCode>General</c:formatCode>
                <c:ptCount val="11"/>
                <c:pt idx="0">
                  <c:v>58.254329781999999</c:v>
                </c:pt>
                <c:pt idx="1">
                  <c:v>62.872633901999997</c:v>
                </c:pt>
                <c:pt idx="2">
                  <c:v>66.956914605999998</c:v>
                </c:pt>
                <c:pt idx="3">
                  <c:v>65.778143866999997</c:v>
                </c:pt>
                <c:pt idx="4">
                  <c:v>64.964303196000003</c:v>
                </c:pt>
                <c:pt idx="5">
                  <c:v>69.645723470999997</c:v>
                </c:pt>
                <c:pt idx="6">
                  <c:v>80.451826167999997</c:v>
                </c:pt>
                <c:pt idx="7">
                  <c:v>81.898483545999994</c:v>
                </c:pt>
                <c:pt idx="8">
                  <c:v>82.342615011999996</c:v>
                </c:pt>
                <c:pt idx="9">
                  <c:v>76.608908377000006</c:v>
                </c:pt>
                <c:pt idx="10">
                  <c:v>81.835821413000005</c:v>
                </c:pt>
              </c:numCache>
            </c:numRef>
          </c:val>
          <c:smooth val="0"/>
        </c:ser>
        <c:ser>
          <c:idx val="3"/>
          <c:order val="3"/>
          <c:tx>
            <c:strRef>
              <c:f>'[Chart in Microsoft Word]Sheet3'!$A$55</c:f>
              <c:strCache>
                <c:ptCount val="1"/>
                <c:pt idx="0">
                  <c:v>Financial Services</c:v>
                </c:pt>
              </c:strCache>
            </c:strRef>
          </c:tx>
          <c:spPr>
            <a:ln>
              <a:solidFill>
                <a:srgbClr val="0081C7"/>
              </a:solidFill>
            </a:ln>
          </c:spPr>
          <c:marker>
            <c:symbol val="none"/>
          </c:marker>
          <c:cat>
            <c:numRef>
              <c:f>'[Chart in Microsoft Word]Sheet3'!$B$51:$L$51</c:f>
              <c:numCache>
                <c:formatCode>General</c:formatCode>
                <c:ptCount val="11"/>
                <c:pt idx="0">
                  <c:v>2004</c:v>
                </c:pt>
                <c:pt idx="1">
                  <c:v>2005</c:v>
                </c:pt>
                <c:pt idx="2">
                  <c:v>2006</c:v>
                </c:pt>
                <c:pt idx="3">
                  <c:v>2007</c:v>
                </c:pt>
                <c:pt idx="4">
                  <c:v>2008</c:v>
                </c:pt>
                <c:pt idx="5">
                  <c:v>2009</c:v>
                </c:pt>
                <c:pt idx="6">
                  <c:v>2010</c:v>
                </c:pt>
                <c:pt idx="7">
                  <c:v>2011</c:v>
                </c:pt>
                <c:pt idx="8">
                  <c:v>2012</c:v>
                </c:pt>
                <c:pt idx="9">
                  <c:v>2013</c:v>
                </c:pt>
                <c:pt idx="10">
                  <c:v>2014</c:v>
                </c:pt>
              </c:numCache>
            </c:numRef>
          </c:cat>
          <c:val>
            <c:numRef>
              <c:f>'[Chart in Microsoft Word]Sheet3'!$B$55:$L$55</c:f>
              <c:numCache>
                <c:formatCode>General</c:formatCode>
                <c:ptCount val="11"/>
                <c:pt idx="0">
                  <c:v>95.771335807</c:v>
                </c:pt>
                <c:pt idx="1">
                  <c:v>92.193676573000005</c:v>
                </c:pt>
                <c:pt idx="2">
                  <c:v>104.04411227999999</c:v>
                </c:pt>
                <c:pt idx="3">
                  <c:v>106.47892917999999</c:v>
                </c:pt>
                <c:pt idx="4">
                  <c:v>98.846385390999998</c:v>
                </c:pt>
                <c:pt idx="5">
                  <c:v>102.0686975</c:v>
                </c:pt>
                <c:pt idx="6">
                  <c:v>92.842552585000007</c:v>
                </c:pt>
                <c:pt idx="7">
                  <c:v>95.235648036000001</c:v>
                </c:pt>
                <c:pt idx="8">
                  <c:v>93.273257432999998</c:v>
                </c:pt>
                <c:pt idx="9">
                  <c:v>75.412199274000002</c:v>
                </c:pt>
                <c:pt idx="10">
                  <c:v>80.593291289000007</c:v>
                </c:pt>
              </c:numCache>
            </c:numRef>
          </c:val>
          <c:smooth val="0"/>
        </c:ser>
        <c:ser>
          <c:idx val="4"/>
          <c:order val="4"/>
          <c:tx>
            <c:strRef>
              <c:f>'[Chart in Microsoft Word]Sheet3'!$A$56</c:f>
              <c:strCache>
                <c:ptCount val="1"/>
                <c:pt idx="0">
                  <c:v>Professional Services</c:v>
                </c:pt>
              </c:strCache>
            </c:strRef>
          </c:tx>
          <c:spPr>
            <a:ln>
              <a:solidFill>
                <a:srgbClr val="EB690B"/>
              </a:solidFill>
            </a:ln>
          </c:spPr>
          <c:marker>
            <c:symbol val="none"/>
          </c:marker>
          <c:cat>
            <c:numRef>
              <c:f>'[Chart in Microsoft Word]Sheet3'!$B$51:$L$51</c:f>
              <c:numCache>
                <c:formatCode>General</c:formatCode>
                <c:ptCount val="11"/>
                <c:pt idx="0">
                  <c:v>2004</c:v>
                </c:pt>
                <c:pt idx="1">
                  <c:v>2005</c:v>
                </c:pt>
                <c:pt idx="2">
                  <c:v>2006</c:v>
                </c:pt>
                <c:pt idx="3">
                  <c:v>2007</c:v>
                </c:pt>
                <c:pt idx="4">
                  <c:v>2008</c:v>
                </c:pt>
                <c:pt idx="5">
                  <c:v>2009</c:v>
                </c:pt>
                <c:pt idx="6">
                  <c:v>2010</c:v>
                </c:pt>
                <c:pt idx="7">
                  <c:v>2011</c:v>
                </c:pt>
                <c:pt idx="8">
                  <c:v>2012</c:v>
                </c:pt>
                <c:pt idx="9">
                  <c:v>2013</c:v>
                </c:pt>
                <c:pt idx="10">
                  <c:v>2014</c:v>
                </c:pt>
              </c:numCache>
            </c:numRef>
          </c:cat>
          <c:val>
            <c:numRef>
              <c:f>'[Chart in Microsoft Word]Sheet3'!$B$56:$L$56</c:f>
              <c:numCache>
                <c:formatCode>General</c:formatCode>
                <c:ptCount val="11"/>
                <c:pt idx="0">
                  <c:v>31.903305204999999</c:v>
                </c:pt>
                <c:pt idx="1">
                  <c:v>34.990856761000003</c:v>
                </c:pt>
                <c:pt idx="2">
                  <c:v>35.699439511000001</c:v>
                </c:pt>
                <c:pt idx="3">
                  <c:v>34.202947915999999</c:v>
                </c:pt>
                <c:pt idx="4">
                  <c:v>35.213505384999998</c:v>
                </c:pt>
                <c:pt idx="5">
                  <c:v>39.467500616000002</c:v>
                </c:pt>
                <c:pt idx="6">
                  <c:v>44.011195035</c:v>
                </c:pt>
                <c:pt idx="7">
                  <c:v>45.300338457000002</c:v>
                </c:pt>
                <c:pt idx="8">
                  <c:v>46.47492578</c:v>
                </c:pt>
                <c:pt idx="9">
                  <c:v>45.354713500000003</c:v>
                </c:pt>
                <c:pt idx="10">
                  <c:v>45.614599007999999</c:v>
                </c:pt>
              </c:numCache>
            </c:numRef>
          </c:val>
          <c:smooth val="0"/>
        </c:ser>
        <c:ser>
          <c:idx val="5"/>
          <c:order val="5"/>
          <c:tx>
            <c:strRef>
              <c:f>'[Chart in Microsoft Word]Sheet3'!$A$57</c:f>
              <c:strCache>
                <c:ptCount val="1"/>
                <c:pt idx="0">
                  <c:v>Wholeseale, Retail, Food</c:v>
                </c:pt>
              </c:strCache>
            </c:strRef>
          </c:tx>
          <c:spPr>
            <a:ln>
              <a:solidFill>
                <a:srgbClr val="FFCC00"/>
              </a:solidFill>
            </a:ln>
          </c:spPr>
          <c:marker>
            <c:symbol val="none"/>
          </c:marker>
          <c:cat>
            <c:numRef>
              <c:f>'[Chart in Microsoft Word]Sheet3'!$B$51:$L$51</c:f>
              <c:numCache>
                <c:formatCode>General</c:formatCode>
                <c:ptCount val="11"/>
                <c:pt idx="0">
                  <c:v>2004</c:v>
                </c:pt>
                <c:pt idx="1">
                  <c:v>2005</c:v>
                </c:pt>
                <c:pt idx="2">
                  <c:v>2006</c:v>
                </c:pt>
                <c:pt idx="3">
                  <c:v>2007</c:v>
                </c:pt>
                <c:pt idx="4">
                  <c:v>2008</c:v>
                </c:pt>
                <c:pt idx="5">
                  <c:v>2009</c:v>
                </c:pt>
                <c:pt idx="6">
                  <c:v>2010</c:v>
                </c:pt>
                <c:pt idx="7">
                  <c:v>2011</c:v>
                </c:pt>
                <c:pt idx="8">
                  <c:v>2012</c:v>
                </c:pt>
                <c:pt idx="9">
                  <c:v>2013</c:v>
                </c:pt>
                <c:pt idx="10">
                  <c:v>2014</c:v>
                </c:pt>
              </c:numCache>
            </c:numRef>
          </c:cat>
          <c:val>
            <c:numRef>
              <c:f>'[Chart in Microsoft Word]Sheet3'!$B$57:$L$57</c:f>
              <c:numCache>
                <c:formatCode>General</c:formatCode>
                <c:ptCount val="11"/>
                <c:pt idx="0">
                  <c:v>32.597939899000004</c:v>
                </c:pt>
                <c:pt idx="1">
                  <c:v>30.841634053</c:v>
                </c:pt>
                <c:pt idx="2">
                  <c:v>30.709509269000002</c:v>
                </c:pt>
                <c:pt idx="3">
                  <c:v>31.761973229999999</c:v>
                </c:pt>
                <c:pt idx="4">
                  <c:v>29.995120066999998</c:v>
                </c:pt>
                <c:pt idx="5">
                  <c:v>28.322912187</c:v>
                </c:pt>
                <c:pt idx="6">
                  <c:v>27.756472321</c:v>
                </c:pt>
                <c:pt idx="7">
                  <c:v>27.315397724</c:v>
                </c:pt>
                <c:pt idx="8">
                  <c:v>26.522954493</c:v>
                </c:pt>
                <c:pt idx="9">
                  <c:v>25.484113732000001</c:v>
                </c:pt>
                <c:pt idx="10">
                  <c:v>25.64</c:v>
                </c:pt>
              </c:numCache>
            </c:numRef>
          </c:val>
          <c:smooth val="0"/>
        </c:ser>
        <c:ser>
          <c:idx val="6"/>
          <c:order val="6"/>
          <c:tx>
            <c:strRef>
              <c:f>'[Chart in Microsoft Word]Sheet3'!$A$58</c:f>
              <c:strCache>
                <c:ptCount val="1"/>
                <c:pt idx="0">
                  <c:v>Construction</c:v>
                </c:pt>
              </c:strCache>
            </c:strRef>
          </c:tx>
          <c:marker>
            <c:symbol val="none"/>
          </c:marker>
          <c:cat>
            <c:numRef>
              <c:f>'[Chart in Microsoft Word]Sheet3'!$B$51:$L$51</c:f>
              <c:numCache>
                <c:formatCode>General</c:formatCode>
                <c:ptCount val="11"/>
                <c:pt idx="0">
                  <c:v>2004</c:v>
                </c:pt>
                <c:pt idx="1">
                  <c:v>2005</c:v>
                </c:pt>
                <c:pt idx="2">
                  <c:v>2006</c:v>
                </c:pt>
                <c:pt idx="3">
                  <c:v>2007</c:v>
                </c:pt>
                <c:pt idx="4">
                  <c:v>2008</c:v>
                </c:pt>
                <c:pt idx="5">
                  <c:v>2009</c:v>
                </c:pt>
                <c:pt idx="6">
                  <c:v>2010</c:v>
                </c:pt>
                <c:pt idx="7">
                  <c:v>2011</c:v>
                </c:pt>
                <c:pt idx="8">
                  <c:v>2012</c:v>
                </c:pt>
                <c:pt idx="9">
                  <c:v>2013</c:v>
                </c:pt>
                <c:pt idx="10">
                  <c:v>2014</c:v>
                </c:pt>
              </c:numCache>
            </c:numRef>
          </c:cat>
          <c:val>
            <c:numRef>
              <c:f>'[Chart in Microsoft Word]Sheet3'!$B$58:$L$58</c:f>
              <c:numCache>
                <c:formatCode>General</c:formatCode>
                <c:ptCount val="11"/>
                <c:pt idx="0">
                  <c:v>10.636529308</c:v>
                </c:pt>
                <c:pt idx="1">
                  <c:v>10.265903744999999</c:v>
                </c:pt>
                <c:pt idx="2">
                  <c:v>9.6157449353000004</c:v>
                </c:pt>
                <c:pt idx="3">
                  <c:v>9.4425580977999992</c:v>
                </c:pt>
                <c:pt idx="4">
                  <c:v>10.265675479</c:v>
                </c:pt>
                <c:pt idx="5">
                  <c:v>11.79569111</c:v>
                </c:pt>
                <c:pt idx="6">
                  <c:v>11.509290887000001</c:v>
                </c:pt>
                <c:pt idx="7">
                  <c:v>10.983785662000001</c:v>
                </c:pt>
                <c:pt idx="8">
                  <c:v>11.297576004</c:v>
                </c:pt>
                <c:pt idx="9">
                  <c:v>11.981200436</c:v>
                </c:pt>
                <c:pt idx="10">
                  <c:v>11.785006093</c:v>
                </c:pt>
              </c:numCache>
            </c:numRef>
          </c:val>
          <c:smooth val="0"/>
        </c:ser>
        <c:ser>
          <c:idx val="7"/>
          <c:order val="7"/>
          <c:tx>
            <c:strRef>
              <c:f>'[Chart in Microsoft Word]Sheet3'!$A$59</c:f>
              <c:strCache>
                <c:ptCount val="1"/>
                <c:pt idx="0">
                  <c:v>Agriculture, Forestry and Fishing</c:v>
                </c:pt>
              </c:strCache>
            </c:strRef>
          </c:tx>
          <c:marker>
            <c:symbol val="none"/>
          </c:marker>
          <c:cat>
            <c:numRef>
              <c:f>'[Chart in Microsoft Word]Sheet3'!$B$51:$L$51</c:f>
              <c:numCache>
                <c:formatCode>General</c:formatCode>
                <c:ptCount val="11"/>
                <c:pt idx="0">
                  <c:v>2004</c:v>
                </c:pt>
                <c:pt idx="1">
                  <c:v>2005</c:v>
                </c:pt>
                <c:pt idx="2">
                  <c:v>2006</c:v>
                </c:pt>
                <c:pt idx="3">
                  <c:v>2007</c:v>
                </c:pt>
                <c:pt idx="4">
                  <c:v>2008</c:v>
                </c:pt>
                <c:pt idx="5">
                  <c:v>2009</c:v>
                </c:pt>
                <c:pt idx="6">
                  <c:v>2010</c:v>
                </c:pt>
                <c:pt idx="7">
                  <c:v>2011</c:v>
                </c:pt>
                <c:pt idx="8">
                  <c:v>2012</c:v>
                </c:pt>
                <c:pt idx="9">
                  <c:v>2013</c:v>
                </c:pt>
                <c:pt idx="10">
                  <c:v>2014</c:v>
                </c:pt>
              </c:numCache>
            </c:numRef>
          </c:cat>
          <c:val>
            <c:numRef>
              <c:f>'[Chart in Microsoft Word]Sheet3'!$B$59:$L$59</c:f>
              <c:numCache>
                <c:formatCode>General</c:formatCode>
                <c:ptCount val="11"/>
                <c:pt idx="0">
                  <c:v>11.384102006999999</c:v>
                </c:pt>
                <c:pt idx="1">
                  <c:v>8.0529336906999998</c:v>
                </c:pt>
                <c:pt idx="2">
                  <c:v>7.1471367084999997</c:v>
                </c:pt>
                <c:pt idx="3">
                  <c:v>7.2593307108999996</c:v>
                </c:pt>
                <c:pt idx="4">
                  <c:v>6.8095098148000002</c:v>
                </c:pt>
                <c:pt idx="5">
                  <c:v>7.6214298467999999</c:v>
                </c:pt>
                <c:pt idx="6">
                  <c:v>8.5445452</c:v>
                </c:pt>
                <c:pt idx="7">
                  <c:v>10.189344715000001</c:v>
                </c:pt>
                <c:pt idx="8">
                  <c:v>9.2832359485999998</c:v>
                </c:pt>
                <c:pt idx="9">
                  <c:v>7.5007453257999996</c:v>
                </c:pt>
                <c:pt idx="10">
                  <c:v>8.8257239985999991</c:v>
                </c:pt>
              </c:numCache>
            </c:numRef>
          </c:val>
          <c:smooth val="0"/>
        </c:ser>
        <c:dLbls>
          <c:showLegendKey val="0"/>
          <c:showVal val="0"/>
          <c:showCatName val="0"/>
          <c:showSerName val="0"/>
          <c:showPercent val="0"/>
          <c:showBubbleSize val="0"/>
        </c:dLbls>
        <c:smooth val="0"/>
        <c:axId val="271302224"/>
        <c:axId val="271302784"/>
      </c:lineChart>
      <c:catAx>
        <c:axId val="271302224"/>
        <c:scaling>
          <c:orientation val="minMax"/>
        </c:scaling>
        <c:delete val="0"/>
        <c:axPos val="b"/>
        <c:numFmt formatCode="General" sourceLinked="1"/>
        <c:majorTickMark val="out"/>
        <c:minorTickMark val="none"/>
        <c:tickLblPos val="nextTo"/>
        <c:txPr>
          <a:bodyPr rot="0" vert="horz"/>
          <a:lstStyle/>
          <a:p>
            <a:pPr>
              <a:defRPr/>
            </a:pPr>
            <a:endParaRPr lang="sl-SI"/>
          </a:p>
        </c:txPr>
        <c:crossAx val="271302784"/>
        <c:crosses val="autoZero"/>
        <c:auto val="1"/>
        <c:lblAlgn val="ctr"/>
        <c:lblOffset val="100"/>
        <c:noMultiLvlLbl val="0"/>
      </c:catAx>
      <c:valAx>
        <c:axId val="271302784"/>
        <c:scaling>
          <c:orientation val="minMax"/>
          <c:max val="140"/>
        </c:scaling>
        <c:delete val="0"/>
        <c:axPos val="l"/>
        <c:majorGridlines/>
        <c:title>
          <c:tx>
            <c:rich>
              <a:bodyPr rot="-5400000" vert="horz"/>
              <a:lstStyle/>
              <a:p>
                <a:pPr>
                  <a:defRPr b="0"/>
                </a:pPr>
                <a:r>
                  <a:rPr lang="en-US" b="0"/>
                  <a:t>Gross value added per hour worked at constant 2010 prices, (€)</a:t>
                </a:r>
              </a:p>
            </c:rich>
          </c:tx>
          <c:overlay val="0"/>
        </c:title>
        <c:numFmt formatCode="0.00" sourceLinked="1"/>
        <c:majorTickMark val="out"/>
        <c:minorTickMark val="none"/>
        <c:tickLblPos val="nextTo"/>
        <c:crossAx val="271302224"/>
        <c:crosses val="autoZero"/>
        <c:crossBetween val="between"/>
      </c:valAx>
    </c:plotArea>
    <c:legend>
      <c:legendPos val="r"/>
      <c:layout>
        <c:manualLayout>
          <c:xMode val="edge"/>
          <c:yMode val="edge"/>
          <c:x val="0.69525866193210684"/>
          <c:y val="6.8585660286704181E-2"/>
          <c:w val="0.2922353250882273"/>
          <c:h val="0.93141433971329579"/>
        </c:manualLayout>
      </c:layout>
      <c:overlay val="0"/>
    </c:legend>
    <c:plotVisOnly val="1"/>
    <c:dispBlanksAs val="gap"/>
    <c:showDLblsOverMax val="0"/>
  </c:chart>
  <c:spPr>
    <a:ln>
      <a:noFill/>
    </a:ln>
  </c:spPr>
  <c:txPr>
    <a:bodyPr/>
    <a:lstStyle/>
    <a:p>
      <a:pPr>
        <a:defRPr>
          <a:latin typeface="Corbel" panose="020B0503020204020204" pitchFamily="34" charset="0"/>
        </a:defRPr>
      </a:pPr>
      <a:endParaRPr lang="sl-SI"/>
    </a:p>
  </c:txPr>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0.01258</cdr:x>
      <cdr:y>0.94118</cdr:y>
    </cdr:from>
    <cdr:to>
      <cdr:x>0.3235</cdr:x>
      <cdr:y>1</cdr:y>
    </cdr:to>
    <cdr:sp macro="" textlink="">
      <cdr:nvSpPr>
        <cdr:cNvPr id="2" name="TextBox 4"/>
        <cdr:cNvSpPr txBox="1"/>
      </cdr:nvSpPr>
      <cdr:spPr>
        <a:xfrm xmlns:a="http://schemas.openxmlformats.org/drawingml/2006/main">
          <a:off x="50800" y="4432121"/>
          <a:ext cx="1255688"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IE" sz="1200" dirty="0" smtClean="0">
              <a:solidFill>
                <a:srgbClr val="0081C7"/>
              </a:solidFill>
            </a:rPr>
            <a:t>Source: OECD</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50475" cy="497046"/>
          </a:xfrm>
          <a:prstGeom prst="rect">
            <a:avLst/>
          </a:prstGeom>
        </p:spPr>
        <p:txBody>
          <a:bodyPr vert="horz" lIns="91568" tIns="45784" rIns="91568" bIns="45784" rtlCol="0"/>
          <a:lstStyle>
            <a:lvl1pPr algn="l">
              <a:defRPr sz="1200"/>
            </a:lvl1pPr>
          </a:lstStyle>
          <a:p>
            <a:endParaRPr lang="en-IE"/>
          </a:p>
        </p:txBody>
      </p:sp>
      <p:sp>
        <p:nvSpPr>
          <p:cNvPr id="3" name="Date Placeholder 2"/>
          <p:cNvSpPr>
            <a:spLocks noGrp="1"/>
          </p:cNvSpPr>
          <p:nvPr>
            <p:ph type="dt" sz="quarter" idx="1"/>
          </p:nvPr>
        </p:nvSpPr>
        <p:spPr>
          <a:xfrm>
            <a:off x="3856738" y="1"/>
            <a:ext cx="2950475" cy="497046"/>
          </a:xfrm>
          <a:prstGeom prst="rect">
            <a:avLst/>
          </a:prstGeom>
        </p:spPr>
        <p:txBody>
          <a:bodyPr vert="horz" lIns="91568" tIns="45784" rIns="91568" bIns="45784" rtlCol="0"/>
          <a:lstStyle>
            <a:lvl1pPr algn="r">
              <a:defRPr sz="1200"/>
            </a:lvl1pPr>
          </a:lstStyle>
          <a:p>
            <a:fld id="{12778CEB-CD3E-4EAD-A159-A9F317C773FF}" type="datetimeFigureOut">
              <a:rPr lang="en-IE" smtClean="0"/>
              <a:t>09/06/2017</a:t>
            </a:fld>
            <a:endParaRPr lang="en-IE"/>
          </a:p>
        </p:txBody>
      </p:sp>
      <p:sp>
        <p:nvSpPr>
          <p:cNvPr id="4" name="Footer Placeholder 3"/>
          <p:cNvSpPr>
            <a:spLocks noGrp="1"/>
          </p:cNvSpPr>
          <p:nvPr>
            <p:ph type="ftr" sz="quarter" idx="2"/>
          </p:nvPr>
        </p:nvSpPr>
        <p:spPr>
          <a:xfrm>
            <a:off x="0" y="9442154"/>
            <a:ext cx="2950475" cy="497046"/>
          </a:xfrm>
          <a:prstGeom prst="rect">
            <a:avLst/>
          </a:prstGeom>
        </p:spPr>
        <p:txBody>
          <a:bodyPr vert="horz" lIns="91568" tIns="45784" rIns="91568" bIns="45784" rtlCol="0" anchor="b"/>
          <a:lstStyle>
            <a:lvl1pPr algn="l">
              <a:defRPr sz="1200"/>
            </a:lvl1pPr>
          </a:lstStyle>
          <a:p>
            <a:endParaRPr lang="en-IE"/>
          </a:p>
        </p:txBody>
      </p:sp>
      <p:sp>
        <p:nvSpPr>
          <p:cNvPr id="5" name="Slide Number Placeholder 4"/>
          <p:cNvSpPr>
            <a:spLocks noGrp="1"/>
          </p:cNvSpPr>
          <p:nvPr>
            <p:ph type="sldNum" sz="quarter" idx="3"/>
          </p:nvPr>
        </p:nvSpPr>
        <p:spPr>
          <a:xfrm>
            <a:off x="3856738" y="9442154"/>
            <a:ext cx="2950475" cy="497046"/>
          </a:xfrm>
          <a:prstGeom prst="rect">
            <a:avLst/>
          </a:prstGeom>
        </p:spPr>
        <p:txBody>
          <a:bodyPr vert="horz" lIns="91568" tIns="45784" rIns="91568" bIns="45784" rtlCol="0" anchor="b"/>
          <a:lstStyle>
            <a:lvl1pPr algn="r">
              <a:defRPr sz="1200"/>
            </a:lvl1pPr>
          </a:lstStyle>
          <a:p>
            <a:fld id="{82AA4791-C91A-43C0-9146-8F13BA240F57}" type="slidenum">
              <a:rPr lang="en-IE" smtClean="0"/>
              <a:t>‹#›</a:t>
            </a:fld>
            <a:endParaRPr lang="en-IE"/>
          </a:p>
        </p:txBody>
      </p:sp>
    </p:spTree>
    <p:extLst>
      <p:ext uri="{BB962C8B-B14F-4D97-AF65-F5344CB8AC3E}">
        <p14:creationId xmlns:p14="http://schemas.microsoft.com/office/powerpoint/2010/main" val="3310475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50475" cy="497046"/>
          </a:xfrm>
          <a:prstGeom prst="rect">
            <a:avLst/>
          </a:prstGeom>
        </p:spPr>
        <p:txBody>
          <a:bodyPr vert="horz" lIns="91568" tIns="45784" rIns="91568" bIns="45784" rtlCol="0"/>
          <a:lstStyle>
            <a:lvl1pPr algn="l">
              <a:defRPr sz="1200"/>
            </a:lvl1pPr>
          </a:lstStyle>
          <a:p>
            <a:endParaRPr lang="en-IE"/>
          </a:p>
        </p:txBody>
      </p:sp>
      <p:sp>
        <p:nvSpPr>
          <p:cNvPr id="3" name="Date Placeholder 2"/>
          <p:cNvSpPr>
            <a:spLocks noGrp="1"/>
          </p:cNvSpPr>
          <p:nvPr>
            <p:ph type="dt" idx="1"/>
          </p:nvPr>
        </p:nvSpPr>
        <p:spPr>
          <a:xfrm>
            <a:off x="3856738" y="1"/>
            <a:ext cx="2950475" cy="497046"/>
          </a:xfrm>
          <a:prstGeom prst="rect">
            <a:avLst/>
          </a:prstGeom>
        </p:spPr>
        <p:txBody>
          <a:bodyPr vert="horz" lIns="91568" tIns="45784" rIns="91568" bIns="45784" rtlCol="0"/>
          <a:lstStyle>
            <a:lvl1pPr algn="r">
              <a:defRPr sz="1200"/>
            </a:lvl1pPr>
          </a:lstStyle>
          <a:p>
            <a:fld id="{938DE501-C092-41DA-9F86-8FFC1A6DF6BF}" type="datetimeFigureOut">
              <a:rPr lang="en-IE" smtClean="0"/>
              <a:t>09/06/2017</a:t>
            </a:fld>
            <a:endParaRPr lang="en-IE"/>
          </a:p>
        </p:txBody>
      </p:sp>
      <p:sp>
        <p:nvSpPr>
          <p:cNvPr id="4" name="Slide Image Placeholder 3"/>
          <p:cNvSpPr>
            <a:spLocks noGrp="1" noRot="1" noChangeAspect="1"/>
          </p:cNvSpPr>
          <p:nvPr>
            <p:ph type="sldImg" idx="2"/>
          </p:nvPr>
        </p:nvSpPr>
        <p:spPr>
          <a:xfrm>
            <a:off x="919163" y="746125"/>
            <a:ext cx="4970462" cy="3727450"/>
          </a:xfrm>
          <a:prstGeom prst="rect">
            <a:avLst/>
          </a:prstGeom>
          <a:noFill/>
          <a:ln w="12700">
            <a:solidFill>
              <a:prstClr val="black"/>
            </a:solidFill>
          </a:ln>
        </p:spPr>
        <p:txBody>
          <a:bodyPr vert="horz" lIns="91568" tIns="45784" rIns="91568" bIns="45784" rtlCol="0" anchor="ctr"/>
          <a:lstStyle/>
          <a:p>
            <a:endParaRPr lang="en-IE"/>
          </a:p>
        </p:txBody>
      </p:sp>
      <p:sp>
        <p:nvSpPr>
          <p:cNvPr id="5" name="Notes Placeholder 4"/>
          <p:cNvSpPr>
            <a:spLocks noGrp="1"/>
          </p:cNvSpPr>
          <p:nvPr>
            <p:ph type="body" sz="quarter" idx="3"/>
          </p:nvPr>
        </p:nvSpPr>
        <p:spPr>
          <a:xfrm>
            <a:off x="680880" y="4721940"/>
            <a:ext cx="5447030" cy="4473416"/>
          </a:xfrm>
          <a:prstGeom prst="rect">
            <a:avLst/>
          </a:prstGeom>
        </p:spPr>
        <p:txBody>
          <a:bodyPr vert="horz" lIns="91568" tIns="45784" rIns="91568" bIns="4578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9442154"/>
            <a:ext cx="2950475" cy="497046"/>
          </a:xfrm>
          <a:prstGeom prst="rect">
            <a:avLst/>
          </a:prstGeom>
        </p:spPr>
        <p:txBody>
          <a:bodyPr vert="horz" lIns="91568" tIns="45784" rIns="91568" bIns="45784" rtlCol="0" anchor="b"/>
          <a:lstStyle>
            <a:lvl1pPr algn="l">
              <a:defRPr sz="1200"/>
            </a:lvl1pPr>
          </a:lstStyle>
          <a:p>
            <a:endParaRPr lang="en-IE"/>
          </a:p>
        </p:txBody>
      </p:sp>
      <p:sp>
        <p:nvSpPr>
          <p:cNvPr id="7" name="Slide Number Placeholder 6"/>
          <p:cNvSpPr>
            <a:spLocks noGrp="1"/>
          </p:cNvSpPr>
          <p:nvPr>
            <p:ph type="sldNum" sz="quarter" idx="5"/>
          </p:nvPr>
        </p:nvSpPr>
        <p:spPr>
          <a:xfrm>
            <a:off x="3856738" y="9442154"/>
            <a:ext cx="2950475" cy="497046"/>
          </a:xfrm>
          <a:prstGeom prst="rect">
            <a:avLst/>
          </a:prstGeom>
        </p:spPr>
        <p:txBody>
          <a:bodyPr vert="horz" lIns="91568" tIns="45784" rIns="91568" bIns="45784" rtlCol="0" anchor="b"/>
          <a:lstStyle>
            <a:lvl1pPr algn="r">
              <a:defRPr sz="1200"/>
            </a:lvl1pPr>
          </a:lstStyle>
          <a:p>
            <a:fld id="{275A079B-98EF-4061-8237-782E94B51529}" type="slidenum">
              <a:rPr lang="en-IE" smtClean="0"/>
              <a:t>‹#›</a:t>
            </a:fld>
            <a:endParaRPr lang="en-IE"/>
          </a:p>
        </p:txBody>
      </p:sp>
    </p:spTree>
    <p:extLst>
      <p:ext uri="{BB962C8B-B14F-4D97-AF65-F5344CB8AC3E}">
        <p14:creationId xmlns:p14="http://schemas.microsoft.com/office/powerpoint/2010/main" val="4259285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275A079B-98EF-4061-8237-782E94B51529}" type="slidenum">
              <a:rPr lang="en-IE" smtClean="0"/>
              <a:t>1</a:t>
            </a:fld>
            <a:endParaRPr lang="en-IE" dirty="0"/>
          </a:p>
        </p:txBody>
      </p:sp>
    </p:spTree>
    <p:extLst>
      <p:ext uri="{BB962C8B-B14F-4D97-AF65-F5344CB8AC3E}">
        <p14:creationId xmlns:p14="http://schemas.microsoft.com/office/powerpoint/2010/main" val="699935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04C1EB01-1562-448F-8065-AC208FCE9681}" type="slidenum">
              <a:rPr lang="en-IE" smtClean="0">
                <a:solidFill>
                  <a:prstClr val="black"/>
                </a:solidFill>
              </a:rPr>
              <a:pPr>
                <a:defRPr/>
              </a:pPr>
              <a:t>2</a:t>
            </a:fld>
            <a:endParaRPr lang="en-IE">
              <a:solidFill>
                <a:prstClr val="black"/>
              </a:solidFill>
            </a:endParaRPr>
          </a:p>
        </p:txBody>
      </p:sp>
      <p:sp>
        <p:nvSpPr>
          <p:cNvPr id="5" name="Notes Placeholder 4"/>
          <p:cNvSpPr>
            <a:spLocks noGrp="1"/>
          </p:cNvSpPr>
          <p:nvPr>
            <p:ph type="body" sz="quarter" idx="11"/>
          </p:nvPr>
        </p:nvSpPr>
        <p:spPr/>
        <p:txBody>
          <a:bodyPr/>
          <a:lstStyle/>
          <a:p>
            <a:endParaRPr lang="en-IE" dirty="0"/>
          </a:p>
        </p:txBody>
      </p:sp>
    </p:spTree>
    <p:extLst>
      <p:ext uri="{BB962C8B-B14F-4D97-AF65-F5344CB8AC3E}">
        <p14:creationId xmlns:p14="http://schemas.microsoft.com/office/powerpoint/2010/main" val="311380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275A079B-98EF-4061-8237-782E94B51529}" type="slidenum">
              <a:rPr lang="en-IE" smtClean="0"/>
              <a:t>3</a:t>
            </a:fld>
            <a:endParaRPr lang="en-IE"/>
          </a:p>
        </p:txBody>
      </p:sp>
    </p:spTree>
    <p:extLst>
      <p:ext uri="{BB962C8B-B14F-4D97-AF65-F5344CB8AC3E}">
        <p14:creationId xmlns:p14="http://schemas.microsoft.com/office/powerpoint/2010/main" val="634945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275A079B-98EF-4061-8237-782E94B51529}" type="slidenum">
              <a:rPr lang="en-IE" smtClean="0"/>
              <a:t>4</a:t>
            </a:fld>
            <a:endParaRPr lang="en-IE"/>
          </a:p>
        </p:txBody>
      </p:sp>
    </p:spTree>
    <p:extLst>
      <p:ext uri="{BB962C8B-B14F-4D97-AF65-F5344CB8AC3E}">
        <p14:creationId xmlns:p14="http://schemas.microsoft.com/office/powerpoint/2010/main" val="82440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275A079B-98EF-4061-8237-782E94B51529}" type="slidenum">
              <a:rPr lang="en-IE" smtClean="0"/>
              <a:t>5</a:t>
            </a:fld>
            <a:endParaRPr lang="en-IE"/>
          </a:p>
        </p:txBody>
      </p:sp>
    </p:spTree>
    <p:extLst>
      <p:ext uri="{BB962C8B-B14F-4D97-AF65-F5344CB8AC3E}">
        <p14:creationId xmlns:p14="http://schemas.microsoft.com/office/powerpoint/2010/main" val="3828859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275A079B-98EF-4061-8237-782E94B51529}" type="slidenum">
              <a:rPr lang="en-IE" smtClean="0"/>
              <a:t>6</a:t>
            </a:fld>
            <a:endParaRPr lang="en-IE" dirty="0"/>
          </a:p>
        </p:txBody>
      </p:sp>
    </p:spTree>
    <p:extLst>
      <p:ext uri="{BB962C8B-B14F-4D97-AF65-F5344CB8AC3E}">
        <p14:creationId xmlns:p14="http://schemas.microsoft.com/office/powerpoint/2010/main" val="2012805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275A079B-98EF-4061-8237-782E94B51529}" type="slidenum">
              <a:rPr lang="en-IE" smtClean="0"/>
              <a:t>7</a:t>
            </a:fld>
            <a:endParaRPr lang="en-IE"/>
          </a:p>
        </p:txBody>
      </p:sp>
    </p:spTree>
    <p:extLst>
      <p:ext uri="{BB962C8B-B14F-4D97-AF65-F5344CB8AC3E}">
        <p14:creationId xmlns:p14="http://schemas.microsoft.com/office/powerpoint/2010/main" val="2358994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3616" y="4754162"/>
            <a:ext cx="5447030" cy="4473416"/>
          </a:xfrm>
        </p:spPr>
        <p:txBody>
          <a:bodyPr/>
          <a:lstStyle/>
          <a:p>
            <a:endParaRPr lang="en-IE" sz="1100" dirty="0"/>
          </a:p>
        </p:txBody>
      </p:sp>
      <p:sp>
        <p:nvSpPr>
          <p:cNvPr id="4" name="Slide Number Placeholder 3"/>
          <p:cNvSpPr>
            <a:spLocks noGrp="1"/>
          </p:cNvSpPr>
          <p:nvPr>
            <p:ph type="sldNum" sz="quarter" idx="10"/>
          </p:nvPr>
        </p:nvSpPr>
        <p:spPr/>
        <p:txBody>
          <a:bodyPr/>
          <a:lstStyle/>
          <a:p>
            <a:fld id="{258B76FD-CC6B-47A4-9A04-B099260B9758}" type="slidenum">
              <a:rPr lang="en-IE" smtClean="0"/>
              <a:t>8</a:t>
            </a:fld>
            <a:endParaRPr lang="en-IE"/>
          </a:p>
        </p:txBody>
      </p:sp>
    </p:spTree>
    <p:extLst>
      <p:ext uri="{BB962C8B-B14F-4D97-AF65-F5344CB8AC3E}">
        <p14:creationId xmlns:p14="http://schemas.microsoft.com/office/powerpoint/2010/main" val="2246945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275A079B-98EF-4061-8237-782E94B51529}" type="slidenum">
              <a:rPr lang="en-IE" smtClean="0"/>
              <a:t>9</a:t>
            </a:fld>
            <a:endParaRPr lang="en-IE"/>
          </a:p>
        </p:txBody>
      </p:sp>
    </p:spTree>
    <p:extLst>
      <p:ext uri="{BB962C8B-B14F-4D97-AF65-F5344CB8AC3E}">
        <p14:creationId xmlns:p14="http://schemas.microsoft.com/office/powerpoint/2010/main" val="3561392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1000" dirty="0">
              <a:latin typeface="Corbel" panose="020B0503020204020204" pitchFamily="34" charset="0"/>
            </a:endParaRPr>
          </a:p>
        </p:txBody>
      </p:sp>
      <p:sp>
        <p:nvSpPr>
          <p:cNvPr id="4" name="Slide Number Placeholder 3"/>
          <p:cNvSpPr>
            <a:spLocks noGrp="1"/>
          </p:cNvSpPr>
          <p:nvPr>
            <p:ph type="sldNum" sz="quarter" idx="10"/>
          </p:nvPr>
        </p:nvSpPr>
        <p:spPr/>
        <p:txBody>
          <a:bodyPr/>
          <a:lstStyle/>
          <a:p>
            <a:fld id="{275A079B-98EF-4061-8237-782E94B51529}" type="slidenum">
              <a:rPr lang="en-IE" smtClean="0"/>
              <a:t>10</a:t>
            </a:fld>
            <a:endParaRPr lang="en-IE"/>
          </a:p>
        </p:txBody>
      </p:sp>
    </p:spTree>
    <p:extLst>
      <p:ext uri="{BB962C8B-B14F-4D97-AF65-F5344CB8AC3E}">
        <p14:creationId xmlns:p14="http://schemas.microsoft.com/office/powerpoint/2010/main" val="2854866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00000" y="1080000"/>
            <a:ext cx="4822304" cy="1224136"/>
          </a:xfrm>
        </p:spPr>
        <p:txBody>
          <a:bodyPr anchor="t">
            <a:normAutofit/>
          </a:bodyPr>
          <a:lstStyle>
            <a:lvl1pPr algn="l">
              <a:defRPr sz="3400">
                <a:solidFill>
                  <a:schemeClr val="bg2"/>
                </a:solidFill>
              </a:defRPr>
            </a:lvl1pPr>
          </a:lstStyle>
          <a:p>
            <a:r>
              <a:rPr lang="en-US" smtClean="0"/>
              <a:t>Click to edit Master title style</a:t>
            </a:r>
            <a:endParaRPr lang="en-IE" dirty="0"/>
          </a:p>
        </p:txBody>
      </p:sp>
      <p:sp>
        <p:nvSpPr>
          <p:cNvPr id="3" name="Subtitle 2"/>
          <p:cNvSpPr>
            <a:spLocks noGrp="1"/>
          </p:cNvSpPr>
          <p:nvPr>
            <p:ph type="subTitle" idx="1"/>
          </p:nvPr>
        </p:nvSpPr>
        <p:spPr>
          <a:xfrm>
            <a:off x="3600000" y="2304000"/>
            <a:ext cx="4824536" cy="720080"/>
          </a:xfrm>
        </p:spPr>
        <p:txBody>
          <a:bodyPr anchor="t">
            <a:normAutofit/>
          </a:bodyPr>
          <a:lstStyle>
            <a:lvl1pPr marL="0" indent="0" algn="l">
              <a:buNone/>
              <a:defRPr sz="16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Slide Number Placeholder 5"/>
          <p:cNvSpPr>
            <a:spLocks noGrp="1"/>
          </p:cNvSpPr>
          <p:nvPr>
            <p:ph type="sldNum" sz="quarter" idx="12"/>
          </p:nvPr>
        </p:nvSpPr>
        <p:spPr/>
        <p:txBody>
          <a:bodyPr/>
          <a:lstStyle/>
          <a:p>
            <a:fld id="{1C28F5DA-01AF-4E21-8E0C-562FBA690676}" type="slidenum">
              <a:rPr lang="en-IE" smtClean="0"/>
              <a:pPr/>
              <a:t>‹#›</a:t>
            </a:fld>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Slide Number Placeholder 6"/>
          <p:cNvSpPr>
            <a:spLocks noGrp="1"/>
          </p:cNvSpPr>
          <p:nvPr>
            <p:ph type="sldNum" sz="quarter" idx="12"/>
          </p:nvPr>
        </p:nvSpPr>
        <p:spPr/>
        <p:txBody>
          <a:bodyPr/>
          <a:lstStyle/>
          <a:p>
            <a:fld id="{1C28F5DA-01AF-4E21-8E0C-562FBA690676}" type="slidenum">
              <a:rPr lang="en-IE" smtClean="0"/>
              <a:pPr/>
              <a:t>‹#›</a:t>
            </a:fld>
            <a:endParaRPr lang="en-I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5" name="Slide Number Placeholder 4"/>
          <p:cNvSpPr>
            <a:spLocks noGrp="1"/>
          </p:cNvSpPr>
          <p:nvPr>
            <p:ph type="sldNum" sz="quarter" idx="12"/>
          </p:nvPr>
        </p:nvSpPr>
        <p:spPr/>
        <p:txBody>
          <a:bodyPr/>
          <a:lstStyle/>
          <a:p>
            <a:fld id="{1C28F5DA-01AF-4E21-8E0C-562FBA690676}" type="slidenum">
              <a:rPr lang="en-IE" smtClean="0"/>
              <a:pPr/>
              <a:t>‹#›</a:t>
            </a:fld>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C28F5DA-01AF-4E21-8E0C-562FBA690676}" type="slidenum">
              <a:rPr lang="en-IE" smtClean="0"/>
              <a:pPr/>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New layout one panel">
    <p:spTree>
      <p:nvGrpSpPr>
        <p:cNvPr id="1" name=""/>
        <p:cNvGrpSpPr/>
        <p:nvPr/>
      </p:nvGrpSpPr>
      <p:grpSpPr>
        <a:xfrm>
          <a:off x="0" y="0"/>
          <a:ext cx="0" cy="0"/>
          <a:chOff x="0" y="0"/>
          <a:chExt cx="0" cy="0"/>
        </a:xfrm>
      </p:grpSpPr>
      <p:sp>
        <p:nvSpPr>
          <p:cNvPr id="11" name="Text Placeholder 2"/>
          <p:cNvSpPr>
            <a:spLocks noGrp="1"/>
          </p:cNvSpPr>
          <p:nvPr>
            <p:ph idx="1"/>
          </p:nvPr>
        </p:nvSpPr>
        <p:spPr>
          <a:xfrm>
            <a:off x="608012" y="1233000"/>
            <a:ext cx="7901067" cy="4392000"/>
          </a:xfrm>
          <a:prstGeom prst="rect">
            <a:avLst/>
          </a:prstGeom>
        </p:spPr>
        <p:txBody>
          <a:bodyPr vert="horz" lIns="91440" tIns="45720" rIns="91440" bIns="45720" rtlCol="0">
            <a:normAutofit/>
          </a:bodyPr>
          <a:lstStyle>
            <a:lvl1pPr>
              <a:defRPr sz="2800" b="0" i="0">
                <a:latin typeface="Calibri Light"/>
                <a:cs typeface="Calibri Light"/>
              </a:defRPr>
            </a:lvl1pPr>
            <a:lvl2pPr>
              <a:defRPr sz="2200" b="0" i="0">
                <a:latin typeface="Calibri Light"/>
                <a:cs typeface="Calibri Light"/>
              </a:defRPr>
            </a:lvl2pPr>
            <a:lvl3pPr>
              <a:defRPr sz="2000" b="0" i="0">
                <a:latin typeface="Calibri Light"/>
                <a:cs typeface="Calibri Light"/>
              </a:defRPr>
            </a:lvl3pPr>
            <a:lvl4pPr>
              <a:defRPr sz="1800" b="0" i="0">
                <a:latin typeface="Calibri Light"/>
                <a:cs typeface="Calibri Light"/>
              </a:defRPr>
            </a:lvl4pPr>
            <a:lvl5pPr>
              <a:defRPr sz="1600" b="0" i="0">
                <a:latin typeface="Calibri Light"/>
                <a:cs typeface="Calibri Ligh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Slide Number Placeholder 5"/>
          <p:cNvSpPr>
            <a:spLocks noGrp="1"/>
          </p:cNvSpPr>
          <p:nvPr>
            <p:ph type="sldNum" sz="quarter" idx="4"/>
          </p:nvPr>
        </p:nvSpPr>
        <p:spPr>
          <a:xfrm>
            <a:off x="608012" y="6315075"/>
            <a:ext cx="3511814" cy="365125"/>
          </a:xfrm>
          <a:prstGeom prst="rect">
            <a:avLst/>
          </a:prstGeom>
        </p:spPr>
        <p:txBody>
          <a:bodyPr vert="horz" lIns="91440" tIns="45720" rIns="91440" bIns="45720" rtlCol="0" anchor="t" anchorCtr="0"/>
          <a:lstStyle>
            <a:lvl1pPr algn="l">
              <a:defRPr sz="1000">
                <a:solidFill>
                  <a:schemeClr val="bg2"/>
                </a:solidFill>
                <a:latin typeface="Helvetica Neue Light"/>
              </a:defRPr>
            </a:lvl1pPr>
          </a:lstStyle>
          <a:p>
            <a:fld id="{CC51976F-54C6-4CE3-B74B-2309CFEF157C}" type="slidenum">
              <a:rPr lang="en-IE" smtClean="0">
                <a:solidFill>
                  <a:srgbClr val="ADACA9"/>
                </a:solidFill>
              </a:rPr>
              <a:pPr/>
              <a:t>‹#›</a:t>
            </a:fld>
            <a:r>
              <a:rPr lang="en-IE" dirty="0" smtClean="0">
                <a:solidFill>
                  <a:srgbClr val="ADACA9"/>
                </a:solidFill>
              </a:rPr>
              <a:t> | </a:t>
            </a:r>
            <a:r>
              <a:rPr lang="en-US" dirty="0" smtClean="0">
                <a:solidFill>
                  <a:srgbClr val="ADACA9"/>
                </a:solidFill>
              </a:rPr>
              <a:t>SECTION HEADING</a:t>
            </a:r>
          </a:p>
          <a:p>
            <a:endParaRPr lang="en-IE" dirty="0">
              <a:solidFill>
                <a:srgbClr val="ADACA9"/>
              </a:solidFill>
            </a:endParaRPr>
          </a:p>
        </p:txBody>
      </p:sp>
      <p:sp>
        <p:nvSpPr>
          <p:cNvPr id="3" name="Title 2"/>
          <p:cNvSpPr>
            <a:spLocks noGrp="1"/>
          </p:cNvSpPr>
          <p:nvPr>
            <p:ph type="title" hasCustomPrompt="1"/>
          </p:nvPr>
        </p:nvSpPr>
        <p:spPr>
          <a:xfrm>
            <a:off x="608012" y="259745"/>
            <a:ext cx="7910565" cy="591644"/>
          </a:xfrm>
          <a:prstGeom prst="rect">
            <a:avLst/>
          </a:prstGeom>
        </p:spPr>
        <p:txBody>
          <a:bodyPr/>
          <a:lstStyle>
            <a:lvl1pPr>
              <a:defRPr>
                <a:latin typeface="Helvetica Neue Light"/>
              </a:defRPr>
            </a:lvl1pPr>
          </a:lstStyle>
          <a:p>
            <a:r>
              <a:rPr lang="ga-IE" dirty="0" smtClean="0"/>
              <a:t>Title</a:t>
            </a:r>
            <a:endParaRPr lang="en-US" dirty="0"/>
          </a:p>
        </p:txBody>
      </p:sp>
    </p:spTree>
    <p:extLst>
      <p:ext uri="{BB962C8B-B14F-4D97-AF65-F5344CB8AC3E}">
        <p14:creationId xmlns:p14="http://schemas.microsoft.com/office/powerpoint/2010/main" val="104271979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Slide Number Placeholder 5"/>
          <p:cNvSpPr>
            <a:spLocks noGrp="1"/>
          </p:cNvSpPr>
          <p:nvPr>
            <p:ph type="sldNum" sz="quarter" idx="12"/>
          </p:nvPr>
        </p:nvSpPr>
        <p:spPr/>
        <p:txBody>
          <a:bodyPr/>
          <a:lstStyle/>
          <a:p>
            <a:fld id="{1C28F5DA-01AF-4E21-8E0C-562FBA690676}" type="slidenum">
              <a:rPr lang="en-IE" smtClean="0"/>
              <a:pPr/>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Slide Number Placeholder 5"/>
          <p:cNvSpPr>
            <a:spLocks noGrp="1"/>
          </p:cNvSpPr>
          <p:nvPr>
            <p:ph type="sldNum" sz="quarter" idx="12"/>
          </p:nvPr>
        </p:nvSpPr>
        <p:spPr/>
        <p:txBody>
          <a:bodyPr/>
          <a:lstStyle/>
          <a:p>
            <a:fld id="{1C28F5DA-01AF-4E21-8E0C-562FBA690676}" type="slidenum">
              <a:rPr lang="en-IE" smtClean="0"/>
              <a:pPr/>
              <a:t>‹#›</a:t>
            </a:fld>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Slide Number Placeholder 5"/>
          <p:cNvSpPr>
            <a:spLocks noGrp="1"/>
          </p:cNvSpPr>
          <p:nvPr>
            <p:ph type="sldNum" sz="quarter" idx="12"/>
          </p:nvPr>
        </p:nvSpPr>
        <p:spPr/>
        <p:txBody>
          <a:bodyPr/>
          <a:lstStyle/>
          <a:p>
            <a:fld id="{1C28F5DA-01AF-4E21-8E0C-562FBA690676}" type="slidenum">
              <a:rPr lang="en-IE" smtClean="0"/>
              <a:pPr/>
              <a:t>‹#›</a:t>
            </a:fld>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Slide Number Placeholder 5"/>
          <p:cNvSpPr>
            <a:spLocks noGrp="1"/>
          </p:cNvSpPr>
          <p:nvPr>
            <p:ph type="sldNum" sz="quarter" idx="12"/>
          </p:nvPr>
        </p:nvSpPr>
        <p:spPr/>
        <p:txBody>
          <a:bodyPr/>
          <a:lstStyle/>
          <a:p>
            <a:fld id="{1C28F5DA-01AF-4E21-8E0C-562FBA690676}" type="slidenum">
              <a:rPr lang="en-IE" smtClean="0"/>
              <a:pPr/>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4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Slide Number Placeholder 5"/>
          <p:cNvSpPr>
            <a:spLocks noGrp="1"/>
          </p:cNvSpPr>
          <p:nvPr>
            <p:ph type="sldNum" sz="quarter" idx="12"/>
          </p:nvPr>
        </p:nvSpPr>
        <p:spPr/>
        <p:txBody>
          <a:bodyPr/>
          <a:lstStyle/>
          <a:p>
            <a:fld id="{1C28F5DA-01AF-4E21-8E0C-562FBA690676}" type="slidenum">
              <a:rPr lang="en-IE" smtClean="0"/>
              <a:pPr/>
              <a:t>‹#›</a:t>
            </a:fld>
            <a:endParaRPr lang="en-I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A0057A6-869F-49FA-A46B-B2CD884BD7F9}" type="datetimeFigureOut">
              <a:rPr lang="en-IE" smtClean="0"/>
              <a:t>09/06/2017</a:t>
            </a:fld>
            <a:endParaRPr lang="en-I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IE"/>
          </a:p>
        </p:txBody>
      </p:sp>
      <p:sp>
        <p:nvSpPr>
          <p:cNvPr id="4" name="Slide Number Placeholder 3"/>
          <p:cNvSpPr>
            <a:spLocks noGrp="1"/>
          </p:cNvSpPr>
          <p:nvPr>
            <p:ph type="sldNum" sz="quarter" idx="12"/>
          </p:nvPr>
        </p:nvSpPr>
        <p:spPr/>
        <p:txBody>
          <a:bodyPr/>
          <a:lstStyle/>
          <a:p>
            <a:fld id="{ADC47167-40E5-4010-99BA-17E4AA77FD7F}" type="slidenum">
              <a:rPr lang="en-IE" smtClean="0"/>
              <a:t>‹#›</a:t>
            </a:fld>
            <a:endParaRPr lang="en-IE"/>
          </a:p>
        </p:txBody>
      </p:sp>
    </p:spTree>
    <p:extLst>
      <p:ext uri="{BB962C8B-B14F-4D97-AF65-F5344CB8AC3E}">
        <p14:creationId xmlns:p14="http://schemas.microsoft.com/office/powerpoint/2010/main" val="2859121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64704"/>
            <a:ext cx="8229600" cy="652934"/>
          </a:xfrm>
          <a:prstGeom prst="rect">
            <a:avLst/>
          </a:prstGeom>
        </p:spPr>
        <p:txBody>
          <a:bodyPr vert="horz" lIns="91440" tIns="45720" rIns="91440" bIns="45720" rtlCol="0" anchor="ctr">
            <a:normAutofit/>
          </a:bodyPr>
          <a:lstStyle/>
          <a:p>
            <a:r>
              <a:rPr lang="en-US" smtClean="0"/>
              <a:t>Click to edit Master title style</a:t>
            </a:r>
            <a:endParaRPr lang="en-IE"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a:solidFill>
                  <a:schemeClr val="tx2"/>
                </a:solidFill>
              </a:defRPr>
            </a:lvl1pPr>
          </a:lstStyle>
          <a:p>
            <a:fld id="{1C28F5DA-01AF-4E21-8E0C-562FBA690676}" type="slidenum">
              <a:rPr lang="en-IE" smtClean="0"/>
              <a:pPr/>
              <a:t>‹#›</a:t>
            </a:fld>
            <a:endParaRPr lang="en-IE" dirty="0"/>
          </a:p>
        </p:txBody>
      </p:sp>
    </p:spTree>
  </p:cSld>
  <p:clrMap bg1="dk1" tx1="lt1" bg2="dk2" tx2="lt2" accent1="accent1" accent2="accent2" accent3="accent3" accent4="accent4" accent5="accent5" accent6="accent6" hlink="hlink" folHlink="folHlink"/>
  <p:sldLayoutIdLst>
    <p:sldLayoutId id="2147483668" r:id="rId1"/>
    <p:sldLayoutId id="2147483662" r:id="rId2"/>
    <p:sldLayoutId id="2147483664" r:id="rId3"/>
    <p:sldLayoutId id="2147483666" r:id="rId4"/>
    <p:sldLayoutId id="2147483667" r:id="rId5"/>
    <p:sldLayoutId id="2147483678" r:id="rId6"/>
  </p:sldLayoutIdLst>
  <p:txStyles>
    <p:titleStyle>
      <a:lvl1pPr algn="l" defTabSz="914400" rtl="0" eaLnBrk="1" latinLnBrk="0" hangingPunct="1">
        <a:spcBef>
          <a:spcPct val="0"/>
        </a:spcBef>
        <a:buNone/>
        <a:defRPr sz="2800" b="1"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Clr>
          <a:schemeClr val="accent2"/>
        </a:buClr>
        <a:buFont typeface="Corbel" pitchFamily="34" charset="0"/>
        <a:buChar char="o"/>
        <a:defRPr sz="2400" kern="1200">
          <a:solidFill>
            <a:schemeClr val="bg2"/>
          </a:solidFill>
          <a:latin typeface="+mn-lt"/>
          <a:ea typeface="+mn-ea"/>
          <a:cs typeface="+mn-cs"/>
        </a:defRPr>
      </a:lvl1pPr>
      <a:lvl2pPr marL="742950" indent="-285750" algn="l" defTabSz="914400" rtl="0" eaLnBrk="1" latinLnBrk="0" hangingPunct="1">
        <a:spcBef>
          <a:spcPct val="20000"/>
        </a:spcBef>
        <a:buClr>
          <a:schemeClr val="accent2"/>
        </a:buClr>
        <a:buFont typeface="Corbel" pitchFamily="34" charset="0"/>
        <a:buChar char="o"/>
        <a:defRPr sz="2400" kern="1200">
          <a:solidFill>
            <a:schemeClr val="bg2"/>
          </a:solidFill>
          <a:latin typeface="+mn-lt"/>
          <a:ea typeface="+mn-ea"/>
          <a:cs typeface="+mn-cs"/>
        </a:defRPr>
      </a:lvl2pPr>
      <a:lvl3pPr marL="1143000" indent="-228600" algn="l" defTabSz="914400" rtl="0" eaLnBrk="1" latinLnBrk="0" hangingPunct="1">
        <a:spcBef>
          <a:spcPct val="20000"/>
        </a:spcBef>
        <a:buClr>
          <a:schemeClr val="accent2"/>
        </a:buClr>
        <a:buFont typeface="Corbel" pitchFamily="34" charset="0"/>
        <a:buChar char="o"/>
        <a:defRPr sz="2000" kern="1200">
          <a:solidFill>
            <a:schemeClr val="bg2"/>
          </a:solidFill>
          <a:latin typeface="+mn-lt"/>
          <a:ea typeface="+mn-ea"/>
          <a:cs typeface="+mn-cs"/>
        </a:defRPr>
      </a:lvl3pPr>
      <a:lvl4pPr marL="1600200" indent="-228600" algn="l" defTabSz="914400" rtl="0" eaLnBrk="1" latinLnBrk="0" hangingPunct="1">
        <a:spcBef>
          <a:spcPct val="20000"/>
        </a:spcBef>
        <a:buClr>
          <a:schemeClr val="accent2"/>
        </a:buClr>
        <a:buFont typeface="Corbel" pitchFamily="34" charset="0"/>
        <a:buChar char="o"/>
        <a:defRPr sz="1800" kern="1200">
          <a:solidFill>
            <a:schemeClr val="bg2"/>
          </a:solidFill>
          <a:latin typeface="+mn-lt"/>
          <a:ea typeface="+mn-ea"/>
          <a:cs typeface="+mn-cs"/>
        </a:defRPr>
      </a:lvl4pPr>
      <a:lvl5pPr marL="2057400" indent="-228600" algn="l" defTabSz="914400" rtl="0" eaLnBrk="1" latinLnBrk="0" hangingPunct="1">
        <a:spcBef>
          <a:spcPct val="20000"/>
        </a:spcBef>
        <a:buClr>
          <a:schemeClr val="accent2"/>
        </a:buClr>
        <a:buFont typeface="Corbel" pitchFamily="34" charset="0"/>
        <a:buChar char="o"/>
        <a:defRPr sz="16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64704"/>
            <a:ext cx="8229600" cy="652934"/>
          </a:xfrm>
          <a:prstGeom prst="rect">
            <a:avLst/>
          </a:prstGeom>
        </p:spPr>
        <p:txBody>
          <a:bodyPr vert="horz" lIns="91440" tIns="45720" rIns="91440" bIns="45720" rtlCol="0" anchor="ctr">
            <a:normAutofit/>
          </a:bodyPr>
          <a:lstStyle/>
          <a:p>
            <a:r>
              <a:rPr lang="en-US" dirty="0" smtClean="0"/>
              <a:t>Click to edit Master title style</a:t>
            </a:r>
            <a:endParaRPr lang="en-IE"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a:solidFill>
                  <a:schemeClr val="tx2"/>
                </a:solidFill>
              </a:defRPr>
            </a:lvl1pPr>
          </a:lstStyle>
          <a:p>
            <a:fld id="{1C28F5DA-01AF-4E21-8E0C-562FBA690676}" type="slidenum">
              <a:rPr lang="en-IE" smtClean="0"/>
              <a:pPr/>
              <a:t>‹#›</a:t>
            </a:fld>
            <a:endParaRPr lang="en-IE" dirty="0"/>
          </a:p>
        </p:txBody>
      </p:sp>
    </p:spTree>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Lst>
  <p:txStyles>
    <p:titleStyle>
      <a:lvl1pPr algn="l" defTabSz="914400" rtl="0" eaLnBrk="1" latinLnBrk="0" hangingPunct="1">
        <a:spcBef>
          <a:spcPct val="0"/>
        </a:spcBef>
        <a:buNone/>
        <a:defRPr sz="2800" b="1"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Clr>
          <a:schemeClr val="accent2"/>
        </a:buClr>
        <a:buFont typeface="Corbel" pitchFamily="34" charset="0"/>
        <a:buChar char="o"/>
        <a:defRPr sz="2400" kern="1200">
          <a:solidFill>
            <a:schemeClr val="bg2"/>
          </a:solidFill>
          <a:latin typeface="+mn-lt"/>
          <a:ea typeface="+mn-ea"/>
          <a:cs typeface="+mn-cs"/>
        </a:defRPr>
      </a:lvl1pPr>
      <a:lvl2pPr marL="742950" indent="-285750" algn="l" defTabSz="914400" rtl="0" eaLnBrk="1" latinLnBrk="0" hangingPunct="1">
        <a:spcBef>
          <a:spcPct val="20000"/>
        </a:spcBef>
        <a:buClr>
          <a:schemeClr val="accent2"/>
        </a:buClr>
        <a:buFont typeface="Corbel" pitchFamily="34" charset="0"/>
        <a:buChar char="o"/>
        <a:defRPr sz="2400" kern="1200">
          <a:solidFill>
            <a:schemeClr val="bg2"/>
          </a:solidFill>
          <a:latin typeface="+mn-lt"/>
          <a:ea typeface="+mn-ea"/>
          <a:cs typeface="+mn-cs"/>
        </a:defRPr>
      </a:lvl2pPr>
      <a:lvl3pPr marL="1143000" indent="-228600" algn="l" defTabSz="914400" rtl="0" eaLnBrk="1" latinLnBrk="0" hangingPunct="1">
        <a:spcBef>
          <a:spcPct val="20000"/>
        </a:spcBef>
        <a:buClr>
          <a:schemeClr val="accent2"/>
        </a:buClr>
        <a:buFont typeface="Corbel" pitchFamily="34" charset="0"/>
        <a:buChar char="o"/>
        <a:defRPr sz="2000" kern="1200">
          <a:solidFill>
            <a:schemeClr val="bg2"/>
          </a:solidFill>
          <a:latin typeface="+mn-lt"/>
          <a:ea typeface="+mn-ea"/>
          <a:cs typeface="+mn-cs"/>
        </a:defRPr>
      </a:lvl3pPr>
      <a:lvl4pPr marL="1600200" indent="-228600" algn="l" defTabSz="914400" rtl="0" eaLnBrk="1" latinLnBrk="0" hangingPunct="1">
        <a:spcBef>
          <a:spcPct val="20000"/>
        </a:spcBef>
        <a:buClr>
          <a:schemeClr val="accent2"/>
        </a:buClr>
        <a:buFont typeface="Corbel" pitchFamily="34" charset="0"/>
        <a:buChar char="o"/>
        <a:defRPr sz="1800" kern="1200">
          <a:solidFill>
            <a:schemeClr val="bg2"/>
          </a:solidFill>
          <a:latin typeface="+mn-lt"/>
          <a:ea typeface="+mn-ea"/>
          <a:cs typeface="+mn-cs"/>
        </a:defRPr>
      </a:lvl4pPr>
      <a:lvl5pPr marL="2057400" indent="-228600" algn="l" defTabSz="914400" rtl="0" eaLnBrk="1" latinLnBrk="0" hangingPunct="1">
        <a:spcBef>
          <a:spcPct val="20000"/>
        </a:spcBef>
        <a:buClr>
          <a:schemeClr val="accent2"/>
        </a:buClr>
        <a:buFont typeface="Corbel" pitchFamily="34" charset="0"/>
        <a:buChar char="o"/>
        <a:defRPr sz="16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12.emf"/><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hyperlink" Target="http://www.competitiveness.ie/"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00000" y="1080000"/>
            <a:ext cx="5148464" cy="1224136"/>
          </a:xfrm>
        </p:spPr>
        <p:txBody>
          <a:bodyPr>
            <a:normAutofit fontScale="90000"/>
          </a:bodyPr>
          <a:lstStyle/>
          <a:p>
            <a:r>
              <a:rPr lang="en-IE" sz="3000" dirty="0" smtClean="0"/>
              <a:t>Enhancing Productivity Performance, Ireland’s Policy Approach</a:t>
            </a:r>
            <a:endParaRPr lang="en-IE" sz="3000" dirty="0"/>
          </a:p>
        </p:txBody>
      </p:sp>
      <p:sp>
        <p:nvSpPr>
          <p:cNvPr id="3" name="Subtitle 2"/>
          <p:cNvSpPr>
            <a:spLocks noGrp="1"/>
          </p:cNvSpPr>
          <p:nvPr>
            <p:ph type="subTitle" idx="1"/>
          </p:nvPr>
        </p:nvSpPr>
        <p:spPr>
          <a:xfrm>
            <a:off x="3635896" y="2348880"/>
            <a:ext cx="4824536" cy="720080"/>
          </a:xfrm>
        </p:spPr>
        <p:txBody>
          <a:bodyPr>
            <a:noAutofit/>
          </a:bodyPr>
          <a:lstStyle/>
          <a:p>
            <a:r>
              <a:rPr lang="en-IE" sz="1400" b="1" dirty="0" smtClean="0"/>
              <a:t>John Maher, National Competitiveness Council, Ireland</a:t>
            </a:r>
            <a:endParaRPr lang="en-IE" sz="1400" b="1" dirty="0"/>
          </a:p>
        </p:txBody>
      </p:sp>
      <p:sp>
        <p:nvSpPr>
          <p:cNvPr id="5" name="TextBox 4"/>
          <p:cNvSpPr txBox="1"/>
          <p:nvPr/>
        </p:nvSpPr>
        <p:spPr>
          <a:xfrm>
            <a:off x="-902598" y="215443"/>
            <a:ext cx="6697732" cy="430887"/>
          </a:xfrm>
          <a:prstGeom prst="rect">
            <a:avLst/>
          </a:prstGeom>
          <a:noFill/>
        </p:spPr>
        <p:txBody>
          <a:bodyPr wrap="square" rtlCol="0">
            <a:spAutoFit/>
          </a:bodyPr>
          <a:lstStyle/>
          <a:p>
            <a:pPr lvl="6"/>
            <a:r>
              <a:rPr lang="en-IE" sz="1100" b="1" dirty="0" smtClean="0">
                <a:solidFill>
                  <a:schemeClr val="bg2"/>
                </a:solidFill>
              </a:rPr>
              <a:t>IMAD Seminar on Productivity</a:t>
            </a:r>
            <a:r>
              <a:rPr lang="en-US" sz="1100" b="1" dirty="0">
                <a:solidFill>
                  <a:schemeClr val="bg2"/>
                </a:solidFill>
              </a:rPr>
              <a:t/>
            </a:r>
            <a:br>
              <a:rPr lang="en-US" sz="1100" b="1" dirty="0">
                <a:solidFill>
                  <a:schemeClr val="bg2"/>
                </a:solidFill>
              </a:rPr>
            </a:br>
            <a:r>
              <a:rPr lang="en-US" sz="1100" b="1" dirty="0" smtClean="0">
                <a:solidFill>
                  <a:schemeClr val="bg2"/>
                </a:solidFill>
              </a:rPr>
              <a:t> June 14</a:t>
            </a:r>
            <a:r>
              <a:rPr lang="en-US" sz="1100" b="1" baseline="30000" dirty="0" smtClean="0">
                <a:solidFill>
                  <a:schemeClr val="bg2"/>
                </a:solidFill>
              </a:rPr>
              <a:t>th</a:t>
            </a:r>
            <a:r>
              <a:rPr lang="en-US" sz="1100" b="1" dirty="0" smtClean="0">
                <a:solidFill>
                  <a:schemeClr val="bg2"/>
                </a:solidFill>
              </a:rPr>
              <a:t> </a:t>
            </a:r>
            <a:r>
              <a:rPr lang="en-IE" sz="1100" b="1" dirty="0" smtClean="0">
                <a:solidFill>
                  <a:schemeClr val="bg2"/>
                </a:solidFill>
              </a:rPr>
              <a:t>2017</a:t>
            </a:r>
            <a:endParaRPr lang="en-IE" sz="1100" b="1" dirty="0">
              <a:solidFill>
                <a:schemeClr val="bg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lvl="0"/>
            <a:r>
              <a:rPr lang="en-US" b="1" spc="-50" dirty="0" smtClean="0">
                <a:latin typeface="Helvetica Neue UltraLight"/>
                <a:cs typeface="Helvetica Neue UltraLight"/>
              </a:rPr>
              <a:t/>
            </a:r>
            <a:br>
              <a:rPr lang="en-US" b="1" spc="-50" dirty="0" smtClean="0">
                <a:latin typeface="Helvetica Neue UltraLight"/>
                <a:cs typeface="Helvetica Neue UltraLight"/>
              </a:rPr>
            </a:br>
            <a:r>
              <a:rPr lang="en-US" spc="-50" dirty="0">
                <a:latin typeface="Helvetica Neue UltraLight"/>
                <a:cs typeface="Helvetica Neue UltraLight"/>
              </a:rPr>
              <a:t/>
            </a:r>
            <a:br>
              <a:rPr lang="en-US" spc="-50" dirty="0">
                <a:latin typeface="Helvetica Neue UltraLight"/>
                <a:cs typeface="Helvetica Neue UltraLight"/>
              </a:rPr>
            </a:br>
            <a:r>
              <a:rPr lang="en-US" sz="3100" b="1" spc="-50" dirty="0" smtClean="0">
                <a:solidFill>
                  <a:srgbClr val="7AB51D"/>
                </a:solidFill>
                <a:latin typeface="+mn-lt"/>
                <a:cs typeface="Helvetica Neue UltraLight"/>
              </a:rPr>
              <a:t>National </a:t>
            </a:r>
            <a:r>
              <a:rPr lang="en-US" sz="3100" b="1" spc="-50" dirty="0">
                <a:solidFill>
                  <a:srgbClr val="7AB51D"/>
                </a:solidFill>
                <a:latin typeface="+mn-lt"/>
                <a:cs typeface="Helvetica Neue UltraLight"/>
              </a:rPr>
              <a:t>Competitiveness </a:t>
            </a:r>
            <a:r>
              <a:rPr lang="en-US" sz="3100" b="1" spc="-50" dirty="0" smtClean="0">
                <a:solidFill>
                  <a:srgbClr val="7AB51D"/>
                </a:solidFill>
                <a:latin typeface="+mn-lt"/>
                <a:cs typeface="Helvetica Neue UltraLight"/>
              </a:rPr>
              <a:t>Council </a:t>
            </a:r>
            <a:r>
              <a:rPr lang="en-IE" sz="3100" dirty="0" smtClean="0">
                <a:solidFill>
                  <a:srgbClr val="7AB51D"/>
                </a:solidFill>
                <a:latin typeface="+mn-lt"/>
              </a:rPr>
              <a:t>Role &amp; Purpose </a:t>
            </a:r>
            <a:endParaRPr lang="en-IE" sz="3100" dirty="0">
              <a:solidFill>
                <a:srgbClr val="7AB51D"/>
              </a:solidFill>
              <a:latin typeface="+mn-lt"/>
            </a:endParaRPr>
          </a:p>
        </p:txBody>
      </p:sp>
      <p:sp>
        <p:nvSpPr>
          <p:cNvPr id="6" name="Text Box 6"/>
          <p:cNvSpPr txBox="1">
            <a:spLocks noChangeArrowheads="1"/>
          </p:cNvSpPr>
          <p:nvPr/>
        </p:nvSpPr>
        <p:spPr bwMode="auto">
          <a:xfrm>
            <a:off x="735168" y="1212339"/>
            <a:ext cx="7920880" cy="4870564"/>
          </a:xfrm>
          <a:prstGeom prst="rect">
            <a:avLst/>
          </a:prstGeom>
          <a:noFill/>
          <a:ln w="9525">
            <a:noFill/>
            <a:miter lim="800000"/>
            <a:headEnd/>
            <a:tailEnd/>
          </a:ln>
        </p:spPr>
        <p:txBody>
          <a:bodyPr wrap="square">
            <a:spAutoFit/>
          </a:bodyPr>
          <a:lstStyle/>
          <a:p>
            <a:pPr marL="342900" indent="-342900">
              <a:spcAft>
                <a:spcPts val="900"/>
              </a:spcAft>
              <a:buClr>
                <a:schemeClr val="accent2"/>
              </a:buClr>
              <a:buFont typeface="Courier New" panose="02070309020205020404" pitchFamily="49" charset="0"/>
              <a:buChar char="o"/>
            </a:pPr>
            <a:r>
              <a:rPr lang="en-US" dirty="0" smtClean="0">
                <a:solidFill>
                  <a:srgbClr val="0081C7"/>
                </a:solidFill>
              </a:rPr>
              <a:t>As </a:t>
            </a:r>
            <a:r>
              <a:rPr lang="en-US" dirty="0">
                <a:solidFill>
                  <a:srgbClr val="0081C7"/>
                </a:solidFill>
              </a:rPr>
              <a:t>a small open economy, </a:t>
            </a:r>
            <a:r>
              <a:rPr lang="en-US" dirty="0" smtClean="0">
                <a:solidFill>
                  <a:srgbClr val="0081C7"/>
                </a:solidFill>
              </a:rPr>
              <a:t>Ireland’s </a:t>
            </a:r>
            <a:r>
              <a:rPr lang="en-US" dirty="0">
                <a:solidFill>
                  <a:srgbClr val="0081C7"/>
                </a:solidFill>
              </a:rPr>
              <a:t>ability to achieve sustainable growth is dependent on our ability to maintain international competitiveness. </a:t>
            </a:r>
            <a:endParaRPr lang="en-IE" dirty="0" smtClean="0">
              <a:solidFill>
                <a:srgbClr val="0081C7"/>
              </a:solidFill>
            </a:endParaRPr>
          </a:p>
          <a:p>
            <a:pPr marL="342900" indent="-342900">
              <a:spcAft>
                <a:spcPts val="900"/>
              </a:spcAft>
              <a:buClr>
                <a:schemeClr val="accent2"/>
              </a:buClr>
              <a:buFont typeface="Courier New" panose="02070309020205020404" pitchFamily="49" charset="0"/>
              <a:buChar char="o"/>
            </a:pPr>
            <a:r>
              <a:rPr lang="en-IE" dirty="0" smtClean="0">
                <a:solidFill>
                  <a:srgbClr val="0081C7"/>
                </a:solidFill>
              </a:rPr>
              <a:t>The </a:t>
            </a:r>
            <a:r>
              <a:rPr lang="en-IE" dirty="0">
                <a:solidFill>
                  <a:srgbClr val="0081C7"/>
                </a:solidFill>
              </a:rPr>
              <a:t>National Competitiveness Council </a:t>
            </a:r>
            <a:r>
              <a:rPr lang="en-US" dirty="0">
                <a:solidFill>
                  <a:srgbClr val="0081C7"/>
                </a:solidFill>
              </a:rPr>
              <a:t>(NCC</a:t>
            </a:r>
            <a:r>
              <a:rPr lang="en-US" dirty="0" smtClean="0">
                <a:solidFill>
                  <a:srgbClr val="0081C7"/>
                </a:solidFill>
              </a:rPr>
              <a:t>) is an independent body </a:t>
            </a:r>
            <a:r>
              <a:rPr lang="en-US" dirty="0">
                <a:solidFill>
                  <a:srgbClr val="0081C7"/>
                </a:solidFill>
              </a:rPr>
              <a:t>reports to and advises the Taoiseach (Prime Minister) and the Government on key competitiveness issues facing the Irish economy and offers recommendations on policy actions required to enhance Ireland’s competitive position. It was established by Government in </a:t>
            </a:r>
            <a:r>
              <a:rPr lang="en-US" dirty="0" smtClean="0">
                <a:solidFill>
                  <a:srgbClr val="0081C7"/>
                </a:solidFill>
              </a:rPr>
              <a:t>1997.</a:t>
            </a:r>
            <a:endParaRPr lang="en-US" dirty="0">
              <a:solidFill>
                <a:srgbClr val="0081C7"/>
              </a:solidFill>
            </a:endParaRPr>
          </a:p>
          <a:p>
            <a:pPr marL="342900" indent="-342900">
              <a:spcAft>
                <a:spcPts val="900"/>
              </a:spcAft>
              <a:buClr>
                <a:schemeClr val="accent2"/>
              </a:buClr>
              <a:buFont typeface="Courier New" panose="02070309020205020404" pitchFamily="49" charset="0"/>
              <a:buChar char="o"/>
            </a:pPr>
            <a:r>
              <a:rPr lang="en-US" dirty="0">
                <a:solidFill>
                  <a:srgbClr val="0081C7"/>
                </a:solidFill>
              </a:rPr>
              <a:t>The Council takes a broad </a:t>
            </a:r>
            <a:r>
              <a:rPr lang="en-US" dirty="0" smtClean="0">
                <a:solidFill>
                  <a:srgbClr val="0081C7"/>
                </a:solidFill>
              </a:rPr>
              <a:t>definition </a:t>
            </a:r>
            <a:r>
              <a:rPr lang="en-US" dirty="0">
                <a:solidFill>
                  <a:srgbClr val="0081C7"/>
                </a:solidFill>
              </a:rPr>
              <a:t>of competitiveness which reflects international best practice as its focus is on both productivity and costs and it also takes account of Ireland’s position as a </a:t>
            </a:r>
            <a:r>
              <a:rPr lang="en-US" dirty="0" smtClean="0">
                <a:solidFill>
                  <a:srgbClr val="0081C7"/>
                </a:solidFill>
              </a:rPr>
              <a:t>Small Open Economy. The </a:t>
            </a:r>
            <a:r>
              <a:rPr lang="en-US" dirty="0">
                <a:solidFill>
                  <a:srgbClr val="0081C7"/>
                </a:solidFill>
              </a:rPr>
              <a:t>interaction between productivity and costs matters for relative global attractiveness of a location and for macroeconomic sustainability</a:t>
            </a:r>
            <a:r>
              <a:rPr lang="en-US" dirty="0" smtClean="0">
                <a:solidFill>
                  <a:srgbClr val="0081C7"/>
                </a:solidFill>
              </a:rPr>
              <a:t>.</a:t>
            </a:r>
            <a:endParaRPr lang="en-US" dirty="0">
              <a:solidFill>
                <a:srgbClr val="0081C7"/>
              </a:solidFill>
            </a:endParaRPr>
          </a:p>
          <a:p>
            <a:pPr marL="342900" indent="-342900">
              <a:spcAft>
                <a:spcPts val="900"/>
              </a:spcAft>
              <a:buClr>
                <a:schemeClr val="accent2"/>
              </a:buClr>
              <a:buFont typeface="Courier New" panose="02070309020205020404" pitchFamily="49" charset="0"/>
              <a:buChar char="o"/>
            </a:pPr>
            <a:r>
              <a:rPr lang="en-US" dirty="0" smtClean="0">
                <a:solidFill>
                  <a:srgbClr val="0081C7"/>
                </a:solidFill>
              </a:rPr>
              <a:t>“Ireland’s </a:t>
            </a:r>
            <a:r>
              <a:rPr lang="en-US" dirty="0">
                <a:solidFill>
                  <a:srgbClr val="0081C7"/>
                </a:solidFill>
              </a:rPr>
              <a:t>national competitiveness refers to the ability of the enterprise base in Ireland to compete in international </a:t>
            </a:r>
            <a:r>
              <a:rPr lang="en-US" dirty="0" smtClean="0">
                <a:solidFill>
                  <a:srgbClr val="0081C7"/>
                </a:solidFill>
              </a:rPr>
              <a:t>markets</a:t>
            </a:r>
            <a:r>
              <a:rPr lang="en-US" dirty="0">
                <a:solidFill>
                  <a:srgbClr val="0081C7"/>
                </a:solidFill>
              </a:rPr>
              <a:t>”. </a:t>
            </a:r>
            <a:r>
              <a:rPr lang="en-US" dirty="0" smtClean="0">
                <a:solidFill>
                  <a:srgbClr val="0081C7"/>
                </a:solidFill>
              </a:rPr>
              <a:t>Ireland’s </a:t>
            </a:r>
            <a:r>
              <a:rPr lang="en-US" dirty="0">
                <a:solidFill>
                  <a:srgbClr val="0081C7"/>
                </a:solidFill>
              </a:rPr>
              <a:t>productivity is </a:t>
            </a:r>
            <a:r>
              <a:rPr lang="en-US" dirty="0" smtClean="0">
                <a:solidFill>
                  <a:srgbClr val="0081C7"/>
                </a:solidFill>
              </a:rPr>
              <a:t>considered the primary </a:t>
            </a:r>
            <a:r>
              <a:rPr lang="en-US" dirty="0">
                <a:solidFill>
                  <a:srgbClr val="0081C7"/>
                </a:solidFill>
              </a:rPr>
              <a:t>determinant of its competitiveness relative to other countries. </a:t>
            </a:r>
          </a:p>
        </p:txBody>
      </p:sp>
    </p:spTree>
    <p:extLst>
      <p:ext uri="{BB962C8B-B14F-4D97-AF65-F5344CB8AC3E}">
        <p14:creationId xmlns:p14="http://schemas.microsoft.com/office/powerpoint/2010/main" val="1762987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solidFill>
                  <a:srgbClr val="7AB51D"/>
                </a:solidFill>
              </a:rPr>
              <a:t>NCC Definition of Competitiveness</a:t>
            </a:r>
            <a:endParaRPr lang="en-IE" dirty="0">
              <a:solidFill>
                <a:srgbClr val="7AB51D"/>
              </a:solidFill>
            </a:endParaRPr>
          </a:p>
        </p:txBody>
      </p:sp>
      <p:pic>
        <p:nvPicPr>
          <p:cNvPr id="4" name="Content Placeholder 3" descr="NCC_1.gif"/>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38884" y="1556792"/>
            <a:ext cx="6066229" cy="4525963"/>
          </a:xfrm>
          <a:prstGeom prst="rect">
            <a:avLst/>
          </a:prstGeom>
        </p:spPr>
      </p:pic>
      <p:sp>
        <p:nvSpPr>
          <p:cNvPr id="5" name="TextBox 4"/>
          <p:cNvSpPr txBox="1"/>
          <p:nvPr/>
        </p:nvSpPr>
        <p:spPr>
          <a:xfrm>
            <a:off x="440221" y="6309320"/>
            <a:ext cx="1255681" cy="27699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E" sz="1200" dirty="0" smtClean="0">
                <a:solidFill>
                  <a:srgbClr val="0081C7"/>
                </a:solidFill>
              </a:rPr>
              <a:t>Source: NCC</a:t>
            </a:r>
          </a:p>
        </p:txBody>
      </p:sp>
    </p:spTree>
    <p:extLst>
      <p:ext uri="{BB962C8B-B14F-4D97-AF65-F5344CB8AC3E}">
        <p14:creationId xmlns:p14="http://schemas.microsoft.com/office/powerpoint/2010/main" val="3169687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solidFill>
                  <a:srgbClr val="7AB51D"/>
                </a:solidFill>
              </a:rPr>
              <a:t>Labour Productivity Performance</a:t>
            </a:r>
            <a:endParaRPr lang="en-IE" dirty="0">
              <a:solidFill>
                <a:srgbClr val="7AB51D"/>
              </a:solidFill>
            </a:endParaRPr>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2500318607"/>
              </p:ext>
            </p:extLst>
          </p:nvPr>
        </p:nvGraphicFramePr>
        <p:xfrm>
          <a:off x="457200" y="1600200"/>
          <a:ext cx="4038600" cy="47091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6"/>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08419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solidFill>
                  <a:srgbClr val="7AB51D"/>
                </a:solidFill>
              </a:rPr>
              <a:t>Irish Sectoral Productivity Growth</a:t>
            </a:r>
            <a:endParaRPr lang="en-IE" dirty="0">
              <a:solidFill>
                <a:srgbClr val="7AB51D"/>
              </a:solidFill>
            </a:endParaRP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815683319"/>
              </p:ext>
            </p:extLst>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0" y="6381328"/>
            <a:ext cx="2699792" cy="276999"/>
          </a:xfrm>
          <a:prstGeom prst="rect">
            <a:avLst/>
          </a:prstGeom>
          <a:noFill/>
        </p:spPr>
        <p:txBody>
          <a:bodyPr wrap="square" rtlCol="0">
            <a:spAutoFit/>
          </a:bodyPr>
          <a:lstStyle/>
          <a:p>
            <a:r>
              <a:rPr lang="en-IE" sz="1200" dirty="0" smtClean="0">
                <a:solidFill>
                  <a:srgbClr val="0081C7"/>
                </a:solidFill>
              </a:rPr>
              <a:t>Source: OECD/NCC calculations</a:t>
            </a:r>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3854088704"/>
              </p:ext>
            </p:extLst>
          </p:nvPr>
        </p:nvGraphicFramePr>
        <p:xfrm>
          <a:off x="4648200" y="1600200"/>
          <a:ext cx="4316288" cy="4525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2607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solidFill>
                  <a:srgbClr val="7AB51D"/>
                </a:solidFill>
              </a:rPr>
              <a:t>Summary of NCC Key Findings on Productivity</a:t>
            </a:r>
            <a:endParaRPr lang="en-IE" dirty="0">
              <a:solidFill>
                <a:srgbClr val="7AB51D"/>
              </a:solidFill>
            </a:endParaRPr>
          </a:p>
        </p:txBody>
      </p:sp>
      <p:sp>
        <p:nvSpPr>
          <p:cNvPr id="3" name="Content Placeholder 2"/>
          <p:cNvSpPr>
            <a:spLocks noGrp="1"/>
          </p:cNvSpPr>
          <p:nvPr>
            <p:ph idx="1"/>
          </p:nvPr>
        </p:nvSpPr>
        <p:spPr>
          <a:xfrm>
            <a:off x="457200" y="1600200"/>
            <a:ext cx="8229600" cy="4925144"/>
          </a:xfrm>
        </p:spPr>
        <p:txBody>
          <a:bodyPr>
            <a:normAutofit/>
          </a:bodyPr>
          <a:lstStyle/>
          <a:p>
            <a:r>
              <a:rPr lang="en-US" sz="1800" dirty="0" smtClean="0"/>
              <a:t>Starting </a:t>
            </a:r>
            <a:r>
              <a:rPr lang="en-US" sz="1800" dirty="0"/>
              <a:t>from a low base, productivity levels and growth rates now exceed those of many of our key competitors.</a:t>
            </a:r>
          </a:p>
          <a:p>
            <a:r>
              <a:rPr lang="en-US" sz="1800" dirty="0" smtClean="0"/>
              <a:t>Despite </a:t>
            </a:r>
            <a:r>
              <a:rPr lang="en-US" sz="1800" dirty="0"/>
              <a:t>the severity of the economic crisis the trajectory of Ireland’s </a:t>
            </a:r>
            <a:r>
              <a:rPr lang="en-US" sz="1800" dirty="0" smtClean="0"/>
              <a:t>productivity </a:t>
            </a:r>
            <a:r>
              <a:rPr lang="en-US" sz="1800" dirty="0"/>
              <a:t>performance is </a:t>
            </a:r>
            <a:r>
              <a:rPr lang="en-US" sz="1800" dirty="0" smtClean="0"/>
              <a:t>relatively strong </a:t>
            </a:r>
            <a:r>
              <a:rPr lang="en-US" sz="1800" dirty="0"/>
              <a:t>in an international </a:t>
            </a:r>
            <a:r>
              <a:rPr lang="en-US" sz="1800" dirty="0" smtClean="0"/>
              <a:t>context </a:t>
            </a:r>
            <a:endParaRPr lang="en-US" sz="1800" dirty="0"/>
          </a:p>
          <a:p>
            <a:r>
              <a:rPr lang="en-US" sz="1800" dirty="0" smtClean="0"/>
              <a:t>Ireland’s </a:t>
            </a:r>
            <a:r>
              <a:rPr lang="en-US" sz="1800" dirty="0"/>
              <a:t>productivity performance </a:t>
            </a:r>
            <a:r>
              <a:rPr lang="en-US" sz="1800" dirty="0" smtClean="0"/>
              <a:t>is however built </a:t>
            </a:r>
            <a:r>
              <a:rPr lang="en-US" sz="1800" dirty="0"/>
              <a:t>upon a narrow base of sectors, and indeed, in some </a:t>
            </a:r>
            <a:r>
              <a:rPr lang="en-US" sz="1800" dirty="0" smtClean="0"/>
              <a:t>cases, firms</a:t>
            </a:r>
          </a:p>
          <a:p>
            <a:r>
              <a:rPr lang="en-US" sz="1800" dirty="0" smtClean="0"/>
              <a:t>Examining </a:t>
            </a:r>
            <a:r>
              <a:rPr lang="en-US" sz="1800" dirty="0"/>
              <a:t>the value added component of economic activity in Ireland shows that high value added sectors such as ICT and chemicals serves to boost Ireland’s productivity and disguises to a degree underperforming sectors and </a:t>
            </a:r>
            <a:r>
              <a:rPr lang="en-US" sz="1800" dirty="0" smtClean="0"/>
              <a:t>firms</a:t>
            </a:r>
          </a:p>
          <a:p>
            <a:r>
              <a:rPr lang="en-US" sz="1800" dirty="0"/>
              <a:t>Policy </a:t>
            </a:r>
            <a:r>
              <a:rPr lang="en-US" sz="1800" dirty="0" smtClean="0"/>
              <a:t>must be ambitious, </a:t>
            </a:r>
            <a:r>
              <a:rPr lang="en-US" sz="1800" dirty="0"/>
              <a:t>focus attention on </a:t>
            </a:r>
            <a:r>
              <a:rPr lang="en-US" sz="1800" dirty="0" smtClean="0"/>
              <a:t>multiple </a:t>
            </a:r>
            <a:r>
              <a:rPr lang="en-US" sz="1800" dirty="0"/>
              <a:t>levers at national level which can, over time, enhance the capability of firms and individuals to effect change and boost </a:t>
            </a:r>
            <a:r>
              <a:rPr lang="en-US" sz="1800" dirty="0" smtClean="0"/>
              <a:t>productivity</a:t>
            </a:r>
          </a:p>
          <a:p>
            <a:r>
              <a:rPr lang="en-US" sz="1800" dirty="0" smtClean="0"/>
              <a:t>Data issues and further research….</a:t>
            </a:r>
          </a:p>
          <a:p>
            <a:endParaRPr lang="en-US" sz="1800" dirty="0"/>
          </a:p>
          <a:p>
            <a:endParaRPr lang="en-US" dirty="0" smtClean="0"/>
          </a:p>
          <a:p>
            <a:endParaRPr lang="en-US" dirty="0" smtClean="0"/>
          </a:p>
          <a:p>
            <a:endParaRPr lang="en-US" dirty="0" smtClean="0"/>
          </a:p>
          <a:p>
            <a:endParaRPr lang="en-US" dirty="0" smtClean="0"/>
          </a:p>
          <a:p>
            <a:endParaRPr lang="en-IE" dirty="0"/>
          </a:p>
        </p:txBody>
      </p:sp>
    </p:spTree>
    <p:extLst>
      <p:ext uri="{BB962C8B-B14F-4D97-AF65-F5344CB8AC3E}">
        <p14:creationId xmlns:p14="http://schemas.microsoft.com/office/powerpoint/2010/main" val="5555623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rategic goals - larger tex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4757" y="1637778"/>
            <a:ext cx="5220222" cy="5220222"/>
          </a:xfrm>
          <a:prstGeom prst="rect">
            <a:avLst/>
          </a:prstGeom>
        </p:spPr>
      </p:pic>
      <p:sp>
        <p:nvSpPr>
          <p:cNvPr id="3" name="Title 1"/>
          <p:cNvSpPr txBox="1">
            <a:spLocks/>
          </p:cNvSpPr>
          <p:nvPr/>
        </p:nvSpPr>
        <p:spPr>
          <a:xfrm>
            <a:off x="395536" y="581267"/>
            <a:ext cx="7560000" cy="508918"/>
          </a:xfrm>
          <a:prstGeom prst="rect">
            <a:avLst/>
          </a:prstGeom>
        </p:spPr>
        <p:txBody>
          <a:bodyPr>
            <a:noAutofit/>
          </a:bodyPr>
          <a:lstStyle>
            <a:lvl1pPr algn="l" defTabSz="914400" rtl="0" eaLnBrk="1" latinLnBrk="0" hangingPunct="1">
              <a:spcBef>
                <a:spcPct val="0"/>
              </a:spcBef>
              <a:buNone/>
              <a:defRPr sz="3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E" sz="2800" b="1" dirty="0" smtClean="0">
                <a:solidFill>
                  <a:srgbClr val="7AB51D"/>
                </a:solidFill>
              </a:rPr>
              <a:t>Policy Response-Embedding productivity into Industrial Policy – Enterprise 2025</a:t>
            </a:r>
            <a:endParaRPr lang="en-IE" sz="2800" b="1" dirty="0">
              <a:solidFill>
                <a:srgbClr val="7AB51D"/>
              </a:solidFill>
            </a:endParaRPr>
          </a:p>
        </p:txBody>
      </p:sp>
      <p:sp>
        <p:nvSpPr>
          <p:cNvPr id="5" name="TextBox 4"/>
          <p:cNvSpPr txBox="1"/>
          <p:nvPr/>
        </p:nvSpPr>
        <p:spPr>
          <a:xfrm>
            <a:off x="395535" y="6381328"/>
            <a:ext cx="1255681" cy="27699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E" sz="1200" dirty="0" smtClean="0">
                <a:solidFill>
                  <a:srgbClr val="0081C7"/>
                </a:solidFill>
              </a:rPr>
              <a:t>Source: DJEI</a:t>
            </a:r>
          </a:p>
        </p:txBody>
      </p:sp>
    </p:spTree>
    <p:extLst>
      <p:ext uri="{BB962C8B-B14F-4D97-AF65-F5344CB8AC3E}">
        <p14:creationId xmlns:p14="http://schemas.microsoft.com/office/powerpoint/2010/main" val="400477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13792"/>
            <a:ext cx="8229600" cy="557808"/>
          </a:xfrm>
        </p:spPr>
        <p:txBody>
          <a:bodyPr/>
          <a:lstStyle/>
          <a:p>
            <a:r>
              <a:rPr lang="en-IE" dirty="0" smtClean="0">
                <a:solidFill>
                  <a:srgbClr val="7AB51D"/>
                </a:solidFill>
              </a:rPr>
              <a:t>EP 2025 Strategy</a:t>
            </a:r>
            <a:endParaRPr lang="en-IE" dirty="0">
              <a:solidFill>
                <a:srgbClr val="7AB51D"/>
              </a:solidFill>
            </a:endParaRPr>
          </a:p>
        </p:txBody>
      </p:sp>
      <p:sp>
        <p:nvSpPr>
          <p:cNvPr id="4" name="Horizontal Scroll 3"/>
          <p:cNvSpPr/>
          <p:nvPr/>
        </p:nvSpPr>
        <p:spPr>
          <a:xfrm>
            <a:off x="1187893" y="2708920"/>
            <a:ext cx="6624736" cy="2133546"/>
          </a:xfrm>
          <a:prstGeom prst="horizontalScroll">
            <a:avLst/>
          </a:prstGeom>
          <a:solidFill>
            <a:srgbClr val="7AB51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30338" indent="-171450"/>
            <a:endParaRPr lang="en-IE"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1430338" indent="-171450"/>
            <a:endParaRPr lang="en-IE"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1430338" indent="-171450"/>
            <a:r>
              <a:rPr lang="en-IE" sz="1600" b="1" dirty="0" smtClean="0">
                <a:solidFill>
                  <a:schemeClr val="tx1"/>
                </a:solidFill>
                <a:ea typeface="Segoe UI" panose="020B0502040204020203" pitchFamily="34" charset="0"/>
                <a:cs typeface="Segoe UI" panose="020B0502040204020203" pitchFamily="34" charset="0"/>
              </a:rPr>
              <a:t>Differentiate what Ireland has to offer</a:t>
            </a: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Talent</a:t>
            </a: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Place-making</a:t>
            </a:r>
          </a:p>
          <a:p>
            <a:pPr marL="1430338" indent="-171450">
              <a:buFont typeface="Wingdings" panose="05000000000000000000" pitchFamily="2" charset="2"/>
              <a:buChar char="ü"/>
            </a:pPr>
            <a:r>
              <a:rPr lang="en-IE" sz="1400" dirty="0">
                <a:solidFill>
                  <a:schemeClr val="tx1"/>
                </a:solidFill>
                <a:ea typeface="Segoe UI" panose="020B0502040204020203" pitchFamily="34" charset="0"/>
                <a:cs typeface="Segoe UI" panose="020B0502040204020203" pitchFamily="34" charset="0"/>
              </a:rPr>
              <a:t>Innovativeness</a:t>
            </a: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Connectedness</a:t>
            </a:r>
            <a:endParaRPr lang="en-IE" sz="1400" dirty="0">
              <a:solidFill>
                <a:schemeClr val="tx1"/>
              </a:solidFill>
              <a:ea typeface="Segoe UI" panose="020B0502040204020203" pitchFamily="34" charset="0"/>
              <a:cs typeface="Segoe UI" panose="020B0502040204020203" pitchFamily="34" charset="0"/>
            </a:endParaRPr>
          </a:p>
          <a:p>
            <a:pPr marL="1430338" indent="-171450">
              <a:buFont typeface="Wingdings" panose="05000000000000000000" pitchFamily="2" charset="2"/>
              <a:buChar char="ü"/>
            </a:pPr>
            <a:endParaRPr lang="en-IE" sz="12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gn="ctr"/>
            <a:endParaRPr lang="en-IE" dirty="0"/>
          </a:p>
        </p:txBody>
      </p:sp>
      <p:sp>
        <p:nvSpPr>
          <p:cNvPr id="8" name="Horizontal Scroll 7"/>
          <p:cNvSpPr/>
          <p:nvPr/>
        </p:nvSpPr>
        <p:spPr>
          <a:xfrm>
            <a:off x="1835696" y="4509120"/>
            <a:ext cx="6624736" cy="2160240"/>
          </a:xfrm>
          <a:prstGeom prst="horizontalScroll">
            <a:avLst/>
          </a:prstGeom>
          <a:solidFill>
            <a:srgbClr val="0081C7"/>
          </a:solidFill>
          <a:ln>
            <a:solidFill>
              <a:srgbClr val="4267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30338" indent="-171450"/>
            <a:endParaRPr lang="en-IE" sz="14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1430338" indent="-171450"/>
            <a:r>
              <a:rPr lang="en-IE" sz="1600" b="1" dirty="0" smtClean="0">
                <a:solidFill>
                  <a:schemeClr val="tx1"/>
                </a:solidFill>
                <a:ea typeface="Segoe UI" panose="020B0502040204020203" pitchFamily="34" charset="0"/>
                <a:cs typeface="Segoe UI" panose="020B0502040204020203" pitchFamily="34" charset="0"/>
              </a:rPr>
              <a:t>Excel at getting the basics right</a:t>
            </a:r>
            <a:endParaRPr lang="en-IE" sz="1400" b="1" dirty="0" smtClean="0">
              <a:solidFill>
                <a:schemeClr val="tx1"/>
              </a:solidFill>
              <a:ea typeface="Segoe UI" panose="020B0502040204020203" pitchFamily="34" charset="0"/>
              <a:cs typeface="Segoe UI" panose="020B0502040204020203" pitchFamily="34" charset="0"/>
            </a:endParaRP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Finance for growth</a:t>
            </a: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Taxation</a:t>
            </a: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Cost competitiveness</a:t>
            </a: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Physical and Knowledge Infrastructures </a:t>
            </a:r>
          </a:p>
          <a:p>
            <a:pPr algn="ctr"/>
            <a:endParaRPr lang="en-IE" dirty="0"/>
          </a:p>
        </p:txBody>
      </p:sp>
      <p:sp>
        <p:nvSpPr>
          <p:cNvPr id="9" name="Horizontal Scroll 8"/>
          <p:cNvSpPr/>
          <p:nvPr/>
        </p:nvSpPr>
        <p:spPr>
          <a:xfrm>
            <a:off x="467544" y="836712"/>
            <a:ext cx="6624736" cy="2160240"/>
          </a:xfrm>
          <a:prstGeom prst="horizontalScroll">
            <a:avLst/>
          </a:prstGeom>
          <a:solidFill>
            <a:srgbClr val="E2007A"/>
          </a:solidFill>
          <a:ln>
            <a:solidFill>
              <a:srgbClr val="6018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430338" indent="-171450"/>
            <a:r>
              <a:rPr lang="en-IE" sz="1600" b="1" dirty="0" smtClean="0">
                <a:solidFill>
                  <a:schemeClr val="tx1"/>
                </a:solidFill>
                <a:ea typeface="Segoe UI" panose="020B0502040204020203" pitchFamily="34" charset="0"/>
                <a:cs typeface="Segoe UI" panose="020B0502040204020203" pitchFamily="34" charset="0"/>
              </a:rPr>
              <a:t>Build Resilience</a:t>
            </a: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Across a range of sectors</a:t>
            </a: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Pursue new opportunities</a:t>
            </a: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Build supportive ecosystems</a:t>
            </a:r>
          </a:p>
          <a:p>
            <a:pPr marL="1430338" indent="-171450">
              <a:buFont typeface="Wingdings" panose="05000000000000000000" pitchFamily="2" charset="2"/>
              <a:buChar char="ü"/>
            </a:pPr>
            <a:r>
              <a:rPr lang="en-IE" sz="1400" dirty="0" smtClean="0">
                <a:solidFill>
                  <a:schemeClr val="tx1"/>
                </a:solidFill>
                <a:ea typeface="Segoe UI" panose="020B0502040204020203" pitchFamily="34" charset="0"/>
                <a:cs typeface="Segoe UI" panose="020B0502040204020203" pitchFamily="34" charset="0"/>
              </a:rPr>
              <a:t>Drive a step change in enterprise performance</a:t>
            </a:r>
            <a:endParaRPr lang="en-IE" sz="2000" dirty="0">
              <a:solidFill>
                <a:schemeClr val="tx1"/>
              </a:solidFill>
            </a:endParaRPr>
          </a:p>
        </p:txBody>
      </p:sp>
    </p:spTree>
    <p:extLst>
      <p:ext uri="{BB962C8B-B14F-4D97-AF65-F5344CB8AC3E}">
        <p14:creationId xmlns:p14="http://schemas.microsoft.com/office/powerpoint/2010/main" val="128037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168" y="260648"/>
            <a:ext cx="8507288" cy="1153040"/>
          </a:xfrm>
        </p:spPr>
        <p:txBody>
          <a:bodyPr>
            <a:normAutofit/>
          </a:bodyPr>
          <a:lstStyle/>
          <a:p>
            <a:r>
              <a:rPr lang="en-US" dirty="0"/>
              <a:t/>
            </a:r>
            <a:br>
              <a:rPr lang="en-US" dirty="0"/>
            </a:br>
            <a:r>
              <a:rPr lang="en-US" sz="3100" dirty="0" smtClean="0">
                <a:solidFill>
                  <a:srgbClr val="7AB51D"/>
                </a:solidFill>
              </a:rPr>
              <a:t>Spearheading Policy Implementation</a:t>
            </a:r>
            <a:endParaRPr lang="en-US" sz="3100" b="1" dirty="0">
              <a:solidFill>
                <a:srgbClr val="7AB51D"/>
              </a:solidFill>
            </a:endParaRPr>
          </a:p>
        </p:txBody>
      </p:sp>
      <p:sp>
        <p:nvSpPr>
          <p:cNvPr id="46" name="Rectangle 45"/>
          <p:cNvSpPr/>
          <p:nvPr/>
        </p:nvSpPr>
        <p:spPr>
          <a:xfrm>
            <a:off x="1213467" y="1617736"/>
            <a:ext cx="6636252" cy="572718"/>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47" name="TextBox 46"/>
          <p:cNvSpPr txBox="1"/>
          <p:nvPr/>
        </p:nvSpPr>
        <p:spPr>
          <a:xfrm>
            <a:off x="1224390" y="1728028"/>
            <a:ext cx="6557251" cy="369332"/>
          </a:xfrm>
          <a:prstGeom prst="rect">
            <a:avLst/>
          </a:prstGeom>
          <a:noFill/>
        </p:spPr>
        <p:txBody>
          <a:bodyPr wrap="square" rtlCol="0">
            <a:spAutoFit/>
          </a:bodyPr>
          <a:lstStyle/>
          <a:p>
            <a:pPr algn="ctr"/>
            <a:r>
              <a:rPr lang="en-US" dirty="0">
                <a:solidFill>
                  <a:prstClr val="white"/>
                </a:solidFill>
                <a:cs typeface="Arial Black"/>
              </a:rPr>
              <a:t>Department of Jobs, Enterprise &amp; Innovation</a:t>
            </a:r>
          </a:p>
        </p:txBody>
      </p:sp>
      <p:grpSp>
        <p:nvGrpSpPr>
          <p:cNvPr id="48" name="Group 47"/>
          <p:cNvGrpSpPr/>
          <p:nvPr/>
        </p:nvGrpSpPr>
        <p:grpSpPr>
          <a:xfrm>
            <a:off x="571830" y="2729421"/>
            <a:ext cx="8155631" cy="3334003"/>
            <a:chOff x="683569" y="1267364"/>
            <a:chExt cx="8155631" cy="2832782"/>
          </a:xfrm>
        </p:grpSpPr>
        <p:cxnSp>
          <p:nvCxnSpPr>
            <p:cNvPr id="50" name="Straight Connector 49"/>
            <p:cNvCxnSpPr/>
            <p:nvPr/>
          </p:nvCxnSpPr>
          <p:spPr>
            <a:xfrm>
              <a:off x="3581400" y="1267364"/>
              <a:ext cx="1" cy="2288087"/>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868144" y="1290419"/>
              <a:ext cx="17844" cy="239522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683569" y="2517741"/>
              <a:ext cx="3528391" cy="792757"/>
              <a:chOff x="-196958" y="3946994"/>
              <a:chExt cx="3099221" cy="865740"/>
            </a:xfrm>
          </p:grpSpPr>
          <p:sp>
            <p:nvSpPr>
              <p:cNvPr id="82" name="Rectangle 81"/>
              <p:cNvSpPr/>
              <p:nvPr/>
            </p:nvSpPr>
            <p:spPr>
              <a:xfrm>
                <a:off x="495839" y="3946994"/>
                <a:ext cx="1710683" cy="865740"/>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4BACC6">
                      <a:lumMod val="75000"/>
                    </a:srgbClr>
                  </a:solidFill>
                </a:endParaRPr>
              </a:p>
            </p:txBody>
          </p:sp>
          <p:sp>
            <p:nvSpPr>
              <p:cNvPr id="83" name="TextBox 5"/>
              <p:cNvSpPr txBox="1">
                <a:spLocks noChangeArrowheads="1"/>
              </p:cNvSpPr>
              <p:nvPr/>
            </p:nvSpPr>
            <p:spPr bwMode="auto">
              <a:xfrm>
                <a:off x="-196958" y="3985681"/>
                <a:ext cx="3099221" cy="685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ct val="20000"/>
                  </a:spcBef>
                  <a:buClr>
                    <a:srgbClr val="027591"/>
                  </a:buClr>
                  <a:buFont typeface="Times" pitchFamily="18" charset="0"/>
                  <a:buChar char="•"/>
                  <a:defRPr sz="2200" b="1">
                    <a:solidFill>
                      <a:schemeClr val="tx1"/>
                    </a:solidFill>
                    <a:latin typeface="Arial" charset="0"/>
                  </a:defRPr>
                </a:lvl1pPr>
                <a:lvl2pPr marL="742950" indent="-285750">
                  <a:lnSpc>
                    <a:spcPct val="120000"/>
                  </a:lnSpc>
                  <a:spcBef>
                    <a:spcPct val="40000"/>
                  </a:spcBef>
                  <a:buClr>
                    <a:srgbClr val="7D8CAB"/>
                  </a:buClr>
                  <a:buFont typeface="Times" pitchFamily="18" charset="0"/>
                  <a:buChar char="•"/>
                  <a:defRPr sz="2000">
                    <a:solidFill>
                      <a:schemeClr val="tx1"/>
                    </a:solidFill>
                    <a:latin typeface="Arial" charset="0"/>
                  </a:defRPr>
                </a:lvl2pPr>
                <a:lvl3pPr marL="1143000" indent="-228600">
                  <a:lnSpc>
                    <a:spcPct val="120000"/>
                  </a:lnSpc>
                  <a:spcBef>
                    <a:spcPct val="20000"/>
                  </a:spcBef>
                  <a:buFont typeface="Times" pitchFamily="18" charset="0"/>
                  <a:buChar char="•"/>
                  <a:defRPr sz="1600">
                    <a:solidFill>
                      <a:schemeClr val="tx1"/>
                    </a:solidFill>
                    <a:latin typeface="Arial" charset="0"/>
                  </a:defRPr>
                </a:lvl3pPr>
                <a:lvl4pPr marL="1600200" indent="-228600">
                  <a:lnSpc>
                    <a:spcPct val="120000"/>
                  </a:lnSpc>
                  <a:spcBef>
                    <a:spcPct val="20000"/>
                  </a:spcBef>
                  <a:buFont typeface="Times" pitchFamily="18" charset="0"/>
                  <a:buChar char="•"/>
                  <a:defRPr sz="1400">
                    <a:solidFill>
                      <a:schemeClr val="tx1"/>
                    </a:solidFill>
                    <a:latin typeface="Arial" charset="0"/>
                  </a:defRPr>
                </a:lvl4pPr>
                <a:lvl5pPr marL="2057400" indent="-228600">
                  <a:lnSpc>
                    <a:spcPct val="120000"/>
                  </a:lnSpc>
                  <a:spcBef>
                    <a:spcPct val="20000"/>
                  </a:spcBef>
                  <a:buFont typeface="Times" pitchFamily="18" charset="0"/>
                  <a:buChar char="•"/>
                  <a:defRPr sz="1200">
                    <a:solidFill>
                      <a:schemeClr val="tx1"/>
                    </a:solidFill>
                    <a:latin typeface="Arial" charset="0"/>
                  </a:defRPr>
                </a:lvl5pPr>
                <a:lvl6pPr marL="25146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6pPr>
                <a:lvl7pPr marL="29718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7pPr>
                <a:lvl8pPr marL="34290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8pPr>
                <a:lvl9pPr marL="38862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9pPr>
              </a:lstStyle>
              <a:p>
                <a:pPr algn="ctr">
                  <a:lnSpc>
                    <a:spcPct val="100000"/>
                  </a:lnSpc>
                  <a:spcBef>
                    <a:spcPct val="0"/>
                  </a:spcBef>
                  <a:buClrTx/>
                  <a:buFont typeface="Times" pitchFamily="18" charset="0"/>
                  <a:buNone/>
                </a:pPr>
                <a:r>
                  <a:rPr lang="en-IE" altLang="en-US" sz="1400" dirty="0">
                    <a:solidFill>
                      <a:prstClr val="white"/>
                    </a:solidFill>
                    <a:latin typeface="Corbel" panose="020B0503020204020204" pitchFamily="34" charset="0"/>
                    <a:cs typeface="Calibri" pitchFamily="34" charset="0"/>
                  </a:rPr>
                  <a:t>Supporting Research </a:t>
                </a:r>
              </a:p>
              <a:p>
                <a:pPr algn="ctr">
                  <a:lnSpc>
                    <a:spcPct val="100000"/>
                  </a:lnSpc>
                  <a:spcBef>
                    <a:spcPct val="0"/>
                  </a:spcBef>
                  <a:buClrTx/>
                  <a:buFont typeface="Times" pitchFamily="18" charset="0"/>
                  <a:buNone/>
                </a:pPr>
                <a:r>
                  <a:rPr lang="en-IE" altLang="en-US" sz="1400" dirty="0">
                    <a:solidFill>
                      <a:prstClr val="white"/>
                    </a:solidFill>
                    <a:latin typeface="Corbel" panose="020B0503020204020204" pitchFamily="34" charset="0"/>
                    <a:cs typeface="Calibri" pitchFamily="34" charset="0"/>
                  </a:rPr>
                  <a:t>and Innovation </a:t>
                </a:r>
              </a:p>
              <a:p>
                <a:pPr algn="ctr">
                  <a:lnSpc>
                    <a:spcPct val="100000"/>
                  </a:lnSpc>
                  <a:spcBef>
                    <a:spcPct val="0"/>
                  </a:spcBef>
                  <a:buClrTx/>
                  <a:buFont typeface="Times" pitchFamily="18" charset="0"/>
                  <a:buNone/>
                </a:pPr>
                <a:r>
                  <a:rPr lang="en-IE" altLang="en-US" sz="1400" dirty="0">
                    <a:solidFill>
                      <a:prstClr val="white"/>
                    </a:solidFill>
                    <a:latin typeface="Corbel" panose="020B0503020204020204" pitchFamily="34" charset="0"/>
                    <a:cs typeface="Calibri" pitchFamily="34" charset="0"/>
                  </a:rPr>
                  <a:t>for the Future</a:t>
                </a:r>
              </a:p>
            </p:txBody>
          </p:sp>
        </p:grpSp>
        <p:grpSp>
          <p:nvGrpSpPr>
            <p:cNvPr id="53" name="Group 52"/>
            <p:cNvGrpSpPr/>
            <p:nvPr/>
          </p:nvGrpSpPr>
          <p:grpSpPr>
            <a:xfrm>
              <a:off x="3763695" y="2337630"/>
              <a:ext cx="2040078" cy="980568"/>
              <a:chOff x="2593996" y="3767154"/>
              <a:chExt cx="2545681" cy="1044705"/>
            </a:xfrm>
          </p:grpSpPr>
          <p:sp>
            <p:nvSpPr>
              <p:cNvPr id="80" name="Rectangle 79"/>
              <p:cNvSpPr/>
              <p:nvPr/>
            </p:nvSpPr>
            <p:spPr>
              <a:xfrm>
                <a:off x="2609141" y="3959053"/>
                <a:ext cx="2375183" cy="852806"/>
              </a:xfrm>
              <a:prstGeom prst="rect">
                <a:avLst/>
              </a:prstGeom>
              <a:solidFill>
                <a:srgbClr val="34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34B3FF"/>
                  </a:solidFill>
                </a:endParaRPr>
              </a:p>
            </p:txBody>
          </p:sp>
          <p:sp>
            <p:nvSpPr>
              <p:cNvPr id="81" name="TextBox 5"/>
              <p:cNvSpPr txBox="1">
                <a:spLocks noChangeArrowheads="1"/>
              </p:cNvSpPr>
              <p:nvPr/>
            </p:nvSpPr>
            <p:spPr bwMode="auto">
              <a:xfrm>
                <a:off x="2593996" y="3767154"/>
                <a:ext cx="2545681" cy="668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ct val="20000"/>
                  </a:spcBef>
                  <a:buClr>
                    <a:srgbClr val="027591"/>
                  </a:buClr>
                  <a:buFont typeface="Times" pitchFamily="18" charset="0"/>
                  <a:buChar char="•"/>
                  <a:defRPr sz="2200" b="1">
                    <a:solidFill>
                      <a:schemeClr val="tx1"/>
                    </a:solidFill>
                    <a:latin typeface="Arial" charset="0"/>
                  </a:defRPr>
                </a:lvl1pPr>
                <a:lvl2pPr marL="742950" indent="-285750">
                  <a:lnSpc>
                    <a:spcPct val="120000"/>
                  </a:lnSpc>
                  <a:spcBef>
                    <a:spcPct val="40000"/>
                  </a:spcBef>
                  <a:buClr>
                    <a:srgbClr val="7D8CAB"/>
                  </a:buClr>
                  <a:buFont typeface="Times" pitchFamily="18" charset="0"/>
                  <a:buChar char="•"/>
                  <a:defRPr sz="2000">
                    <a:solidFill>
                      <a:schemeClr val="tx1"/>
                    </a:solidFill>
                    <a:latin typeface="Arial" charset="0"/>
                  </a:defRPr>
                </a:lvl2pPr>
                <a:lvl3pPr marL="1143000" indent="-228600">
                  <a:lnSpc>
                    <a:spcPct val="120000"/>
                  </a:lnSpc>
                  <a:spcBef>
                    <a:spcPct val="20000"/>
                  </a:spcBef>
                  <a:buFont typeface="Times" pitchFamily="18" charset="0"/>
                  <a:buChar char="•"/>
                  <a:defRPr sz="1600">
                    <a:solidFill>
                      <a:schemeClr val="tx1"/>
                    </a:solidFill>
                    <a:latin typeface="Arial" charset="0"/>
                  </a:defRPr>
                </a:lvl3pPr>
                <a:lvl4pPr marL="1600200" indent="-228600">
                  <a:lnSpc>
                    <a:spcPct val="120000"/>
                  </a:lnSpc>
                  <a:spcBef>
                    <a:spcPct val="20000"/>
                  </a:spcBef>
                  <a:buFont typeface="Times" pitchFamily="18" charset="0"/>
                  <a:buChar char="•"/>
                  <a:defRPr sz="1400">
                    <a:solidFill>
                      <a:schemeClr val="tx1"/>
                    </a:solidFill>
                    <a:latin typeface="Arial" charset="0"/>
                  </a:defRPr>
                </a:lvl4pPr>
                <a:lvl5pPr marL="2057400" indent="-228600">
                  <a:lnSpc>
                    <a:spcPct val="120000"/>
                  </a:lnSpc>
                  <a:spcBef>
                    <a:spcPct val="20000"/>
                  </a:spcBef>
                  <a:buFont typeface="Times" pitchFamily="18" charset="0"/>
                  <a:buChar char="•"/>
                  <a:defRPr sz="1200">
                    <a:solidFill>
                      <a:schemeClr val="tx1"/>
                    </a:solidFill>
                    <a:latin typeface="Arial" charset="0"/>
                  </a:defRPr>
                </a:lvl5pPr>
                <a:lvl6pPr marL="25146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6pPr>
                <a:lvl7pPr marL="29718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7pPr>
                <a:lvl8pPr marL="34290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8pPr>
                <a:lvl9pPr marL="38862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9pPr>
              </a:lstStyle>
              <a:p>
                <a:pPr>
                  <a:lnSpc>
                    <a:spcPct val="100000"/>
                  </a:lnSpc>
                  <a:spcBef>
                    <a:spcPct val="0"/>
                  </a:spcBef>
                  <a:buClrTx/>
                  <a:buFont typeface="Times" pitchFamily="18" charset="0"/>
                  <a:buNone/>
                </a:pPr>
                <a:r>
                  <a:rPr lang="en-IE" altLang="en-US" sz="1400" dirty="0" smtClean="0">
                    <a:solidFill>
                      <a:prstClr val="white"/>
                    </a:solidFill>
                    <a:latin typeface="Corbel" panose="020B0503020204020204" pitchFamily="34" charset="0"/>
                    <a:cs typeface="Calibri" pitchFamily="34" charset="0"/>
                  </a:rPr>
                  <a:t>S</a:t>
                </a:r>
              </a:p>
              <a:p>
                <a:pPr>
                  <a:lnSpc>
                    <a:spcPct val="100000"/>
                  </a:lnSpc>
                  <a:spcBef>
                    <a:spcPct val="0"/>
                  </a:spcBef>
                  <a:buClrTx/>
                  <a:buFont typeface="Times" pitchFamily="18" charset="0"/>
                  <a:buNone/>
                </a:pPr>
                <a:r>
                  <a:rPr lang="en-IE" altLang="en-US" sz="1400" dirty="0" smtClean="0">
                    <a:solidFill>
                      <a:prstClr val="white"/>
                    </a:solidFill>
                    <a:latin typeface="Corbel" panose="020B0503020204020204" pitchFamily="34" charset="0"/>
                    <a:cs typeface="Calibri" pitchFamily="34" charset="0"/>
                  </a:rPr>
                  <a:t>Supporting </a:t>
                </a:r>
                <a:r>
                  <a:rPr lang="en-IE" altLang="en-US" sz="1400" dirty="0">
                    <a:solidFill>
                      <a:prstClr val="white"/>
                    </a:solidFill>
                    <a:latin typeface="Corbel" panose="020B0503020204020204" pitchFamily="34" charset="0"/>
                    <a:cs typeface="Calibri" pitchFamily="34" charset="0"/>
                  </a:rPr>
                  <a:t>Indigenous Irish </a:t>
                </a:r>
                <a:r>
                  <a:rPr lang="en-IE" altLang="en-US" sz="1400" dirty="0" smtClean="0">
                    <a:solidFill>
                      <a:prstClr val="white"/>
                    </a:solidFill>
                    <a:latin typeface="Corbel" panose="020B0503020204020204" pitchFamily="34" charset="0"/>
                    <a:cs typeface="Calibri" pitchFamily="34" charset="0"/>
                  </a:rPr>
                  <a:t>Companies</a:t>
                </a:r>
              </a:p>
            </p:txBody>
          </p:sp>
        </p:grpSp>
        <p:grpSp>
          <p:nvGrpSpPr>
            <p:cNvPr id="54" name="Group 53"/>
            <p:cNvGrpSpPr/>
            <p:nvPr/>
          </p:nvGrpSpPr>
          <p:grpSpPr>
            <a:xfrm>
              <a:off x="5893494" y="2517746"/>
              <a:ext cx="2206898" cy="800451"/>
              <a:chOff x="5022731" y="3995175"/>
              <a:chExt cx="2607100" cy="830010"/>
            </a:xfrm>
          </p:grpSpPr>
          <p:sp>
            <p:nvSpPr>
              <p:cNvPr id="78" name="Rectangle 77"/>
              <p:cNvSpPr/>
              <p:nvPr/>
            </p:nvSpPr>
            <p:spPr>
              <a:xfrm>
                <a:off x="5156336" y="3995175"/>
                <a:ext cx="2354934" cy="830010"/>
              </a:xfrm>
              <a:prstGeom prst="rect">
                <a:avLst/>
              </a:prstGeom>
              <a:solidFill>
                <a:srgbClr val="3E8A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34B3FF"/>
                  </a:solidFill>
                </a:endParaRPr>
              </a:p>
            </p:txBody>
          </p:sp>
          <p:sp>
            <p:nvSpPr>
              <p:cNvPr id="79" name="TextBox 5"/>
              <p:cNvSpPr txBox="1">
                <a:spLocks noChangeArrowheads="1"/>
              </p:cNvSpPr>
              <p:nvPr/>
            </p:nvSpPr>
            <p:spPr bwMode="auto">
              <a:xfrm>
                <a:off x="5022731" y="4076918"/>
                <a:ext cx="2607100" cy="460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ct val="20000"/>
                  </a:spcBef>
                  <a:buClr>
                    <a:srgbClr val="027591"/>
                  </a:buClr>
                  <a:buFont typeface="Times" pitchFamily="18" charset="0"/>
                  <a:buChar char="•"/>
                  <a:defRPr sz="2200" b="1">
                    <a:solidFill>
                      <a:schemeClr val="tx1"/>
                    </a:solidFill>
                    <a:latin typeface="Arial" charset="0"/>
                  </a:defRPr>
                </a:lvl1pPr>
                <a:lvl2pPr marL="742950" indent="-285750">
                  <a:lnSpc>
                    <a:spcPct val="120000"/>
                  </a:lnSpc>
                  <a:spcBef>
                    <a:spcPct val="40000"/>
                  </a:spcBef>
                  <a:buClr>
                    <a:srgbClr val="7D8CAB"/>
                  </a:buClr>
                  <a:buFont typeface="Times" pitchFamily="18" charset="0"/>
                  <a:buChar char="•"/>
                  <a:defRPr sz="2000">
                    <a:solidFill>
                      <a:schemeClr val="tx1"/>
                    </a:solidFill>
                    <a:latin typeface="Arial" charset="0"/>
                  </a:defRPr>
                </a:lvl2pPr>
                <a:lvl3pPr marL="1143000" indent="-228600">
                  <a:lnSpc>
                    <a:spcPct val="120000"/>
                  </a:lnSpc>
                  <a:spcBef>
                    <a:spcPct val="20000"/>
                  </a:spcBef>
                  <a:buFont typeface="Times" pitchFamily="18" charset="0"/>
                  <a:buChar char="•"/>
                  <a:defRPr sz="1600">
                    <a:solidFill>
                      <a:schemeClr val="tx1"/>
                    </a:solidFill>
                    <a:latin typeface="Arial" charset="0"/>
                  </a:defRPr>
                </a:lvl3pPr>
                <a:lvl4pPr marL="1600200" indent="-228600">
                  <a:lnSpc>
                    <a:spcPct val="120000"/>
                  </a:lnSpc>
                  <a:spcBef>
                    <a:spcPct val="20000"/>
                  </a:spcBef>
                  <a:buFont typeface="Times" pitchFamily="18" charset="0"/>
                  <a:buChar char="•"/>
                  <a:defRPr sz="1400">
                    <a:solidFill>
                      <a:schemeClr val="tx1"/>
                    </a:solidFill>
                    <a:latin typeface="Arial" charset="0"/>
                  </a:defRPr>
                </a:lvl4pPr>
                <a:lvl5pPr marL="2057400" indent="-228600">
                  <a:lnSpc>
                    <a:spcPct val="120000"/>
                  </a:lnSpc>
                  <a:spcBef>
                    <a:spcPct val="20000"/>
                  </a:spcBef>
                  <a:buFont typeface="Times" pitchFamily="18" charset="0"/>
                  <a:buChar char="•"/>
                  <a:defRPr sz="1200">
                    <a:solidFill>
                      <a:schemeClr val="tx1"/>
                    </a:solidFill>
                    <a:latin typeface="Arial" charset="0"/>
                  </a:defRPr>
                </a:lvl5pPr>
                <a:lvl6pPr marL="25146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6pPr>
                <a:lvl7pPr marL="29718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7pPr>
                <a:lvl8pPr marL="34290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8pPr>
                <a:lvl9pPr marL="3886200" indent="-228600" eaLnBrk="0" fontAlgn="base" hangingPunct="0">
                  <a:lnSpc>
                    <a:spcPct val="120000"/>
                  </a:lnSpc>
                  <a:spcBef>
                    <a:spcPct val="20000"/>
                  </a:spcBef>
                  <a:spcAft>
                    <a:spcPct val="0"/>
                  </a:spcAft>
                  <a:buFont typeface="Times" pitchFamily="18" charset="0"/>
                  <a:buChar char="•"/>
                  <a:defRPr sz="1200">
                    <a:solidFill>
                      <a:schemeClr val="tx1"/>
                    </a:solidFill>
                    <a:latin typeface="Arial" charset="0"/>
                  </a:defRPr>
                </a:lvl9pPr>
              </a:lstStyle>
              <a:p>
                <a:pPr algn="ctr">
                  <a:lnSpc>
                    <a:spcPct val="100000"/>
                  </a:lnSpc>
                  <a:spcBef>
                    <a:spcPct val="0"/>
                  </a:spcBef>
                  <a:buClrTx/>
                  <a:buFont typeface="Times" pitchFamily="18" charset="0"/>
                  <a:buNone/>
                </a:pPr>
                <a:r>
                  <a:rPr lang="en-IE" altLang="en-US" sz="1400" dirty="0">
                    <a:solidFill>
                      <a:prstClr val="white"/>
                    </a:solidFill>
                    <a:latin typeface="+mn-lt"/>
                    <a:cs typeface="Calibri" pitchFamily="34" charset="0"/>
                  </a:rPr>
                  <a:t>Supporting Multinational Companies in Ireland</a:t>
                </a:r>
              </a:p>
            </p:txBody>
          </p:sp>
        </p:grpSp>
        <p:cxnSp>
          <p:nvCxnSpPr>
            <p:cNvPr id="55" name="Straight Connector 54"/>
            <p:cNvCxnSpPr/>
            <p:nvPr/>
          </p:nvCxnSpPr>
          <p:spPr>
            <a:xfrm>
              <a:off x="990600" y="4100146"/>
              <a:ext cx="7848600" cy="0"/>
            </a:xfrm>
            <a:prstGeom prst="line">
              <a:avLst/>
            </a:prstGeom>
          </p:spPr>
          <p:style>
            <a:lnRef idx="1">
              <a:schemeClr val="accent1"/>
            </a:lnRef>
            <a:fillRef idx="0">
              <a:schemeClr val="accent1"/>
            </a:fillRef>
            <a:effectRef idx="0">
              <a:schemeClr val="accent1"/>
            </a:effectRef>
            <a:fontRef idx="minor">
              <a:schemeClr val="tx1"/>
            </a:fontRef>
          </p:style>
        </p:cxnSp>
        <p:pic>
          <p:nvPicPr>
            <p:cNvPr id="58" name="Picture 57"/>
            <p:cNvPicPr>
              <a:picLocks noChangeAspect="1" noChangeArrowheads="1"/>
            </p:cNvPicPr>
            <p:nvPr/>
          </p:nvPicPr>
          <p:blipFill rotWithShape="1">
            <a:blip r:embed="rId3">
              <a:extLst>
                <a:ext uri="{28A0092B-C50C-407E-A947-70E740481C1C}">
                  <a14:useLocalDpi xmlns:a14="http://schemas.microsoft.com/office/drawing/2010/main" val="0"/>
                </a:ext>
              </a:extLst>
            </a:blip>
            <a:srcRect t="7641" b="9759"/>
            <a:stretch/>
          </p:blipFill>
          <p:spPr bwMode="auto">
            <a:xfrm>
              <a:off x="1639712" y="1435962"/>
              <a:ext cx="1484488" cy="101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5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690948" y="1674668"/>
              <a:ext cx="2112825" cy="422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 name="Picture 59"/>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935329" y="1745893"/>
              <a:ext cx="2121407" cy="280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203782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123728" y="1080000"/>
            <a:ext cx="6298576" cy="1224136"/>
          </a:xfrm>
        </p:spPr>
        <p:txBody>
          <a:bodyPr/>
          <a:lstStyle/>
          <a:p>
            <a:pPr algn="ctr"/>
            <a:r>
              <a:rPr lang="en-IE" dirty="0" smtClean="0">
                <a:solidFill>
                  <a:srgbClr val="7AB51D"/>
                </a:solidFill>
              </a:rPr>
              <a:t>Thank You	</a:t>
            </a:r>
            <a:endParaRPr lang="en-IE" dirty="0">
              <a:solidFill>
                <a:srgbClr val="7AB51D"/>
              </a:solidFill>
            </a:endParaRPr>
          </a:p>
        </p:txBody>
      </p:sp>
      <p:sp>
        <p:nvSpPr>
          <p:cNvPr id="5" name="Subtitle 4"/>
          <p:cNvSpPr>
            <a:spLocks noGrp="1"/>
          </p:cNvSpPr>
          <p:nvPr>
            <p:ph type="subTitle" idx="1"/>
          </p:nvPr>
        </p:nvSpPr>
        <p:spPr>
          <a:xfrm>
            <a:off x="539552" y="1844824"/>
            <a:ext cx="7668960" cy="963232"/>
          </a:xfrm>
        </p:spPr>
        <p:txBody>
          <a:bodyPr>
            <a:noAutofit/>
          </a:bodyPr>
          <a:lstStyle/>
          <a:p>
            <a:r>
              <a:rPr lang="en-IE" sz="1400" dirty="0">
                <a:solidFill>
                  <a:schemeClr val="bg2"/>
                </a:solidFill>
              </a:rPr>
              <a:t>For more information see: </a:t>
            </a:r>
            <a:r>
              <a:rPr lang="en-IE" sz="1400" dirty="0" smtClean="0">
                <a:solidFill>
                  <a:schemeClr val="bg2"/>
                </a:solidFill>
                <a:hlinkClick r:id="rId3"/>
              </a:rPr>
              <a:t>www.competitiveness.ie</a:t>
            </a:r>
            <a:endParaRPr lang="en-IE" sz="1400" dirty="0" smtClean="0">
              <a:solidFill>
                <a:schemeClr val="bg2"/>
              </a:solidFill>
            </a:endParaRPr>
          </a:p>
          <a:p>
            <a:r>
              <a:rPr lang="en-IE" sz="1400" dirty="0">
                <a:solidFill>
                  <a:schemeClr val="bg2"/>
                </a:solidFill>
              </a:rPr>
              <a:t>	</a:t>
            </a:r>
            <a:r>
              <a:rPr lang="en-IE" sz="1400" dirty="0" smtClean="0">
                <a:solidFill>
                  <a:schemeClr val="bg2"/>
                </a:solidFill>
              </a:rPr>
              <a:t>	    john.maher@djei.ie</a:t>
            </a:r>
            <a:r>
              <a:rPr lang="en-IE" sz="1400" dirty="0">
                <a:solidFill>
                  <a:schemeClr val="bg2"/>
                </a:solidFill>
              </a:rPr>
              <a:t/>
            </a:r>
            <a:br>
              <a:rPr lang="en-IE" sz="1400" dirty="0">
                <a:solidFill>
                  <a:schemeClr val="bg2"/>
                </a:solidFill>
              </a:rPr>
            </a:br>
            <a:r>
              <a:rPr lang="en-IE" sz="1400" dirty="0">
                <a:solidFill>
                  <a:schemeClr val="bg2"/>
                </a:solidFill>
              </a:rPr>
              <a:t/>
            </a:r>
            <a:br>
              <a:rPr lang="en-IE" sz="1400" dirty="0">
                <a:solidFill>
                  <a:schemeClr val="bg2"/>
                </a:solidFill>
              </a:rPr>
            </a:br>
            <a:r>
              <a:rPr lang="en-IE" sz="1400" u="sng" dirty="0">
                <a:solidFill>
                  <a:schemeClr val="accent2"/>
                </a:solidFill>
              </a:rPr>
              <a:t/>
            </a:r>
            <a:br>
              <a:rPr lang="en-IE" sz="1400" u="sng" dirty="0">
                <a:solidFill>
                  <a:schemeClr val="accent2"/>
                </a:solidFill>
              </a:rPr>
            </a:br>
            <a:r>
              <a:rPr lang="en-IE" sz="1400" dirty="0">
                <a:solidFill>
                  <a:schemeClr val="bg2"/>
                </a:solidFill>
              </a:rPr>
              <a:t/>
            </a:r>
            <a:br>
              <a:rPr lang="en-IE" sz="1400" dirty="0">
                <a:solidFill>
                  <a:schemeClr val="bg2"/>
                </a:solidFill>
              </a:rPr>
            </a:br>
            <a:endParaRPr lang="en-IE" sz="1400" b="1" i="1" dirty="0">
              <a:solidFill>
                <a:schemeClr val="bg2"/>
              </a:solidFill>
            </a:endParaRPr>
          </a:p>
        </p:txBody>
      </p:sp>
    </p:spTree>
    <p:extLst>
      <p:ext uri="{BB962C8B-B14F-4D97-AF65-F5344CB8AC3E}">
        <p14:creationId xmlns:p14="http://schemas.microsoft.com/office/powerpoint/2010/main" val="3597179242"/>
      </p:ext>
    </p:extLst>
  </p:cSld>
  <p:clrMapOvr>
    <a:masterClrMapping/>
  </p:clrMapOvr>
  <p:timing>
    <p:tnLst>
      <p:par>
        <p:cTn id="1" dur="indefinite" restart="never" nodeType="tmRoot"/>
      </p:par>
    </p:tnLst>
  </p:timing>
</p:sld>
</file>

<file path=ppt/theme/theme1.xml><?xml version="1.0" encoding="utf-8"?>
<a:theme xmlns:a="http://schemas.openxmlformats.org/drawingml/2006/main" name="NCC_PowerPoint Template_2014">
  <a:themeElements>
    <a:clrScheme name="NCC_Colour Palette_2014">
      <a:dk1>
        <a:sysClr val="windowText" lastClr="000000"/>
      </a:dk1>
      <a:lt1>
        <a:sysClr val="window" lastClr="FFFFFF"/>
      </a:lt1>
      <a:dk2>
        <a:srgbClr val="0081C7"/>
      </a:dk2>
      <a:lt2>
        <a:srgbClr val="7AB51D"/>
      </a:lt2>
      <a:accent1>
        <a:srgbClr val="572381"/>
      </a:accent1>
      <a:accent2>
        <a:srgbClr val="EB690B"/>
      </a:accent2>
      <a:accent3>
        <a:srgbClr val="FFCC00"/>
      </a:accent3>
      <a:accent4>
        <a:srgbClr val="E2007A"/>
      </a:accent4>
      <a:accent5>
        <a:srgbClr val="0081C7"/>
      </a:accent5>
      <a:accent6>
        <a:srgbClr val="7AB51D"/>
      </a:accent6>
      <a:hlink>
        <a:srgbClr val="EB690B"/>
      </a:hlink>
      <a:folHlink>
        <a:srgbClr val="572381"/>
      </a:folHlink>
    </a:clrScheme>
    <a:fontScheme name="NCC_Font Palette_2014">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NCC_MasterTheme_2014">
  <a:themeElements>
    <a:clrScheme name="NCC_Colour Palette_2014">
      <a:dk1>
        <a:sysClr val="windowText" lastClr="000000"/>
      </a:dk1>
      <a:lt1>
        <a:sysClr val="window" lastClr="FFFFFF"/>
      </a:lt1>
      <a:dk2>
        <a:srgbClr val="0081C7"/>
      </a:dk2>
      <a:lt2>
        <a:srgbClr val="7AB51D"/>
      </a:lt2>
      <a:accent1>
        <a:srgbClr val="572381"/>
      </a:accent1>
      <a:accent2>
        <a:srgbClr val="EB690B"/>
      </a:accent2>
      <a:accent3>
        <a:srgbClr val="FFCC00"/>
      </a:accent3>
      <a:accent4>
        <a:srgbClr val="E2007A"/>
      </a:accent4>
      <a:accent5>
        <a:srgbClr val="0081C7"/>
      </a:accent5>
      <a:accent6>
        <a:srgbClr val="7AB51D"/>
      </a:accent6>
      <a:hlink>
        <a:srgbClr val="EB690B"/>
      </a:hlink>
      <a:folHlink>
        <a:srgbClr val="572381"/>
      </a:folHlink>
    </a:clrScheme>
    <a:fontScheme name="NCC_Font Palette_2014">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NCC_Colour Palette_2014">
    <a:dk1>
      <a:sysClr val="windowText" lastClr="000000"/>
    </a:dk1>
    <a:lt1>
      <a:sysClr val="window" lastClr="FFFFFF"/>
    </a:lt1>
    <a:dk2>
      <a:srgbClr val="0081C7"/>
    </a:dk2>
    <a:lt2>
      <a:srgbClr val="7AB51D"/>
    </a:lt2>
    <a:accent1>
      <a:srgbClr val="572381"/>
    </a:accent1>
    <a:accent2>
      <a:srgbClr val="EB690B"/>
    </a:accent2>
    <a:accent3>
      <a:srgbClr val="FFCC00"/>
    </a:accent3>
    <a:accent4>
      <a:srgbClr val="E2007A"/>
    </a:accent4>
    <a:accent5>
      <a:srgbClr val="0081C7"/>
    </a:accent5>
    <a:accent6>
      <a:srgbClr val="7AB51D"/>
    </a:accent6>
    <a:hlink>
      <a:srgbClr val="EB690B"/>
    </a:hlink>
    <a:folHlink>
      <a:srgbClr val="572381"/>
    </a:folHlink>
  </a:clrScheme>
  <a:fontScheme name="NCC_Font Palette_2014">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1E5A540F4F1DE4DBC39348CF67E3A27" ma:contentTypeVersion="6" ma:contentTypeDescription="Create a new document." ma:contentTypeScope="" ma:versionID="a2aa9089dd1bb5af559ee49777bebcd2">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440EAF-1AD0-4FD7-9479-20D7B3E00909}">
  <ds:schemaRefs>
    <ds:schemaRef ds:uri="http://schemas.microsoft.com/office/2006/documentManagement/types"/>
    <ds:schemaRef ds:uri="http://schemas.microsoft.com/office/2006/metadata/properties"/>
    <ds:schemaRef ds:uri="http://www.w3.org/XML/1998/namespace"/>
    <ds:schemaRef ds:uri="http://purl.org/dc/elements/1.1/"/>
    <ds:schemaRef ds:uri="http://schemas.microsoft.com/office/infopath/2007/PartnerControls"/>
    <ds:schemaRef ds:uri="http://purl.org/dc/term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75291E53-64B8-4A72-8CB9-54CB3BC48D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93728622-1AC8-4C65-855B-049F203279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NCC_PowerPoint Template_2014</Template>
  <TotalTime>4678</TotalTime>
  <Words>500</Words>
  <Application>Microsoft Office PowerPoint</Application>
  <PresentationFormat>On-screen Show (4:3)</PresentationFormat>
  <Paragraphs>71</Paragraphs>
  <Slides>10</Slides>
  <Notes>10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10</vt:i4>
      </vt:variant>
    </vt:vector>
  </HeadingPairs>
  <TitlesOfParts>
    <vt:vector size="23" baseType="lpstr">
      <vt:lpstr>Arial</vt:lpstr>
      <vt:lpstr>Arial Black</vt:lpstr>
      <vt:lpstr>Calibri</vt:lpstr>
      <vt:lpstr>Calibri Light</vt:lpstr>
      <vt:lpstr>Corbel</vt:lpstr>
      <vt:lpstr>Courier New</vt:lpstr>
      <vt:lpstr>Helvetica Neue Light</vt:lpstr>
      <vt:lpstr>Helvetica Neue UltraLight</vt:lpstr>
      <vt:lpstr>Segoe UI</vt:lpstr>
      <vt:lpstr>Times</vt:lpstr>
      <vt:lpstr>Wingdings</vt:lpstr>
      <vt:lpstr>NCC_PowerPoint Template_2014</vt:lpstr>
      <vt:lpstr>1_NCC_MasterTheme_2014</vt:lpstr>
      <vt:lpstr>Enhancing Productivity Performance, Ireland’s Policy Approach</vt:lpstr>
      <vt:lpstr>  National Competitiveness Council Role &amp; Purpose </vt:lpstr>
      <vt:lpstr>NCC Definition of Competitiveness</vt:lpstr>
      <vt:lpstr>Labour Productivity Performance</vt:lpstr>
      <vt:lpstr>Irish Sectoral Productivity Growth</vt:lpstr>
      <vt:lpstr>Summary of NCC Key Findings on Productivity</vt:lpstr>
      <vt:lpstr>PowerPoint Presentation</vt:lpstr>
      <vt:lpstr>EP 2025 Strategy</vt:lpstr>
      <vt:lpstr> Spearheading Policy Implementation</vt:lpstr>
      <vt:lpstr>Thank You </vt:lpstr>
    </vt:vector>
  </TitlesOfParts>
  <Company>Department of Jobs, Enterprise &amp; Innovation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Competitiveness Council</dc:title>
  <dc:creator>JM</dc:creator>
  <cp:lastModifiedBy>Sonja Primožič</cp:lastModifiedBy>
  <cp:revision>264</cp:revision>
  <cp:lastPrinted>2016-10-12T09:01:54Z</cp:lastPrinted>
  <dcterms:created xsi:type="dcterms:W3CDTF">2015-02-16T09:26:00Z</dcterms:created>
  <dcterms:modified xsi:type="dcterms:W3CDTF">2017-06-09T09:09:46Z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0x01010041E5A540F4F1DE4DBC39348CF67E3A27</vt:lpwstr>
  </property>
</Properties>
</file>