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5" r:id="rId4"/>
    <p:sldId id="277" r:id="rId5"/>
    <p:sldId id="276" r:id="rId6"/>
    <p:sldId id="267" r:id="rId7"/>
    <p:sldId id="279" r:id="rId8"/>
    <p:sldId id="268" r:id="rId9"/>
    <p:sldId id="269" r:id="rId10"/>
    <p:sldId id="270" r:id="rId11"/>
    <p:sldId id="261" r:id="rId12"/>
    <p:sldId id="262" r:id="rId13"/>
    <p:sldId id="264" r:id="rId14"/>
    <p:sldId id="265" r:id="rId15"/>
    <p:sldId id="259" r:id="rId16"/>
    <p:sldId id="271" r:id="rId17"/>
    <p:sldId id="280" r:id="rId18"/>
    <p:sldId id="281" r:id="rId19"/>
  </p:sldIdLst>
  <p:sldSz cx="12192000" cy="6858000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8" y="3070536"/>
            <a:ext cx="275193" cy="360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16273" y="4122848"/>
            <a:ext cx="4926013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Janez Primer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16273" y="6305252"/>
            <a:ext cx="5064125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Kraj, datum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66214" y="3045072"/>
            <a:ext cx="9507945" cy="5129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l-SI" dirty="0"/>
              <a:t>NASLOV PREZENTACIJE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95" y="6131236"/>
            <a:ext cx="1232029" cy="3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65" userDrawn="1">
          <p15:clr>
            <a:srgbClr val="FBAE40"/>
          </p15:clr>
        </p15:guide>
        <p15:guide id="2" pos="506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25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378" y="1855442"/>
            <a:ext cx="9062179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Vsebina, daljše besedilo</a:t>
            </a:r>
            <a:endParaRPr lang="en-US" dirty="0"/>
          </a:p>
          <a:p>
            <a:pPr lvl="1"/>
            <a:r>
              <a:rPr lang="sl-SI" dirty="0"/>
              <a:t>Nivo 1</a:t>
            </a:r>
            <a:endParaRPr lang="en-US" dirty="0"/>
          </a:p>
          <a:p>
            <a:pPr lvl="2"/>
            <a:r>
              <a:rPr lang="sl-SI" dirty="0"/>
              <a:t>Nivo 2</a:t>
            </a:r>
            <a:endParaRPr lang="en-US" dirty="0"/>
          </a:p>
          <a:p>
            <a:pPr lvl="3"/>
            <a:r>
              <a:rPr lang="sl-SI" dirty="0"/>
              <a:t>Nivo 3</a:t>
            </a:r>
            <a:endParaRPr lang="en-US" dirty="0"/>
          </a:p>
          <a:p>
            <a:pPr lvl="4"/>
            <a:r>
              <a:rPr lang="sl-SI" dirty="0"/>
              <a:t>Nivo 4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6" y="412225"/>
            <a:ext cx="215215" cy="2815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07378" y="387504"/>
            <a:ext cx="9062179" cy="3847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3000"/>
              </a:lnSpc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 diapozitiva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4" y="418360"/>
            <a:ext cx="997650" cy="282021"/>
          </a:xfrm>
          <a:prstGeom prst="rect">
            <a:avLst/>
          </a:prstGeom>
        </p:spPr>
      </p:pic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7562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</p:spTree>
    <p:extLst>
      <p:ext uri="{BB962C8B-B14F-4D97-AF65-F5344CB8AC3E}">
        <p14:creationId xmlns:p14="http://schemas.microsoft.com/office/powerpoint/2010/main" val="47402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23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  <p15:guide id="5" pos="50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7378" y="1855442"/>
            <a:ext cx="5285197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Vsebina, daljše besedilo</a:t>
            </a:r>
            <a:endParaRPr lang="en-US" dirty="0"/>
          </a:p>
          <a:p>
            <a:pPr lvl="1"/>
            <a:r>
              <a:rPr lang="sl-SI" dirty="0"/>
              <a:t>Nivo 1</a:t>
            </a:r>
            <a:endParaRPr lang="en-US" dirty="0"/>
          </a:p>
          <a:p>
            <a:pPr lvl="2"/>
            <a:r>
              <a:rPr lang="sl-SI" dirty="0"/>
              <a:t>Nivo 2</a:t>
            </a:r>
            <a:endParaRPr lang="en-US" dirty="0"/>
          </a:p>
          <a:p>
            <a:pPr lvl="3"/>
            <a:r>
              <a:rPr lang="sl-SI" dirty="0"/>
              <a:t>Nivo 3</a:t>
            </a:r>
            <a:endParaRPr lang="en-US" dirty="0"/>
          </a:p>
          <a:p>
            <a:pPr lvl="4"/>
            <a:r>
              <a:rPr lang="sl-SI" dirty="0"/>
              <a:t>Nivo 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417068" y="1855442"/>
            <a:ext cx="5285197" cy="4351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ts val="3000"/>
              </a:lnSpc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Vsebina, daljše besedilo</a:t>
            </a:r>
            <a:endParaRPr lang="en-US" dirty="0"/>
          </a:p>
          <a:p>
            <a:pPr lvl="1"/>
            <a:r>
              <a:rPr lang="sl-SI" dirty="0"/>
              <a:t>Nivo 1</a:t>
            </a:r>
            <a:endParaRPr lang="en-US" dirty="0"/>
          </a:p>
          <a:p>
            <a:pPr lvl="2"/>
            <a:r>
              <a:rPr lang="sl-SI" dirty="0"/>
              <a:t>Nivo 2</a:t>
            </a:r>
            <a:endParaRPr lang="en-US" dirty="0"/>
          </a:p>
          <a:p>
            <a:pPr lvl="3"/>
            <a:r>
              <a:rPr lang="sl-SI" dirty="0"/>
              <a:t>Nivo 3</a:t>
            </a:r>
            <a:endParaRPr lang="en-US" dirty="0"/>
          </a:p>
          <a:p>
            <a:pPr lvl="4"/>
            <a:r>
              <a:rPr lang="sl-SI" dirty="0"/>
              <a:t>Nivo 4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6" y="412225"/>
            <a:ext cx="215215" cy="281538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07378" y="387504"/>
            <a:ext cx="9062179" cy="3847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3000"/>
              </a:lnSpc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 diapozitiva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17562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17068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4" y="418360"/>
            <a:ext cx="997650" cy="2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pos="506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406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17562" y="6347255"/>
            <a:ext cx="5275125" cy="153888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l-SI" dirty="0"/>
              <a:t>Vir ali opombe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6" y="412225"/>
            <a:ext cx="215215" cy="2815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07378" y="387504"/>
            <a:ext cx="9062179" cy="38472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3000"/>
              </a:lnSpc>
              <a:defRPr sz="3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l-SI" dirty="0"/>
              <a:t>Naslov diapozitiva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74" y="418360"/>
            <a:ext cx="997650" cy="2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6" y="3155696"/>
            <a:ext cx="215215" cy="28153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16934" y="3066289"/>
            <a:ext cx="62005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l-SI" sz="3000" b="1" dirty="0">
                <a:latin typeface="Arial" panose="020B0604020202020204" pitchFamily="34" charset="0"/>
                <a:cs typeface="Arial" panose="020B0604020202020204" pitchFamily="34" charset="0"/>
              </a:rPr>
              <a:t>Hvala</a:t>
            </a:r>
            <a:r>
              <a:rPr lang="sl-SI" sz="3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za pozornost.</a:t>
            </a:r>
            <a:endParaRPr lang="sl-SI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7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02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71" r:id="rId3"/>
    <p:sldLayoutId id="2147483669" r:id="rId4"/>
    <p:sldLayoutId id="2147483670" r:id="rId5"/>
  </p:sldLayoutIdLst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Maja </a:t>
            </a:r>
            <a:r>
              <a:rPr lang="sl-SI" dirty="0" err="1"/>
              <a:t>Bednaš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l-SI" dirty="0"/>
              <a:t>Ljubljana, 24. 6. 2020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l-SI" dirty="0"/>
              <a:t>POLETNA NAPOVED 2020</a:t>
            </a:r>
          </a:p>
        </p:txBody>
      </p:sp>
    </p:spTree>
    <p:extLst>
      <p:ext uri="{BB962C8B-B14F-4D97-AF65-F5344CB8AC3E}">
        <p14:creationId xmlns:p14="http://schemas.microsoft.com/office/powerpoint/2010/main" val="31366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9C83AC-70D0-4D10-A222-37005E9F9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121303"/>
            <a:ext cx="1219081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7524859" cy="769441"/>
          </a:xfrm>
        </p:spPr>
        <p:txBody>
          <a:bodyPr/>
          <a:lstStyle/>
          <a:p>
            <a:r>
              <a:rPr lang="sl-SI" dirty="0"/>
              <a:t>… maja pa se je padec omenjenih kazalnikov malenkost zmanjšal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preračun UMAR.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685E9-138A-463E-8B9C-280A8127C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6" y="412225"/>
            <a:ext cx="215215" cy="281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1044F1-B069-492D-8946-87D82ACE1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3774" y="418360"/>
            <a:ext cx="997649" cy="28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6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37" y="1690515"/>
            <a:ext cx="9683373" cy="43439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452821"/>
            <a:ext cx="9062179" cy="92333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sl-SI" sz="2200" dirty="0"/>
              <a:t>Kazalniki razpoloženja in zaupanja v evrskem območju, ki so marca in aprila strmoglavili na najnižje zabeležene vrednosti do zdaj, so se maja nekoliko izboljšali, vendar ostali na zgodovinsko nizkih ravneh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Vir: Markit. Opomba: vrednost PMI nad 50 nakazuje na rast, pod 50 pa na njegovo krčenje.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5576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dirty="0"/>
              <a:t>Upoštevane predpostavke glede rasti tujega povpraševanja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7562" y="6347255"/>
            <a:ext cx="9446111" cy="153888"/>
          </a:xfrm>
        </p:spPr>
        <p:txBody>
          <a:bodyPr/>
          <a:lstStyle/>
          <a:p>
            <a:r>
              <a:rPr lang="sl-SI" dirty="0"/>
              <a:t>Vir: SURS, predpostavke UMAR. Opomba: *Realni uvoz trgovinskih partneric, tehtan s slovenskim deležem izvoza v te države.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4783B7-3DBB-4DE6-8A49-175FF69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78" y="1680036"/>
            <a:ext cx="9721596" cy="432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3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dirty="0"/>
              <a:t>K letošnjemu upadu BDP bo prispeval upad dodane vrednosti v večini dejavnosti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napoved UMAR.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DC2EA6-7561-4273-AC6C-EE4D74C4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3" y="1612628"/>
            <a:ext cx="9721596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1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dirty="0"/>
              <a:t>Predvidoma se bodo letos zmanjšali vsi agregati, z izjemo državne potrošnje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Vir: SURS, 2020–2021 napoved UMAR.</a:t>
            </a:r>
            <a:endParaRPr lang="sl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82BD4-1523-4034-9D96-852DEB318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6" y="1545689"/>
            <a:ext cx="9723120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2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dirty="0"/>
              <a:t>Največ bodo k letošnjemu upadu investicij prispevale investicije v opremo in stroje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napoved UMAR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BB4947-9642-4C21-BE3A-3E1577093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5" y="1466009"/>
            <a:ext cx="10268217" cy="456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87A6F-DF42-4BD9-B165-7EFEE32DD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460232-2CF8-41FD-B3F2-93548344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384721"/>
          </a:xfrm>
        </p:spPr>
        <p:txBody>
          <a:bodyPr/>
          <a:lstStyle/>
          <a:p>
            <a:r>
              <a:rPr lang="sl-SI" dirty="0"/>
              <a:t>Negotovost ostaja visoka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73613-B575-4321-A396-D2AC6DD68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334"/>
            <a:ext cx="12192000" cy="57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14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87A6F-DF42-4BD9-B165-7EFEE32DD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460232-2CF8-41FD-B3F2-93548344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384721"/>
          </a:xfrm>
        </p:spPr>
        <p:txBody>
          <a:bodyPr/>
          <a:lstStyle/>
          <a:p>
            <a:r>
              <a:rPr lang="sl-SI" dirty="0"/>
              <a:t>Negotovost ostaja visoka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6DF7-9713-45B7-9706-D5FC1155B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1095"/>
            <a:ext cx="12191999" cy="57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87A6F-DF42-4BD9-B165-7EFEE32DDF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460232-2CF8-41FD-B3F2-93548344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dirty="0"/>
              <a:t>Globina padca in hitrost okrevanja (bo)sta odvisna od številnih dejavnikov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66DF7-9713-45B7-9706-D5FC1155B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1095"/>
            <a:ext cx="12191999" cy="57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124" y="1627155"/>
            <a:ext cx="9720072" cy="43205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dirty="0"/>
              <a:t>Izvoz in uvoz v države EU sta aprila močno upadla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preračuni UMAR.</a:t>
            </a:r>
          </a:p>
        </p:txBody>
      </p:sp>
    </p:spTree>
    <p:extLst>
      <p:ext uri="{BB962C8B-B14F-4D97-AF65-F5344CB8AC3E}">
        <p14:creationId xmlns:p14="http://schemas.microsoft.com/office/powerpoint/2010/main" val="88031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A12AFB-6638-48F9-83E5-CAC6AA1F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dirty="0"/>
              <a:t>Aktivnost v predelovalnih dejavnostih se je aprila še nadalje zmanjšala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4F325-5D9F-42BE-9724-5F0F7B5B6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Vir. SURS, preračuni UMAR.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F9BDA-B420-45A8-94EE-47CC142D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82" y="1588917"/>
            <a:ext cx="9721596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4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721ECD-0745-48F1-9CAB-EC0FAE85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69441"/>
          </a:xfrm>
        </p:spPr>
        <p:txBody>
          <a:bodyPr/>
          <a:lstStyle/>
          <a:p>
            <a:r>
              <a:rPr lang="sl-SI" sz="2400" dirty="0"/>
              <a:t>Prihodki v trgovini so marca in aprila močno upadli, najmočneje v trgovini z motornimi vozili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A4560-EE9E-4C68-8380-0368FC4F8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preračuni UMAR.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9E5242-7A41-4186-B764-DC75EBE16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971" y="1613836"/>
            <a:ext cx="9721596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3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218773-7D1C-4183-A598-59AFEB29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743280"/>
          </a:xfrm>
        </p:spPr>
        <p:txBody>
          <a:bodyPr/>
          <a:lstStyle/>
          <a:p>
            <a:r>
              <a:rPr lang="sl-SI" sz="2400" dirty="0"/>
              <a:t>Padanje števila turistov in prenočitev, ki se je začelo februarja, se je marca in aprila še poglobilo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E676D-14DA-43C5-9754-33429F90F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preračuni UMAR.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AE1F89-4A61-4E51-974F-9B42E83FA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38" y="1689450"/>
            <a:ext cx="9721596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443490"/>
            <a:ext cx="9465626" cy="923330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sl-SI" sz="2400" dirty="0"/>
              <a:t>Glede na razpoložljive kazalnike je gospodarska aktivnost dosegla dno aprila, z rahljanjem ukrepov pa se padec zmanjšuje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66852" y="6002156"/>
            <a:ext cx="9548748" cy="461665"/>
          </a:xfrm>
        </p:spPr>
        <p:txBody>
          <a:bodyPr/>
          <a:lstStyle/>
          <a:p>
            <a:r>
              <a:rPr lang="sl-SI" dirty="0"/>
              <a:t>Vir: DARS (posredovana interna poročila), ENTSO-E in Bruegel.org. </a:t>
            </a:r>
          </a:p>
          <a:p>
            <a:r>
              <a:rPr lang="sl-SI" dirty="0"/>
              <a:t>Opombe: Za cestninjenje upoštevamo dneve *tor-čet, **tor-pet, ***</a:t>
            </a:r>
            <a:r>
              <a:rPr lang="sl-SI" dirty="0" err="1"/>
              <a:t>sre-ned</a:t>
            </a:r>
            <a:r>
              <a:rPr lang="sl-SI" dirty="0"/>
              <a:t>, ****pet-ned. Pri elektriki je upoštevana samo poraba v delovnih dneh v času med 8. in 18. uro. % so prilagojeni temperaturnim razlikam.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80498-E283-4D5C-8697-CBFF77B68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78" y="1366820"/>
            <a:ext cx="9721596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9062179" cy="1128001"/>
          </a:xfrm>
        </p:spPr>
        <p:txBody>
          <a:bodyPr/>
          <a:lstStyle/>
          <a:p>
            <a:r>
              <a:rPr lang="sl-SI" sz="2400" dirty="0"/>
              <a:t>Število registriranih brezposelnih se je, po povečanju za četrtino v obdobju epidemije, v prvih dveh tednih junija nekoliko zmanjšalo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ZRSZ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BC237D-7DD5-4C0F-8365-616643E7F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061" y="1770348"/>
            <a:ext cx="9721596" cy="4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9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19668C2-6E3C-47C8-93D2-E2E595E52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" y="111972"/>
            <a:ext cx="1219081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8" y="387504"/>
            <a:ext cx="8812483" cy="769441"/>
          </a:xfrm>
        </p:spPr>
        <p:txBody>
          <a:bodyPr/>
          <a:lstStyle/>
          <a:p>
            <a:r>
              <a:rPr lang="sl-SI" sz="2800" dirty="0"/>
              <a:t>Gospodarska pričakovanja podjetij in potrošnikov so aprila strmoglavila na zgodovinsko nizke ravni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preračun UMAR.</a:t>
            </a:r>
          </a:p>
        </p:txBody>
      </p:sp>
    </p:spTree>
    <p:extLst>
      <p:ext uri="{BB962C8B-B14F-4D97-AF65-F5344CB8AC3E}">
        <p14:creationId xmlns:p14="http://schemas.microsoft.com/office/powerpoint/2010/main" val="131856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3609C6-803D-41D8-A0E4-31F148222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111972"/>
            <a:ext cx="12190815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7379" y="387504"/>
            <a:ext cx="8859136" cy="769441"/>
          </a:xfrm>
        </p:spPr>
        <p:txBody>
          <a:bodyPr/>
          <a:lstStyle/>
          <a:p>
            <a:r>
              <a:rPr lang="sl-SI" sz="2800" dirty="0"/>
              <a:t>Gospodarska pričakovanja podjetij in potrošnikov so aprila strmoglavila na zgodovinsko nizke ravni 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/>
              <a:t>Vir: SURS, preračun UMAR.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A86E4923-1B4F-4DF0-AF8E-812A1BD18A5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85481420"/>
                  </p:ext>
                </p:extLst>
              </p:nvPr>
            </p:nvGraphicFramePr>
            <p:xfrm>
              <a:off x="7836194" y="2961833"/>
              <a:ext cx="3524102" cy="1982307"/>
            </p:xfrm>
            <a:graphic>
              <a:graphicData uri="http://schemas.microsoft.com/office/powerpoint/2016/slidezoom">
                <pslz:sldZm>
                  <pslz:sldZmObj sldId="270" cId="2970564006">
                    <pslz:zmPr id="{903E9658-2955-43EE-95D4-7AEE22F2214D}" returnToParent="0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524102" cy="198230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86E4923-1B4F-4DF0-AF8E-812A1BD18A5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36194" y="2961833"/>
                <a:ext cx="3524102" cy="1982307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9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MAR predloge">
  <a:themeElements>
    <a:clrScheme name="UMAR barve">
      <a:dk1>
        <a:sysClr val="windowText" lastClr="000000"/>
      </a:dk1>
      <a:lt1>
        <a:sysClr val="window" lastClr="FFFFFF"/>
      </a:lt1>
      <a:dk2>
        <a:srgbClr val="44546A"/>
      </a:dk2>
      <a:lt2>
        <a:srgbClr val="DBDBDB"/>
      </a:lt2>
      <a:accent1>
        <a:srgbClr val="9E001A"/>
      </a:accent1>
      <a:accent2>
        <a:srgbClr val="D99694"/>
      </a:accent2>
      <a:accent3>
        <a:srgbClr val="A6A6A6"/>
      </a:accent3>
      <a:accent4>
        <a:srgbClr val="54A4A3"/>
      </a:accent4>
      <a:accent5>
        <a:srgbClr val="BBD2B0"/>
      </a:accent5>
      <a:accent6>
        <a:srgbClr val="6F3B66"/>
      </a:accent6>
      <a:hlink>
        <a:srgbClr val="0563C1"/>
      </a:hlink>
      <a:folHlink>
        <a:srgbClr val="954F72"/>
      </a:folHlink>
    </a:clrScheme>
    <a:fontScheme name="UMAR pisa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16-9_SLO" id="{EF835704-6C5E-414A-9F2D-3B17FE8CE8B4}" vid="{BF457A52-C81B-4CD9-99A3-24253543BD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16-9_predloga SLO</Template>
  <TotalTime>325</TotalTime>
  <Words>410</Words>
  <Application>Microsoft Office PowerPoint</Application>
  <PresentationFormat>Widescreen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UMAR predloge</vt:lpstr>
      <vt:lpstr>PowerPoint Presentation</vt:lpstr>
      <vt:lpstr>Izvoz in uvoz v države EU sta aprila močno upadla</vt:lpstr>
      <vt:lpstr>Aktivnost v predelovalnih dejavnostih se je aprila še nadalje zmanjšala</vt:lpstr>
      <vt:lpstr>Prihodki v trgovini so marca in aprila močno upadli, najmočneje v trgovini z motornimi vozili</vt:lpstr>
      <vt:lpstr>Padanje števila turistov in prenočitev, ki se je začelo februarja, se je marca in aprila še poglobilo</vt:lpstr>
      <vt:lpstr>Glede na razpoložljive kazalnike je gospodarska aktivnost dosegla dno aprila, z rahljanjem ukrepov pa se padec zmanjšuje</vt:lpstr>
      <vt:lpstr>Število registriranih brezposelnih se je, po povečanju za četrtino v obdobju epidemije, v prvih dveh tednih junija nekoliko zmanjšalo</vt:lpstr>
      <vt:lpstr>Gospodarska pričakovanja podjetij in potrošnikov so aprila strmoglavila na zgodovinsko nizke ravni </vt:lpstr>
      <vt:lpstr>Gospodarska pričakovanja podjetij in potrošnikov so aprila strmoglavila na zgodovinsko nizke ravni …</vt:lpstr>
      <vt:lpstr>… maja pa se je padec omenjenih kazalnikov malenkost zmanjšal </vt:lpstr>
      <vt:lpstr>Kazalniki razpoloženja in zaupanja v evrskem območju, ki so marca in aprila strmoglavili na najnižje zabeležene vrednosti do zdaj, so se maja nekoliko izboljšali, vendar ostali na zgodovinsko nizkih ravneh</vt:lpstr>
      <vt:lpstr>Upoštevane predpostavke glede rasti tujega povpraševanja</vt:lpstr>
      <vt:lpstr>K letošnjemu upadu BDP bo prispeval upad dodane vrednosti v večini dejavnosti</vt:lpstr>
      <vt:lpstr>Predvidoma se bodo letos zmanjšali vsi agregati, z izjemo državne potrošnje</vt:lpstr>
      <vt:lpstr>Največ bodo k letošnjemu upadu investicij prispevale investicije v opremo in stroje</vt:lpstr>
      <vt:lpstr>Negotovost ostaja visoka</vt:lpstr>
      <vt:lpstr>Negotovost ostaja visoka</vt:lpstr>
      <vt:lpstr>Globina padca in hitrost okrevanja (bo)sta odvisna od številnih dejavnikov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Matic Slapšak</dc:creator>
  <cp:lastModifiedBy>Marijana Bednaš</cp:lastModifiedBy>
  <cp:revision>56</cp:revision>
  <cp:lastPrinted>2020-06-22T08:00:13Z</cp:lastPrinted>
  <dcterms:created xsi:type="dcterms:W3CDTF">2020-06-19T05:49:54Z</dcterms:created>
  <dcterms:modified xsi:type="dcterms:W3CDTF">2020-06-22T13:54:17Z</dcterms:modified>
</cp:coreProperties>
</file>