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4"/>
  </p:notesMasterIdLst>
  <p:sldIdLst>
    <p:sldId id="277" r:id="rId2"/>
    <p:sldId id="322" r:id="rId3"/>
    <p:sldId id="831" r:id="rId4"/>
    <p:sldId id="834" r:id="rId5"/>
    <p:sldId id="278" r:id="rId6"/>
    <p:sldId id="832" r:id="rId7"/>
    <p:sldId id="833" r:id="rId8"/>
    <p:sldId id="835" r:id="rId9"/>
    <p:sldId id="836" r:id="rId10"/>
    <p:sldId id="268" r:id="rId11"/>
    <p:sldId id="837" r:id="rId12"/>
    <p:sldId id="839" r:id="rId13"/>
  </p:sldIdLst>
  <p:sldSz cx="12192000" cy="6858000"/>
  <p:notesSz cx="6797675" cy="9928225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7271"/>
    <a:srgbClr val="A21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59" autoAdjust="0"/>
    <p:restoredTop sz="94660" autoAdjust="0"/>
  </p:normalViewPr>
  <p:slideViewPr>
    <p:cSldViewPr snapToGrid="0" showGuides="1">
      <p:cViewPr varScale="1">
        <p:scale>
          <a:sx n="103" d="100"/>
          <a:sy n="103" d="100"/>
        </p:scale>
        <p:origin x="126" y="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336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30ACA-6489-4822-A77D-EDF8245DCB84}" type="datetimeFigureOut">
              <a:rPr lang="sl-SI" smtClean="0"/>
              <a:t>24. 03. 2021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F34C1-14F6-4881-9F8B-374B1005B8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2293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u="none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7AB58-8CE5-488A-A8F5-36A022F6B714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03378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8" y="3070536"/>
            <a:ext cx="275193" cy="360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16273" y="4122848"/>
            <a:ext cx="4926013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l-SI" dirty="0"/>
              <a:t>Janez Primer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816273" y="6305252"/>
            <a:ext cx="5064125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l-SI" dirty="0"/>
              <a:t>Kraj, datum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766214" y="3045072"/>
            <a:ext cx="9507945" cy="5129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FontTx/>
              <a:buNone/>
              <a:defRPr sz="40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l-SI" dirty="0"/>
              <a:t>NASLOV PREZENTACIJE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95" y="6131236"/>
            <a:ext cx="1232029" cy="34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11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65" userDrawn="1">
          <p15:clr>
            <a:srgbClr val="FBAE40"/>
          </p15:clr>
        </p15:guide>
        <p15:guide id="2" pos="506" userDrawn="1">
          <p15:clr>
            <a:srgbClr val="FBAE40"/>
          </p15:clr>
        </p15:guide>
        <p15:guide id="3" pos="7423" userDrawn="1">
          <p15:clr>
            <a:srgbClr val="FBAE40"/>
          </p15:clr>
        </p15:guide>
        <p15:guide id="4" orient="horz" pos="25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7378" y="1855442"/>
            <a:ext cx="9062179" cy="43513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lnSpc>
                <a:spcPts val="3000"/>
              </a:lnSpc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lnSpc>
                <a:spcPts val="3000"/>
              </a:lnSpc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lnSpc>
                <a:spcPts val="3000"/>
              </a:lnSpc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lnSpc>
                <a:spcPts val="3000"/>
              </a:lnSpc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l-SI" dirty="0"/>
              <a:t>Vsebina, daljše besedilo</a:t>
            </a:r>
            <a:endParaRPr lang="en-US" dirty="0"/>
          </a:p>
          <a:p>
            <a:pPr lvl="1"/>
            <a:r>
              <a:rPr lang="sl-SI" dirty="0"/>
              <a:t>Nivo 1</a:t>
            </a:r>
            <a:endParaRPr lang="en-US" dirty="0"/>
          </a:p>
          <a:p>
            <a:pPr lvl="2"/>
            <a:r>
              <a:rPr lang="sl-SI" dirty="0"/>
              <a:t>Nivo 2</a:t>
            </a:r>
            <a:endParaRPr lang="en-US" dirty="0"/>
          </a:p>
          <a:p>
            <a:pPr lvl="3"/>
            <a:r>
              <a:rPr lang="sl-SI" dirty="0"/>
              <a:t>Nivo 3</a:t>
            </a:r>
            <a:endParaRPr lang="en-US" dirty="0"/>
          </a:p>
          <a:p>
            <a:pPr lvl="4"/>
            <a:r>
              <a:rPr lang="sl-SI" dirty="0"/>
              <a:t>Nivo 4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344076"/>
            <a:ext cx="190500" cy="24920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07378" y="327216"/>
            <a:ext cx="9062179" cy="34624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ts val="2700"/>
              </a:lnSpc>
              <a:defRPr sz="27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l-SI" dirty="0"/>
              <a:t>Naslov diapozitiva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774" y="337976"/>
            <a:ext cx="997650" cy="282021"/>
          </a:xfrm>
          <a:prstGeom prst="rect">
            <a:avLst/>
          </a:prstGeom>
        </p:spPr>
      </p:pic>
      <p:sp>
        <p:nvSpPr>
          <p:cNvPr id="10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17562" y="6347255"/>
            <a:ext cx="5275125" cy="15388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l-SI" dirty="0"/>
              <a:t>Vir ali opombe</a:t>
            </a:r>
          </a:p>
        </p:txBody>
      </p:sp>
    </p:spTree>
    <p:extLst>
      <p:ext uri="{BB962C8B-B14F-4D97-AF65-F5344CB8AC3E}">
        <p14:creationId xmlns:p14="http://schemas.microsoft.com/office/powerpoint/2010/main" val="474020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423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orient="horz" pos="4065" userDrawn="1">
          <p15:clr>
            <a:srgbClr val="FBAE40"/>
          </p15:clr>
        </p15:guide>
        <p15:guide id="5" pos="50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7378" y="1855442"/>
            <a:ext cx="5285197" cy="43513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lnSpc>
                <a:spcPts val="3000"/>
              </a:lnSpc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lnSpc>
                <a:spcPts val="3000"/>
              </a:lnSpc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lnSpc>
                <a:spcPts val="3000"/>
              </a:lnSpc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lnSpc>
                <a:spcPts val="3000"/>
              </a:lnSpc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l-SI" dirty="0"/>
              <a:t>Vsebina, daljše besedilo</a:t>
            </a:r>
            <a:endParaRPr lang="en-US" dirty="0"/>
          </a:p>
          <a:p>
            <a:pPr lvl="1"/>
            <a:r>
              <a:rPr lang="sl-SI" dirty="0"/>
              <a:t>Nivo 1</a:t>
            </a:r>
            <a:endParaRPr lang="en-US" dirty="0"/>
          </a:p>
          <a:p>
            <a:pPr lvl="2"/>
            <a:r>
              <a:rPr lang="sl-SI" dirty="0"/>
              <a:t>Nivo 2</a:t>
            </a:r>
            <a:endParaRPr lang="en-US" dirty="0"/>
          </a:p>
          <a:p>
            <a:pPr lvl="3"/>
            <a:r>
              <a:rPr lang="sl-SI" dirty="0"/>
              <a:t>Nivo 3</a:t>
            </a:r>
            <a:endParaRPr lang="en-US" dirty="0"/>
          </a:p>
          <a:p>
            <a:pPr lvl="4"/>
            <a:r>
              <a:rPr lang="sl-SI" dirty="0"/>
              <a:t>Nivo 4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417068" y="1855442"/>
            <a:ext cx="5285197" cy="43513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lnSpc>
                <a:spcPts val="3000"/>
              </a:lnSpc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lnSpc>
                <a:spcPts val="3000"/>
              </a:lnSpc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lnSpc>
                <a:spcPts val="3000"/>
              </a:lnSpc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lnSpc>
                <a:spcPts val="3000"/>
              </a:lnSpc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l-SI" dirty="0"/>
              <a:t>Vsebina, daljše besedilo</a:t>
            </a:r>
            <a:endParaRPr lang="en-US" dirty="0"/>
          </a:p>
          <a:p>
            <a:pPr lvl="1"/>
            <a:r>
              <a:rPr lang="sl-SI" dirty="0"/>
              <a:t>Nivo 1</a:t>
            </a:r>
            <a:endParaRPr lang="en-US" dirty="0"/>
          </a:p>
          <a:p>
            <a:pPr lvl="2"/>
            <a:r>
              <a:rPr lang="sl-SI" dirty="0"/>
              <a:t>Nivo 2</a:t>
            </a:r>
            <a:endParaRPr lang="en-US" dirty="0"/>
          </a:p>
          <a:p>
            <a:pPr lvl="3"/>
            <a:r>
              <a:rPr lang="sl-SI" dirty="0"/>
              <a:t>Nivo 3</a:t>
            </a:r>
            <a:endParaRPr lang="en-US" dirty="0"/>
          </a:p>
          <a:p>
            <a:pPr lvl="4"/>
            <a:r>
              <a:rPr lang="sl-SI" dirty="0"/>
              <a:t>Nivo 4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817562" y="6347255"/>
            <a:ext cx="5275125" cy="15388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l-SI" dirty="0"/>
              <a:t>Vir ali opombe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417068" y="6347255"/>
            <a:ext cx="5275125" cy="15388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l-SI" dirty="0"/>
              <a:t>Vir ali opombe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78C65E6-CDAA-4467-85E1-5889494413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344076"/>
            <a:ext cx="190500" cy="249207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B911F1A6-428C-4745-B895-C176E93AC2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378" y="327216"/>
            <a:ext cx="9062179" cy="34624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ts val="2700"/>
              </a:lnSpc>
              <a:defRPr sz="27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l-SI" dirty="0"/>
              <a:t>Naslov diapozitiva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08467EC-1F1F-42CC-BFFF-73BA4C3E5C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774" y="337976"/>
            <a:ext cx="997650" cy="28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0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5" userDrawn="1">
          <p15:clr>
            <a:srgbClr val="FBAE40"/>
          </p15:clr>
        </p15:guide>
        <p15:guide id="2" pos="506" userDrawn="1">
          <p15:clr>
            <a:srgbClr val="FBAE40"/>
          </p15:clr>
        </p15:guide>
        <p15:guide id="3" pos="7423" userDrawn="1">
          <p15:clr>
            <a:srgbClr val="FBAE40"/>
          </p15:clr>
        </p15:guide>
        <p15:guide id="4" orient="horz" pos="406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17562" y="6347255"/>
            <a:ext cx="5275125" cy="15388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l-SI" dirty="0"/>
              <a:t>Vir ali opombe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E02DA3-C539-4BF7-A54A-C1B89CEE56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344076"/>
            <a:ext cx="190500" cy="249207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FEB043E-186E-4440-82E7-112C1C4F3B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378" y="327216"/>
            <a:ext cx="9062179" cy="34624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ts val="2700"/>
              </a:lnSpc>
              <a:defRPr sz="27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l-SI" dirty="0"/>
              <a:t>Naslov diapozitiva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06D2555-5303-4635-B13C-4096E81D86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774" y="337976"/>
            <a:ext cx="997650" cy="28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6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16934" y="3066289"/>
            <a:ext cx="6200554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l-SI" sz="2700" b="1" dirty="0">
                <a:latin typeface="Arial" panose="020B0604020202020204" pitchFamily="34" charset="0"/>
                <a:cs typeface="Arial" panose="020B0604020202020204" pitchFamily="34" charset="0"/>
              </a:rPr>
              <a:t>Hvala</a:t>
            </a:r>
            <a:r>
              <a:rPr lang="sl-SI" sz="27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za pozornost.</a:t>
            </a:r>
            <a:endParaRPr lang="sl-SI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726340-81C3-41B6-AA58-3330782E52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3141715"/>
            <a:ext cx="190500" cy="24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73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027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71" r:id="rId3"/>
    <p:sldLayoutId id="2147483669" r:id="rId4"/>
    <p:sldLayoutId id="2147483670" r:id="rId5"/>
  </p:sldLayoutIdLst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b="1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04220-E1BB-485E-854E-98397FCA05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l-SI" dirty="0"/>
              <a:t>Ljubljana, 24. marec 2021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28E51-CC2C-4FB0-BA15-18B6779558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6214" y="3045072"/>
            <a:ext cx="9507945" cy="1025922"/>
          </a:xfrm>
        </p:spPr>
        <p:txBody>
          <a:bodyPr/>
          <a:lstStyle/>
          <a:p>
            <a:r>
              <a:rPr lang="sl-SI" dirty="0"/>
              <a:t>POMLADANSKA NAPOVED 2021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51402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C82F2F-A730-42BD-8DCB-7CBF2FA54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78" y="321829"/>
            <a:ext cx="9062179" cy="1077218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2800"/>
              </a:lnSpc>
            </a:pPr>
            <a:r>
              <a:rPr lang="sl-SI" dirty="0"/>
              <a:t>V mednarodni menjavi so ukrepi za zajezitev epidemije precej bolj prizadeli menjavo storitev (zlasti potovanja); ta bi lahko opazneje okrevala šele leta 2022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32A6B0-83EC-4102-BF79-49F2FCE367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l-SI" dirty="0"/>
              <a:t>Vir: SURS, napoved UMAR.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D6CB258-C878-4634-888F-07E0442677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54135" y="6347255"/>
            <a:ext cx="5275125" cy="153888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C860AC-46AC-4C22-9F78-F5CEF85E2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645" y="1633996"/>
            <a:ext cx="4682134" cy="43224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C233E7-B407-4AD3-8C98-63FBE9091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706" y="1633996"/>
            <a:ext cx="4682134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41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F73510-AD13-490C-8635-74B6A8FAF6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Vir: SURS, 2021−2023 napoved UMAR.</a:t>
            </a:r>
            <a:endParaRPr lang="sl-S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A78BB3-F187-48A9-9FC1-381DC24D7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78" y="351973"/>
            <a:ext cx="9762467" cy="1384995"/>
          </a:xfrm>
          <a:prstGeom prst="rect">
            <a:avLst/>
          </a:prstGeom>
        </p:spPr>
        <p:txBody>
          <a:bodyPr/>
          <a:lstStyle/>
          <a:p>
            <a:r>
              <a:rPr lang="sl-SI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Razmere na trgu dela naj bi se po poslabšanju v lanskem letu do leta 2023 postopno nekoliko izboljšale, a bo povprečno število brezposelnih ostalo višje kot leta 2019</a:t>
            </a:r>
            <a:endParaRPr lang="sl-S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7DB5BD-CECF-41CF-A044-26CDA37897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78" y="2214840"/>
            <a:ext cx="9762467" cy="287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13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F4D8D3-7BD1-4C78-8F35-EF67E1A987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06625" y="3113570"/>
            <a:ext cx="7558091" cy="3543356"/>
          </a:xfrm>
          <a:prstGeom prst="rect">
            <a:avLst/>
          </a:prstGeom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AE9C0DD4-5193-491C-87CA-077B04552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78" y="327216"/>
            <a:ext cx="9062179" cy="346249"/>
          </a:xfrm>
          <a:prstGeom prst="rect">
            <a:avLst/>
          </a:prstGeom>
        </p:spPr>
        <p:txBody>
          <a:bodyPr/>
          <a:lstStyle/>
          <a:p>
            <a:r>
              <a:rPr lang="sl-SI" dirty="0"/>
              <a:t>Tveganja ostajajo visoka, a bolj uravnotežena kot lani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A463C9-E557-48E2-AE96-74F6C8D02774}"/>
              </a:ext>
            </a:extLst>
          </p:cNvPr>
          <p:cNvSpPr/>
          <p:nvPr/>
        </p:nvSpPr>
        <p:spPr>
          <a:xfrm>
            <a:off x="6894818" y="1125201"/>
            <a:ext cx="3932926" cy="1451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sl-SI" sz="1600" b="1" dirty="0">
                <a:solidFill>
                  <a:schemeClr val="accent4">
                    <a:lumMod val="75000"/>
                  </a:schemeClr>
                </a:solidFill>
              </a:rPr>
              <a:t>Hitrejše izboljšanje epidemioloških razmer od pričakovanj</a:t>
            </a:r>
          </a:p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sl-SI" sz="1600" b="1" dirty="0">
                <a:solidFill>
                  <a:schemeClr val="accent4">
                    <a:lumMod val="75000"/>
                  </a:schemeClr>
                </a:solidFill>
              </a:rPr>
              <a:t>Hitrejša razpoložljivost cepiva ali zdravil od pričakovanj</a:t>
            </a:r>
          </a:p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sl-SI" sz="1600" b="1" dirty="0">
                <a:solidFill>
                  <a:schemeClr val="accent4">
                    <a:lumMod val="75000"/>
                  </a:schemeClr>
                </a:solidFill>
              </a:rPr>
              <a:t>Pozitiven vpliv "</a:t>
            </a:r>
            <a:r>
              <a:rPr lang="sl-SI" sz="1600" b="1" dirty="0" err="1">
                <a:solidFill>
                  <a:schemeClr val="accent4">
                    <a:lumMod val="75000"/>
                  </a:schemeClr>
                </a:solidFill>
              </a:rPr>
              <a:t>Next</a:t>
            </a:r>
            <a:r>
              <a:rPr lang="sl-SI" sz="1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sl-SI" sz="1600" b="1" dirty="0" err="1">
                <a:solidFill>
                  <a:schemeClr val="accent4">
                    <a:lumMod val="75000"/>
                  </a:schemeClr>
                </a:solidFill>
              </a:rPr>
              <a:t>generation</a:t>
            </a:r>
            <a:r>
              <a:rPr lang="sl-SI" sz="1600" b="1" dirty="0">
                <a:solidFill>
                  <a:schemeClr val="accent4">
                    <a:lumMod val="75000"/>
                  </a:schemeClr>
                </a:solidFill>
              </a:rPr>
              <a:t> EU"</a:t>
            </a:r>
          </a:p>
        </p:txBody>
      </p:sp>
      <p:sp>
        <p:nvSpPr>
          <p:cNvPr id="5" name="Rectangle 4"/>
          <p:cNvSpPr/>
          <p:nvPr/>
        </p:nvSpPr>
        <p:spPr>
          <a:xfrm>
            <a:off x="749158" y="1129459"/>
            <a:ext cx="5063813" cy="1682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sl-SI" sz="1600" b="1" dirty="0">
                <a:solidFill>
                  <a:schemeClr val="accent1"/>
                </a:solidFill>
              </a:rPr>
              <a:t>Daljše vztrajanje epidemije povezano z mutacijami </a:t>
            </a:r>
            <a:r>
              <a:rPr lang="sl-SI" sz="1600" b="1" dirty="0" err="1">
                <a:solidFill>
                  <a:schemeClr val="accent1"/>
                </a:solidFill>
              </a:rPr>
              <a:t>koronavirusa</a:t>
            </a:r>
            <a:r>
              <a:rPr lang="sl-SI" sz="1600" b="1" dirty="0">
                <a:solidFill>
                  <a:schemeClr val="accent1"/>
                </a:solidFill>
              </a:rPr>
              <a:t> in počasnejšim cepljenjem</a:t>
            </a:r>
          </a:p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sl-SI" sz="1600" b="1" dirty="0">
                <a:solidFill>
                  <a:schemeClr val="accent1"/>
                </a:solidFill>
              </a:rPr>
              <a:t>Globlje zareze v gospodarski in </a:t>
            </a:r>
            <a:r>
              <a:rPr lang="sl-SI" sz="1600" b="1">
                <a:solidFill>
                  <a:schemeClr val="accent1"/>
                </a:solidFill>
              </a:rPr>
              <a:t>družbeni strukturi </a:t>
            </a:r>
            <a:r>
              <a:rPr lang="sl-SI" sz="1600" b="1" dirty="0">
                <a:solidFill>
                  <a:schemeClr val="accent1"/>
                </a:solidFill>
              </a:rPr>
              <a:t>(stečaji, izgube delovnih mest, prizadet finančni sektor)</a:t>
            </a:r>
          </a:p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sl-SI" sz="1600" b="1" dirty="0">
                <a:solidFill>
                  <a:schemeClr val="accent1"/>
                </a:solidFill>
              </a:rPr>
              <a:t>Prezgoden umik podpornih politik gospodarstvu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7CD8E18-406F-440B-A86C-7DA63BF36089}"/>
              </a:ext>
            </a:extLst>
          </p:cNvPr>
          <p:cNvGrpSpPr/>
          <p:nvPr/>
        </p:nvGrpSpPr>
        <p:grpSpPr>
          <a:xfrm>
            <a:off x="413396" y="1018474"/>
            <a:ext cx="331570" cy="523220"/>
            <a:chOff x="413396" y="903954"/>
            <a:chExt cx="331570" cy="52322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4A016E1-3260-4124-9A71-ED0D11004213}"/>
                </a:ext>
              </a:extLst>
            </p:cNvPr>
            <p:cNvSpPr/>
            <p:nvPr/>
          </p:nvSpPr>
          <p:spPr>
            <a:xfrm>
              <a:off x="451455" y="1031486"/>
              <a:ext cx="293511" cy="29351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26C73FF-B4E0-49BF-930B-E77348ED5673}"/>
                </a:ext>
              </a:extLst>
            </p:cNvPr>
            <p:cNvSpPr txBox="1"/>
            <p:nvPr/>
          </p:nvSpPr>
          <p:spPr>
            <a:xfrm>
              <a:off x="413396" y="903954"/>
              <a:ext cx="32737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l-SI" sz="2800" b="1" dirty="0">
                  <a:solidFill>
                    <a:schemeClr val="bg1"/>
                  </a:solidFill>
                  <a:latin typeface="Myriad Pro" panose="020B0503030403020204" pitchFamily="34" charset="0"/>
                </a:rPr>
                <a:t></a:t>
              </a:r>
              <a:endParaRPr lang="sl-SI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DC84DD7-16E3-4248-8502-1E4CF280656C}"/>
              </a:ext>
            </a:extLst>
          </p:cNvPr>
          <p:cNvGrpSpPr/>
          <p:nvPr/>
        </p:nvGrpSpPr>
        <p:grpSpPr>
          <a:xfrm>
            <a:off x="6540235" y="1001180"/>
            <a:ext cx="336904" cy="492443"/>
            <a:chOff x="6185671" y="886660"/>
            <a:chExt cx="336904" cy="49244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E6BB2C3-6CDA-4AE6-8EBA-C1700090C8D7}"/>
                </a:ext>
              </a:extLst>
            </p:cNvPr>
            <p:cNvSpPr/>
            <p:nvPr/>
          </p:nvSpPr>
          <p:spPr>
            <a:xfrm>
              <a:off x="6229064" y="1018810"/>
              <a:ext cx="293511" cy="293511"/>
            </a:xfrm>
            <a:prstGeom prst="ellipse">
              <a:avLst/>
            </a:prstGeom>
            <a:solidFill>
              <a:srgbClr val="3A7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5C11785-D130-4919-BCF6-E80067F60AA9}"/>
                </a:ext>
              </a:extLst>
            </p:cNvPr>
            <p:cNvSpPr txBox="1"/>
            <p:nvPr/>
          </p:nvSpPr>
          <p:spPr>
            <a:xfrm>
              <a:off x="6185671" y="886660"/>
              <a:ext cx="327378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l-SI" sz="2600" b="1" dirty="0">
                  <a:solidFill>
                    <a:schemeClr val="bg1"/>
                  </a:solidFill>
                  <a:latin typeface="Myriad Pro" panose="020B0503030403020204" pitchFamily="34" charset="0"/>
                </a:rPr>
                <a:t>+</a:t>
              </a:r>
              <a:endParaRPr lang="sl-SI" sz="2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265A5D9C-58ED-4A5B-AA44-2AF1B3C2DCD2}"/>
              </a:ext>
            </a:extLst>
          </p:cNvPr>
          <p:cNvSpPr/>
          <p:nvPr/>
        </p:nvSpPr>
        <p:spPr>
          <a:xfrm>
            <a:off x="720159" y="3462374"/>
            <a:ext cx="180051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400" b="1" dirty="0"/>
              <a:t>Osnovni in alternativna scenarija Pomladanske napovedi</a:t>
            </a:r>
          </a:p>
        </p:txBody>
      </p:sp>
    </p:spTree>
    <p:extLst>
      <p:ext uri="{BB962C8B-B14F-4D97-AF65-F5344CB8AC3E}">
        <p14:creationId xmlns:p14="http://schemas.microsoft.com/office/powerpoint/2010/main" val="2889061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5CC9F9-470B-437A-AC61-E16490CE6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79" y="338002"/>
            <a:ext cx="8299300" cy="1154162"/>
          </a:xfrm>
        </p:spPr>
        <p:txBody>
          <a:bodyPr/>
          <a:lstStyle/>
          <a:p>
            <a:r>
              <a:rPr lang="sl-SI" dirty="0"/>
              <a:t>V tretjem četrtletju je BDP četrtletno okreval nad pričakovanji, upad v zadnjem četrtletju pa je bil manjši od pričakovanega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991287-A968-4B14-9984-ED89167D0B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7562" y="6342060"/>
            <a:ext cx="5275125" cy="159083"/>
          </a:xfrm>
        </p:spPr>
        <p:txBody>
          <a:bodyPr/>
          <a:lstStyle/>
          <a:p>
            <a:pPr algn="just">
              <a:lnSpc>
                <a:spcPts val="1300"/>
              </a:lnSpc>
              <a:spcAft>
                <a:spcPts val="800"/>
              </a:spcAft>
            </a:pPr>
            <a:r>
              <a:rPr lang="sl-SI" sz="1000" dirty="0">
                <a:effectLst/>
                <a:latin typeface="+mn-lt"/>
                <a:ea typeface="Calibri" panose="020F0502020204030204" pitchFamily="34" charset="0"/>
                <a:cs typeface="Helv"/>
              </a:rPr>
              <a:t>Vir: SURS.</a:t>
            </a:r>
            <a:endParaRPr lang="sl-SI" sz="1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6422AA-D591-4F8D-8582-F8604A508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562" y="1750248"/>
            <a:ext cx="9723963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47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5CC9F9-470B-437A-AC61-E16490CE6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79" y="342426"/>
            <a:ext cx="8243316" cy="1154162"/>
          </a:xfrm>
        </p:spPr>
        <p:txBody>
          <a:bodyPr/>
          <a:lstStyle/>
          <a:p>
            <a:r>
              <a:rPr lang="sl-SI" dirty="0"/>
              <a:t>V tretjem četrtletju je BDP četrtletno okreval nad pričakovanji, upad v zadnjem četrtletju pa je bil manjši od pričakovanega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991287-A968-4B14-9984-ED89167D0B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7562" y="6342060"/>
            <a:ext cx="5275125" cy="159083"/>
          </a:xfrm>
        </p:spPr>
        <p:txBody>
          <a:bodyPr/>
          <a:lstStyle/>
          <a:p>
            <a:pPr algn="just">
              <a:lnSpc>
                <a:spcPts val="1300"/>
              </a:lnSpc>
              <a:spcAft>
                <a:spcPts val="800"/>
              </a:spcAft>
            </a:pPr>
            <a:r>
              <a:rPr lang="sl-SI" sz="1000" dirty="0">
                <a:effectLst/>
                <a:latin typeface="+mn-lt"/>
                <a:ea typeface="Calibri" panose="020F0502020204030204" pitchFamily="34" charset="0"/>
                <a:cs typeface="Helv"/>
              </a:rPr>
              <a:t>Vir: SURS.</a:t>
            </a:r>
            <a:endParaRPr lang="sl-SI" sz="1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8CA27B-464E-4128-941C-5C2B31BB1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039" y="1780643"/>
            <a:ext cx="9723963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19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EB778C-E265-425D-8286-743849BAE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79" y="336760"/>
            <a:ext cx="9431644" cy="1282402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2500"/>
              </a:lnSpc>
            </a:pPr>
            <a:r>
              <a:rPr lang="sl-SI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Negativen vpliv epidemiološke situacije na gospodarsko klimo se je v zadnjih mesecih umiril, izrazitejši ostaja pri trgovini na drobno in drugih storitvenih dejavnostih. Kazalniki zaupanja, povezani z izvozom, na razmeroma visoki ravni</a:t>
            </a:r>
            <a:endParaRPr lang="sl-SI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B1736F-3056-4EE3-BA5F-1C92F4C5AF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l-SI" dirty="0"/>
              <a:t>Vir: SURS.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1AE372F-4B9F-4A1E-9CB5-603DB05E16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17068" y="6347255"/>
            <a:ext cx="5275125" cy="153888"/>
          </a:xfrm>
        </p:spPr>
        <p:txBody>
          <a:bodyPr/>
          <a:lstStyle/>
          <a:p>
            <a:r>
              <a:rPr lang="sl-SI" dirty="0"/>
              <a:t>Vir: SURS.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AD097F-D434-42DE-9B19-C96B60CCC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78" y="2025568"/>
            <a:ext cx="4441970" cy="41007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59C7D6-831D-4D58-83A9-29DF553CF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068" y="1998693"/>
            <a:ext cx="4441971" cy="412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50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626432-74F1-4736-8ED8-FB2F573E5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79" y="326713"/>
            <a:ext cx="8641422" cy="1384995"/>
          </a:xfrm>
        </p:spPr>
        <p:txBody>
          <a:bodyPr/>
          <a:lstStyle/>
          <a:p>
            <a:r>
              <a:rPr lang="sl-SI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Visokofrekvenčni kazalniki kažejo na manjši padec skupne aktivnosti v drugem valu epidemije; negativni učinki zajezitvenih ukrepov so znatno bolj osredotočeni na storitvene dejavnosti</a:t>
            </a:r>
            <a:endParaRPr lang="sl-S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FBA1A4-92BE-44DA-A2E8-1B05108236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7562" y="6193366"/>
            <a:ext cx="9408789" cy="307777"/>
          </a:xfrm>
        </p:spPr>
        <p:txBody>
          <a:bodyPr/>
          <a:lstStyle/>
          <a:p>
            <a:r>
              <a:rPr lang="sl-SI" dirty="0"/>
              <a:t>Vir: DARS (interna poročila), ENTSO-E, Bruegel.org in FURS, preračuni UMAR. Opombe: Pri elektriki je upoštevana poraba v delovnih dneh v času med 8. in 18. uro. % so prilagojeni za temp. razlike.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BC3B95-CEC0-4393-BD03-66679E197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78" y="1909864"/>
            <a:ext cx="8949571" cy="397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53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CE3D5B-8A33-48B2-BFF8-B0727DC14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78" y="346809"/>
            <a:ext cx="9461903" cy="692497"/>
          </a:xfrm>
        </p:spPr>
        <p:txBody>
          <a:bodyPr/>
          <a:lstStyle/>
          <a:p>
            <a:r>
              <a:rPr lang="sl-SI" dirty="0">
                <a:ea typeface="Arial" panose="020B0604020202020204" pitchFamily="34" charset="0"/>
                <a:cs typeface="Times New Roman" panose="02020603050405020304" pitchFamily="18" charset="0"/>
              </a:rPr>
              <a:t>Nekoliko i</a:t>
            </a:r>
            <a:r>
              <a:rPr lang="sl-SI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zboljšane predpostavke za </a:t>
            </a:r>
            <a:r>
              <a:rPr lang="sl-SI" dirty="0">
                <a:ea typeface="Arial" panose="020B0604020202020204" pitchFamily="34" charset="0"/>
                <a:cs typeface="Times New Roman" panose="02020603050405020304" pitchFamily="18" charset="0"/>
              </a:rPr>
              <a:t>najpomembnejše trgovinske partnerice</a:t>
            </a:r>
            <a:endParaRPr lang="sl-S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9B8655-B2BC-4B9B-94EA-2EAFB4F09D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7562" y="6085775"/>
            <a:ext cx="10471327" cy="415368"/>
          </a:xfrm>
        </p:spPr>
        <p:txBody>
          <a:bodyPr/>
          <a:lstStyle/>
          <a:p>
            <a:r>
              <a:rPr lang="sl-SI" dirty="0"/>
              <a:t>Vir: za leto 2020 Eurostat; za ostala leta </a:t>
            </a:r>
            <a:r>
              <a:rPr lang="sl-SI" dirty="0" err="1"/>
              <a:t>Consensus</a:t>
            </a:r>
            <a:r>
              <a:rPr lang="sl-SI" dirty="0"/>
              <a:t> </a:t>
            </a:r>
            <a:r>
              <a:rPr lang="sl-SI" dirty="0" err="1"/>
              <a:t>Forecasts</a:t>
            </a:r>
            <a:r>
              <a:rPr lang="sl-SI" dirty="0"/>
              <a:t>, februar 2021; </a:t>
            </a:r>
            <a:r>
              <a:rPr lang="sl-SI" dirty="0" err="1"/>
              <a:t>Eastern</a:t>
            </a:r>
            <a:r>
              <a:rPr lang="sl-SI" dirty="0"/>
              <a:t> </a:t>
            </a:r>
            <a:r>
              <a:rPr lang="sl-SI" dirty="0" err="1"/>
              <a:t>Consensus</a:t>
            </a:r>
            <a:r>
              <a:rPr lang="sl-SI" dirty="0"/>
              <a:t> </a:t>
            </a:r>
            <a:r>
              <a:rPr lang="sl-SI" dirty="0" err="1"/>
              <a:t>Forecasts</a:t>
            </a:r>
            <a:r>
              <a:rPr lang="sl-SI" dirty="0"/>
              <a:t>, februar 2021; EC </a:t>
            </a:r>
            <a:r>
              <a:rPr lang="sl-SI" dirty="0" err="1"/>
              <a:t>Winter</a:t>
            </a:r>
            <a:r>
              <a:rPr lang="sl-SI" dirty="0"/>
              <a:t> </a:t>
            </a:r>
            <a:r>
              <a:rPr lang="sl-SI" dirty="0" err="1"/>
              <a:t>Forecast</a:t>
            </a:r>
            <a:r>
              <a:rPr lang="sl-SI" dirty="0"/>
              <a:t>, februar 2021; </a:t>
            </a:r>
            <a:r>
              <a:rPr lang="sl-SI" dirty="0" err="1"/>
              <a:t>Focus</a:t>
            </a:r>
            <a:r>
              <a:rPr lang="sl-SI" dirty="0"/>
              <a:t> </a:t>
            </a:r>
            <a:r>
              <a:rPr lang="sl-SI" dirty="0" err="1"/>
              <a:t>Economics</a:t>
            </a:r>
            <a:r>
              <a:rPr lang="sl-SI" dirty="0"/>
              <a:t> </a:t>
            </a:r>
            <a:r>
              <a:rPr lang="sl-SI" dirty="0" err="1"/>
              <a:t>Consensus</a:t>
            </a:r>
            <a:r>
              <a:rPr lang="sl-SI" dirty="0"/>
              <a:t> </a:t>
            </a:r>
            <a:r>
              <a:rPr lang="sl-SI" dirty="0" err="1"/>
              <a:t>Forecast</a:t>
            </a:r>
            <a:r>
              <a:rPr lang="sl-SI" dirty="0"/>
              <a:t>, </a:t>
            </a:r>
            <a:r>
              <a:rPr lang="sl-SI" dirty="0" err="1"/>
              <a:t>Central&amp;Eastern</a:t>
            </a:r>
            <a:r>
              <a:rPr lang="sl-SI" dirty="0"/>
              <a:t> </a:t>
            </a:r>
            <a:r>
              <a:rPr lang="sl-SI" dirty="0" err="1"/>
              <a:t>Europe</a:t>
            </a:r>
            <a:r>
              <a:rPr lang="sl-SI" dirty="0"/>
              <a:t>, marec 2021; </a:t>
            </a:r>
            <a:r>
              <a:rPr lang="sl-SI" dirty="0" err="1"/>
              <a:t>Focus</a:t>
            </a:r>
            <a:r>
              <a:rPr lang="sl-SI" dirty="0"/>
              <a:t> </a:t>
            </a:r>
            <a:r>
              <a:rPr lang="sl-SI" dirty="0" err="1"/>
              <a:t>Economics</a:t>
            </a:r>
            <a:r>
              <a:rPr lang="sl-SI" dirty="0"/>
              <a:t> </a:t>
            </a:r>
            <a:r>
              <a:rPr lang="sl-SI" dirty="0" err="1"/>
              <a:t>Consensus</a:t>
            </a:r>
            <a:r>
              <a:rPr lang="sl-SI" dirty="0"/>
              <a:t> </a:t>
            </a:r>
            <a:r>
              <a:rPr lang="sl-SI" dirty="0" err="1"/>
              <a:t>Forecast</a:t>
            </a:r>
            <a:r>
              <a:rPr lang="sl-SI" dirty="0"/>
              <a:t>, Euro Area, marec 2021; IMF </a:t>
            </a:r>
            <a:r>
              <a:rPr lang="sl-SI" dirty="0" err="1"/>
              <a:t>World</a:t>
            </a:r>
            <a:r>
              <a:rPr lang="sl-SI" dirty="0"/>
              <a:t> </a:t>
            </a:r>
            <a:r>
              <a:rPr lang="sl-SI" dirty="0" err="1"/>
              <a:t>Economic</a:t>
            </a:r>
            <a:r>
              <a:rPr lang="sl-SI" dirty="0"/>
              <a:t> Outlook, januar 2021; ocena UMAR.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BAD737-D67B-45A9-98C3-B1B78CD24F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563" y="1766779"/>
            <a:ext cx="9461902" cy="382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23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531778-C712-4ABD-BBFE-37E780DBD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78" y="339717"/>
            <a:ext cx="8728508" cy="1384995"/>
          </a:xfrm>
        </p:spPr>
        <p:txBody>
          <a:bodyPr/>
          <a:lstStyle/>
          <a:p>
            <a:r>
              <a:rPr lang="sl-SI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Lanski padec BDP manjši od pričakovanega, </a:t>
            </a:r>
            <a:r>
              <a:rPr lang="sl-SI" dirty="0">
                <a:latin typeface="+mj-lt"/>
                <a:ea typeface="Calibri" panose="020F0502020204030204" pitchFamily="34" charset="0"/>
              </a:rPr>
              <a:t>letos napoved gospodarske rasti predvsem zaradi </a:t>
            </a:r>
            <a:r>
              <a:rPr lang="sl-SI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boljših obetov v izvoznem delu gospodarstva </a:t>
            </a:r>
            <a:r>
              <a:rPr lang="sl-SI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malo višja </a:t>
            </a:r>
            <a:r>
              <a:rPr lang="sl-SI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kot</a:t>
            </a:r>
            <a:r>
              <a:rPr lang="sl-SI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v Zimski napovedi</a:t>
            </a:r>
            <a:endParaRPr lang="sl-SI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A9F361-54B3-4666-9B3E-EDCD7D304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38" y="2089946"/>
            <a:ext cx="9000595" cy="4136324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2E18BA50-8E81-43E1-A7AF-D207407F4F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0738" y="6500813"/>
            <a:ext cx="5275262" cy="153988"/>
          </a:xfrm>
        </p:spPr>
        <p:txBody>
          <a:bodyPr/>
          <a:lstStyle/>
          <a:p>
            <a:r>
              <a:rPr lang="pt-BR" dirty="0"/>
              <a:t>Vir: SURS, napoved UMAR.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75591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4A7B46-3408-4FB0-82C3-791C17DBE5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Vir: SURS, 2021−2023 napoved UMAR.</a:t>
            </a:r>
            <a:endParaRPr lang="sl-S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A9D32A-92A1-460E-A849-43AABB429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79" y="334279"/>
            <a:ext cx="8686578" cy="346249"/>
          </a:xfrm>
          <a:prstGeom prst="rect">
            <a:avLst/>
          </a:prstGeom>
        </p:spPr>
        <p:txBody>
          <a:bodyPr/>
          <a:lstStyle/>
          <a:p>
            <a:r>
              <a:rPr lang="sl-SI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Pomladanska napoved 2021</a:t>
            </a:r>
            <a:endParaRPr lang="sl-SI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A18932-419C-42D1-8620-C323546226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78" y="1563421"/>
            <a:ext cx="8778614" cy="390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37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A78BB3-F187-48A9-9FC1-381DC24D7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78" y="350732"/>
            <a:ext cx="9884068" cy="1038746"/>
          </a:xfrm>
          <a:prstGeom prst="rect">
            <a:avLst/>
          </a:prstGeom>
        </p:spPr>
        <p:txBody>
          <a:bodyPr/>
          <a:lstStyle/>
          <a:p>
            <a:r>
              <a:rPr lang="sl-SI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Okrevanje </a:t>
            </a:r>
            <a:r>
              <a:rPr lang="sl-SI" dirty="0">
                <a:ea typeface="Arial" panose="020B0604020202020204" pitchFamily="34" charset="0"/>
                <a:cs typeface="Times New Roman" panose="02020603050405020304" pitchFamily="18" charset="0"/>
              </a:rPr>
              <a:t>zasebne potrošnje, s</a:t>
            </a:r>
            <a:r>
              <a:rPr lang="sl-SI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topnja varčevanja se bo nekoliko zmanjšala, a ostala visoka. Državne investicije bodo znatno prispevale k skupni rasti investicij</a:t>
            </a:r>
            <a:endParaRPr lang="sl-S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4A38F8A-75F4-4CA4-BA94-5329441CF2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7562" y="6347254"/>
            <a:ext cx="5275125" cy="445431"/>
          </a:xfrm>
        </p:spPr>
        <p:txBody>
          <a:bodyPr/>
          <a:lstStyle/>
          <a:p>
            <a:r>
              <a:rPr lang="sl-SI" dirty="0"/>
              <a:t>Vir: SURS, napoved UMAR. </a:t>
            </a:r>
          </a:p>
          <a:p>
            <a:r>
              <a:rPr lang="sl-SI" dirty="0"/>
              <a:t>Opomba: *</a:t>
            </a:r>
            <a:r>
              <a:rPr lang="sl-SI" dirty="0" err="1"/>
              <a:t>deflacioniran</a:t>
            </a:r>
            <a:r>
              <a:rPr lang="sl-SI" dirty="0"/>
              <a:t> z deflatorjem zasebne potrošnje.</a:t>
            </a:r>
          </a:p>
          <a:p>
            <a:endParaRPr lang="sl-SI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4D7C6D-98F4-4C1B-82C0-37028B3273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57027" y="6347255"/>
            <a:ext cx="2456345" cy="153888"/>
          </a:xfrm>
        </p:spPr>
        <p:txBody>
          <a:bodyPr/>
          <a:lstStyle/>
          <a:p>
            <a:r>
              <a:rPr lang="sl-SI" dirty="0"/>
              <a:t>Vir: SURS, napoved UMAR.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0FAC854-398E-4DFA-A268-2F86602B2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596" y="1692357"/>
            <a:ext cx="4682134" cy="43224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8C4CDB-61C0-4DDF-A8D9-89A4BA0F0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150" y="1687021"/>
            <a:ext cx="4682134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55415"/>
      </p:ext>
    </p:extLst>
  </p:cSld>
  <p:clrMapOvr>
    <a:masterClrMapping/>
  </p:clrMapOvr>
</p:sld>
</file>

<file path=ppt/theme/theme1.xml><?xml version="1.0" encoding="utf-8"?>
<a:theme xmlns:a="http://schemas.openxmlformats.org/drawingml/2006/main" name="UMAR predloge">
  <a:themeElements>
    <a:clrScheme name="UMAR barve">
      <a:dk1>
        <a:sysClr val="windowText" lastClr="000000"/>
      </a:dk1>
      <a:lt1>
        <a:sysClr val="window" lastClr="FFFFFF"/>
      </a:lt1>
      <a:dk2>
        <a:srgbClr val="44546A"/>
      </a:dk2>
      <a:lt2>
        <a:srgbClr val="DBDBDB"/>
      </a:lt2>
      <a:accent1>
        <a:srgbClr val="9E001A"/>
      </a:accent1>
      <a:accent2>
        <a:srgbClr val="D99694"/>
      </a:accent2>
      <a:accent3>
        <a:srgbClr val="A6A6A6"/>
      </a:accent3>
      <a:accent4>
        <a:srgbClr val="54A4A3"/>
      </a:accent4>
      <a:accent5>
        <a:srgbClr val="BBD2B0"/>
      </a:accent5>
      <a:accent6>
        <a:srgbClr val="6F3B66"/>
      </a:accent6>
      <a:hlink>
        <a:srgbClr val="0563C1"/>
      </a:hlink>
      <a:folHlink>
        <a:srgbClr val="954F72"/>
      </a:folHlink>
    </a:clrScheme>
    <a:fontScheme name="UMAR pisav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16-9_SLO" id="{EF835704-6C5E-414A-9F2D-3B17FE8CE8B4}" vid="{BF457A52-C81B-4CD9-99A3-24253543BD6B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16-9_predloga SLO</Template>
  <TotalTime>0</TotalTime>
  <Words>477</Words>
  <Application>Microsoft Office PowerPoint</Application>
  <PresentationFormat>Widescreen</PresentationFormat>
  <Paragraphs>36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Myriad Pro</vt:lpstr>
      <vt:lpstr>UMAR predloge</vt:lpstr>
      <vt:lpstr>PowerPoint Presentation</vt:lpstr>
      <vt:lpstr>V tretjem četrtletju je BDP četrtletno okreval nad pričakovanji, upad v zadnjem četrtletju pa je bil manjši od pričakovanega</vt:lpstr>
      <vt:lpstr>V tretjem četrtletju je BDP četrtletno okreval nad pričakovanji, upad v zadnjem četrtletju pa je bil manjši od pričakovanega</vt:lpstr>
      <vt:lpstr>Negativen vpliv epidemiološke situacije na gospodarsko klimo se je v zadnjih mesecih umiril, izrazitejši ostaja pri trgovini na drobno in drugih storitvenih dejavnostih. Kazalniki zaupanja, povezani z izvozom, na razmeroma visoki ravni</vt:lpstr>
      <vt:lpstr>Visokofrekvenčni kazalniki kažejo na manjši padec skupne aktivnosti v drugem valu epidemije; negativni učinki zajezitvenih ukrepov so znatno bolj osredotočeni na storitvene dejavnosti</vt:lpstr>
      <vt:lpstr>Nekoliko izboljšane predpostavke za najpomembnejše trgovinske partnerice</vt:lpstr>
      <vt:lpstr>Lanski padec BDP manjši od pričakovanega, letos napoved gospodarske rasti predvsem zaradi boljših obetov v izvoznem delu gospodarstva malo višja kot v Zimski napovedi</vt:lpstr>
      <vt:lpstr>Pomladanska napoved 2021</vt:lpstr>
      <vt:lpstr>Okrevanje zasebne potrošnje, stopnja varčevanja se bo nekoliko zmanjšala, a ostala visoka. Državne investicije bodo znatno prispevale k skupni rasti investicij</vt:lpstr>
      <vt:lpstr>V mednarodni menjavi so ukrepi za zajezitev epidemije precej bolj prizadeli menjavo storitev (zlasti potovanja); ta bi lahko opazneje okrevala šele leta 2022</vt:lpstr>
      <vt:lpstr>Razmere na trgu dela naj bi se po poslabšanju v lanskem letu do leta 2023 postopno nekoliko izboljšale, a bo povprečno število brezposelnih ostalo višje kot leta 2019</vt:lpstr>
      <vt:lpstr>Tveganja ostajajo visoka, a bolj uravnotežena kot lani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2021-03-24T12:00:40Z</dcterms:created>
  <dcterms:modified xsi:type="dcterms:W3CDTF">2021-03-24T12:00:58Z</dcterms:modified>
</cp:coreProperties>
</file>