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2" r:id="rId2"/>
    <p:sldId id="284" r:id="rId3"/>
    <p:sldId id="278" r:id="rId4"/>
    <p:sldId id="280" r:id="rId5"/>
    <p:sldId id="277" r:id="rId6"/>
    <p:sldId id="276" r:id="rId7"/>
    <p:sldId id="285" r:id="rId8"/>
    <p:sldId id="275" r:id="rId9"/>
    <p:sldId id="290" r:id="rId10"/>
    <p:sldId id="292" r:id="rId11"/>
    <p:sldId id="264" r:id="rId12"/>
    <p:sldId id="287" r:id="rId13"/>
    <p:sldId id="288" r:id="rId14"/>
    <p:sldId id="291" r:id="rId15"/>
    <p:sldId id="262" r:id="rId16"/>
    <p:sldId id="267" r:id="rId17"/>
    <p:sldId id="258" r:id="rId18"/>
    <p:sldId id="259" r:id="rId19"/>
  </p:sldIdLst>
  <p:sldSz cx="9144000" cy="6858000" type="screen4x3"/>
  <p:notesSz cx="7010400" cy="92964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003399"/>
    <a:srgbClr val="1329FB"/>
    <a:srgbClr val="0000FF"/>
    <a:srgbClr val="02119C"/>
    <a:srgbClr val="0317D3"/>
    <a:srgbClr val="576E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40" y="50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driesfr\AppData\Local\Microsoft\Windows\Temporary%20Internet%20Files\Content.Outlook\XBXJ3SQZ\tax%20debt+autonomy+organization%20(5)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628575917881855E-2"/>
          <c:y val="2.2898760544237787E-2"/>
          <c:w val="0.67189085739282595"/>
          <c:h val="0.90186051321445981"/>
        </c:manualLayout>
      </c:layout>
      <c:lineChart>
        <c:grouping val="standard"/>
        <c:varyColors val="0"/>
        <c:ser>
          <c:idx val="0"/>
          <c:order val="0"/>
          <c:tx>
            <c:strRef>
              <c:f>'EU-26'!$A$89</c:f>
              <c:strCache>
                <c:ptCount val="1"/>
                <c:pt idx="0">
                  <c:v>Gap share %</c:v>
                </c:pt>
              </c:strCache>
            </c:strRef>
          </c:tx>
          <c:cat>
            <c:numRef>
              <c:f>'EU-26'!$B$88:$M$88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'EU-26'!$B$89:$M$89</c:f>
              <c:numCache>
                <c:formatCode>0.0</c:formatCode>
                <c:ptCount val="12"/>
                <c:pt idx="0">
                  <c:v>15.550244279070716</c:v>
                </c:pt>
                <c:pt idx="1">
                  <c:v>17.204669213934629</c:v>
                </c:pt>
                <c:pt idx="2">
                  <c:v>17.11324179607044</c:v>
                </c:pt>
                <c:pt idx="3">
                  <c:v>17.230809619141084</c:v>
                </c:pt>
                <c:pt idx="4">
                  <c:v>16.87631359826069</c:v>
                </c:pt>
                <c:pt idx="5">
                  <c:v>16.150526500633294</c:v>
                </c:pt>
                <c:pt idx="6">
                  <c:v>15.880560474639447</c:v>
                </c:pt>
                <c:pt idx="7">
                  <c:v>16.563816246477998</c:v>
                </c:pt>
                <c:pt idx="8">
                  <c:v>18.664475781276678</c:v>
                </c:pt>
                <c:pt idx="9">
                  <c:v>21.206975512716923</c:v>
                </c:pt>
                <c:pt idx="10">
                  <c:v>18.907669706381792</c:v>
                </c:pt>
                <c:pt idx="11">
                  <c:v>20.042929996868356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'EU-26'!$A$91</c:f>
              <c:strCache>
                <c:ptCount val="1"/>
                <c:pt idx="0">
                  <c:v>Vat revenues, %gdp</c:v>
                </c:pt>
              </c:strCache>
            </c:strRef>
          </c:tx>
          <c:cat>
            <c:numRef>
              <c:f>'EU-26'!$B$88:$M$88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'EU-26'!$B$91:$M$91</c:f>
              <c:numCache>
                <c:formatCode>0.0</c:formatCode>
                <c:ptCount val="12"/>
                <c:pt idx="0">
                  <c:v>6.9828789409226486</c:v>
                </c:pt>
                <c:pt idx="1">
                  <c:v>6.8469210808991656</c:v>
                </c:pt>
                <c:pt idx="2">
                  <c:v>6.807206396666043</c:v>
                </c:pt>
                <c:pt idx="3">
                  <c:v>6.8001696440433914</c:v>
                </c:pt>
                <c:pt idx="4">
                  <c:v>6.8150320040794767</c:v>
                </c:pt>
                <c:pt idx="5">
                  <c:v>6.9035195949737131</c:v>
                </c:pt>
                <c:pt idx="6">
                  <c:v>6.9646930539877596</c:v>
                </c:pt>
                <c:pt idx="7">
                  <c:v>7.0357795751444074</c:v>
                </c:pt>
                <c:pt idx="8">
                  <c:v>6.9007000158055734</c:v>
                </c:pt>
                <c:pt idx="9">
                  <c:v>6.6621063198321018</c:v>
                </c:pt>
                <c:pt idx="10">
                  <c:v>7.0167345375842016</c:v>
                </c:pt>
                <c:pt idx="11">
                  <c:v>7.1387342686811071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992320"/>
        <c:axId val="169193856"/>
      </c:lineChart>
      <c:catAx>
        <c:axId val="25199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9193856"/>
        <c:crosses val="autoZero"/>
        <c:auto val="1"/>
        <c:lblAlgn val="ctr"/>
        <c:lblOffset val="100"/>
        <c:noMultiLvlLbl val="0"/>
      </c:catAx>
      <c:valAx>
        <c:axId val="16919385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51992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07789426138146"/>
          <c:y val="0.62092132351380613"/>
          <c:w val="0.27141898241903339"/>
          <c:h val="0.16247002143599976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919039487533938"/>
          <c:y val="0.25813972410009239"/>
          <c:w val="0.70744215554008416"/>
          <c:h val="0.586947928374604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'Tax Debt - OECD'!$A$6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'Tax Debt - OECD'!$B$5:$V$5</c:f>
              <c:strCache>
                <c:ptCount val="21"/>
                <c:pt idx="0">
                  <c:v>AT</c:v>
                </c:pt>
                <c:pt idx="1">
                  <c:v>BE</c:v>
                </c:pt>
                <c:pt idx="2">
                  <c:v>BG</c:v>
                </c:pt>
                <c:pt idx="3">
                  <c:v>CY</c:v>
                </c:pt>
                <c:pt idx="4">
                  <c:v>CZ</c:v>
                </c:pt>
                <c:pt idx="5">
                  <c:v>DK</c:v>
                </c:pt>
                <c:pt idx="6">
                  <c:v>DE</c:v>
                </c:pt>
                <c:pt idx="7">
                  <c:v>EE</c:v>
                </c:pt>
                <c:pt idx="8">
                  <c:v>ES</c:v>
                </c:pt>
                <c:pt idx="9">
                  <c:v>FI</c:v>
                </c:pt>
                <c:pt idx="10">
                  <c:v>FR</c:v>
                </c:pt>
                <c:pt idx="11">
                  <c:v>HU</c:v>
                </c:pt>
                <c:pt idx="12">
                  <c:v>IE</c:v>
                </c:pt>
                <c:pt idx="13">
                  <c:v>LU</c:v>
                </c:pt>
                <c:pt idx="14">
                  <c:v>LT</c:v>
                </c:pt>
                <c:pt idx="15">
                  <c:v>LV</c:v>
                </c:pt>
                <c:pt idx="16">
                  <c:v>PL</c:v>
                </c:pt>
                <c:pt idx="17">
                  <c:v>PT</c:v>
                </c:pt>
                <c:pt idx="18">
                  <c:v>SI</c:v>
                </c:pt>
                <c:pt idx="19">
                  <c:v>SK</c:v>
                </c:pt>
                <c:pt idx="20">
                  <c:v>UK</c:v>
                </c:pt>
              </c:strCache>
            </c:strRef>
          </c:cat>
          <c:val>
            <c:numRef>
              <c:f>'Tax Debt - OECD'!$B$6:$V$6</c:f>
              <c:numCache>
                <c:formatCode>_(* #,##0.00_);_(* \(#,##0.00\);_(* "-"??_);_(@_)</c:formatCode>
                <c:ptCount val="21"/>
                <c:pt idx="0">
                  <c:v>2.6</c:v>
                </c:pt>
                <c:pt idx="1">
                  <c:v>13.1</c:v>
                </c:pt>
                <c:pt idx="2">
                  <c:v>11.3</c:v>
                </c:pt>
                <c:pt idx="3">
                  <c:v>27.8</c:v>
                </c:pt>
                <c:pt idx="4">
                  <c:v>16.600000000000001</c:v>
                </c:pt>
                <c:pt idx="5">
                  <c:v>2</c:v>
                </c:pt>
                <c:pt idx="6">
                  <c:v>1.4</c:v>
                </c:pt>
                <c:pt idx="7">
                  <c:v>8.8000000000000007</c:v>
                </c:pt>
                <c:pt idx="8">
                  <c:v>5.9</c:v>
                </c:pt>
                <c:pt idx="9">
                  <c:v>6.5</c:v>
                </c:pt>
                <c:pt idx="10">
                  <c:v>6.9</c:v>
                </c:pt>
                <c:pt idx="11">
                  <c:v>18.899999999999999</c:v>
                </c:pt>
                <c:pt idx="12">
                  <c:v>2.4</c:v>
                </c:pt>
                <c:pt idx="13">
                  <c:v>19.3</c:v>
                </c:pt>
                <c:pt idx="14">
                  <c:v>3.8</c:v>
                </c:pt>
                <c:pt idx="15">
                  <c:v>14.2</c:v>
                </c:pt>
                <c:pt idx="16">
                  <c:v>10.4</c:v>
                </c:pt>
                <c:pt idx="17">
                  <c:v>24.3</c:v>
                </c:pt>
                <c:pt idx="18">
                  <c:v>3.8</c:v>
                </c:pt>
                <c:pt idx="19">
                  <c:v>48.5</c:v>
                </c:pt>
                <c:pt idx="20">
                  <c:v>5.5</c:v>
                </c:pt>
              </c:numCache>
            </c:numRef>
          </c:val>
        </c:ser>
        <c:ser>
          <c:idx val="1"/>
          <c:order val="1"/>
          <c:tx>
            <c:strRef>
              <c:f>'Tax Debt - OECD'!$A$7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'Tax Debt - OECD'!$B$5:$V$5</c:f>
              <c:strCache>
                <c:ptCount val="21"/>
                <c:pt idx="0">
                  <c:v>AT</c:v>
                </c:pt>
                <c:pt idx="1">
                  <c:v>BE</c:v>
                </c:pt>
                <c:pt idx="2">
                  <c:v>BG</c:v>
                </c:pt>
                <c:pt idx="3">
                  <c:v>CY</c:v>
                </c:pt>
                <c:pt idx="4">
                  <c:v>CZ</c:v>
                </c:pt>
                <c:pt idx="5">
                  <c:v>DK</c:v>
                </c:pt>
                <c:pt idx="6">
                  <c:v>DE</c:v>
                </c:pt>
                <c:pt idx="7">
                  <c:v>EE</c:v>
                </c:pt>
                <c:pt idx="8">
                  <c:v>ES</c:v>
                </c:pt>
                <c:pt idx="9">
                  <c:v>FI</c:v>
                </c:pt>
                <c:pt idx="10">
                  <c:v>FR</c:v>
                </c:pt>
                <c:pt idx="11">
                  <c:v>HU</c:v>
                </c:pt>
                <c:pt idx="12">
                  <c:v>IE</c:v>
                </c:pt>
                <c:pt idx="13">
                  <c:v>LU</c:v>
                </c:pt>
                <c:pt idx="14">
                  <c:v>LT</c:v>
                </c:pt>
                <c:pt idx="15">
                  <c:v>LV</c:v>
                </c:pt>
                <c:pt idx="16">
                  <c:v>PL</c:v>
                </c:pt>
                <c:pt idx="17">
                  <c:v>PT</c:v>
                </c:pt>
                <c:pt idx="18">
                  <c:v>SI</c:v>
                </c:pt>
                <c:pt idx="19">
                  <c:v>SK</c:v>
                </c:pt>
                <c:pt idx="20">
                  <c:v>UK</c:v>
                </c:pt>
              </c:strCache>
            </c:strRef>
          </c:cat>
          <c:val>
            <c:numRef>
              <c:f>'Tax Debt - OECD'!$B$7:$V$7</c:f>
              <c:numCache>
                <c:formatCode>_(* #,##0.00_);_(* \(#,##0.00\);_(* "-"??_);_(@_)</c:formatCode>
                <c:ptCount val="21"/>
                <c:pt idx="0">
                  <c:v>2.9</c:v>
                </c:pt>
                <c:pt idx="1">
                  <c:v>14.2</c:v>
                </c:pt>
                <c:pt idx="2">
                  <c:v>15.6</c:v>
                </c:pt>
                <c:pt idx="3">
                  <c:v>35.799999999999997</c:v>
                </c:pt>
                <c:pt idx="4">
                  <c:v>18.8</c:v>
                </c:pt>
                <c:pt idx="5">
                  <c:v>2</c:v>
                </c:pt>
                <c:pt idx="6">
                  <c:v>1.4</c:v>
                </c:pt>
                <c:pt idx="7">
                  <c:v>13.1</c:v>
                </c:pt>
                <c:pt idx="8">
                  <c:v>9.4</c:v>
                </c:pt>
                <c:pt idx="9">
                  <c:v>8</c:v>
                </c:pt>
                <c:pt idx="10">
                  <c:v>6.9</c:v>
                </c:pt>
                <c:pt idx="11">
                  <c:v>24</c:v>
                </c:pt>
                <c:pt idx="12">
                  <c:v>3.4</c:v>
                </c:pt>
                <c:pt idx="13">
                  <c:v>22.1</c:v>
                </c:pt>
                <c:pt idx="14">
                  <c:v>8.8000000000000007</c:v>
                </c:pt>
                <c:pt idx="15">
                  <c:v>18.3</c:v>
                </c:pt>
                <c:pt idx="16">
                  <c:v>11.4</c:v>
                </c:pt>
                <c:pt idx="17">
                  <c:v>25.3</c:v>
                </c:pt>
                <c:pt idx="18">
                  <c:v>4.3</c:v>
                </c:pt>
                <c:pt idx="19">
                  <c:v>59.5</c:v>
                </c:pt>
                <c:pt idx="20">
                  <c:v>6.2</c:v>
                </c:pt>
              </c:numCache>
            </c:numRef>
          </c:val>
        </c:ser>
        <c:ser>
          <c:idx val="2"/>
          <c:order val="2"/>
          <c:tx>
            <c:strRef>
              <c:f>'Tax Debt - OECD'!$A$8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'Tax Debt - OECD'!$B$5:$V$5</c:f>
              <c:strCache>
                <c:ptCount val="21"/>
                <c:pt idx="0">
                  <c:v>AT</c:v>
                </c:pt>
                <c:pt idx="1">
                  <c:v>BE</c:v>
                </c:pt>
                <c:pt idx="2">
                  <c:v>BG</c:v>
                </c:pt>
                <c:pt idx="3">
                  <c:v>CY</c:v>
                </c:pt>
                <c:pt idx="4">
                  <c:v>CZ</c:v>
                </c:pt>
                <c:pt idx="5">
                  <c:v>DK</c:v>
                </c:pt>
                <c:pt idx="6">
                  <c:v>DE</c:v>
                </c:pt>
                <c:pt idx="7">
                  <c:v>EE</c:v>
                </c:pt>
                <c:pt idx="8">
                  <c:v>ES</c:v>
                </c:pt>
                <c:pt idx="9">
                  <c:v>FI</c:v>
                </c:pt>
                <c:pt idx="10">
                  <c:v>FR</c:v>
                </c:pt>
                <c:pt idx="11">
                  <c:v>HU</c:v>
                </c:pt>
                <c:pt idx="12">
                  <c:v>IE</c:v>
                </c:pt>
                <c:pt idx="13">
                  <c:v>LU</c:v>
                </c:pt>
                <c:pt idx="14">
                  <c:v>LT</c:v>
                </c:pt>
                <c:pt idx="15">
                  <c:v>LV</c:v>
                </c:pt>
                <c:pt idx="16">
                  <c:v>PL</c:v>
                </c:pt>
                <c:pt idx="17">
                  <c:v>PT</c:v>
                </c:pt>
                <c:pt idx="18">
                  <c:v>SI</c:v>
                </c:pt>
                <c:pt idx="19">
                  <c:v>SK</c:v>
                </c:pt>
                <c:pt idx="20">
                  <c:v>UK</c:v>
                </c:pt>
              </c:strCache>
            </c:strRef>
          </c:cat>
          <c:val>
            <c:numRef>
              <c:f>'Tax Debt - OECD'!$B$8:$V$8</c:f>
              <c:numCache>
                <c:formatCode>_(* #,##0.00_);_(* \(#,##0.00\);_(* "-"??_);_(@_)</c:formatCode>
                <c:ptCount val="21"/>
                <c:pt idx="0">
                  <c:v>2.5</c:v>
                </c:pt>
                <c:pt idx="1">
                  <c:v>10.4</c:v>
                </c:pt>
                <c:pt idx="2">
                  <c:v>24.3</c:v>
                </c:pt>
                <c:pt idx="3">
                  <c:v>35.799999999999997</c:v>
                </c:pt>
                <c:pt idx="4">
                  <c:v>12.8</c:v>
                </c:pt>
                <c:pt idx="5">
                  <c:v>2.2999999999999998</c:v>
                </c:pt>
                <c:pt idx="6">
                  <c:v>1.4</c:v>
                </c:pt>
                <c:pt idx="7">
                  <c:v>5.2</c:v>
                </c:pt>
                <c:pt idx="8">
                  <c:v>10.4</c:v>
                </c:pt>
                <c:pt idx="9">
                  <c:v>8</c:v>
                </c:pt>
                <c:pt idx="10">
                  <c:v>6.8</c:v>
                </c:pt>
                <c:pt idx="11">
                  <c:v>24.6</c:v>
                </c:pt>
                <c:pt idx="12">
                  <c:v>4.4000000000000004</c:v>
                </c:pt>
                <c:pt idx="13">
                  <c:v>15.9</c:v>
                </c:pt>
                <c:pt idx="14">
                  <c:v>10</c:v>
                </c:pt>
                <c:pt idx="15">
                  <c:v>21.8</c:v>
                </c:pt>
                <c:pt idx="16">
                  <c:v>17.899999999999999</c:v>
                </c:pt>
                <c:pt idx="17">
                  <c:v>22.5</c:v>
                </c:pt>
                <c:pt idx="18">
                  <c:v>5.2</c:v>
                </c:pt>
                <c:pt idx="19">
                  <c:v>63.9</c:v>
                </c:pt>
                <c:pt idx="20">
                  <c:v>6.5</c:v>
                </c:pt>
              </c:numCache>
            </c:numRef>
          </c:val>
        </c:ser>
        <c:ser>
          <c:idx val="3"/>
          <c:order val="3"/>
          <c:tx>
            <c:strRef>
              <c:f>'Tax Debt - OECD'!$A$9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'Tax Debt - OECD'!$B$5:$V$5</c:f>
              <c:strCache>
                <c:ptCount val="21"/>
                <c:pt idx="0">
                  <c:v>AT</c:v>
                </c:pt>
                <c:pt idx="1">
                  <c:v>BE</c:v>
                </c:pt>
                <c:pt idx="2">
                  <c:v>BG</c:v>
                </c:pt>
                <c:pt idx="3">
                  <c:v>CY</c:v>
                </c:pt>
                <c:pt idx="4">
                  <c:v>CZ</c:v>
                </c:pt>
                <c:pt idx="5">
                  <c:v>DK</c:v>
                </c:pt>
                <c:pt idx="6">
                  <c:v>DE</c:v>
                </c:pt>
                <c:pt idx="7">
                  <c:v>EE</c:v>
                </c:pt>
                <c:pt idx="8">
                  <c:v>ES</c:v>
                </c:pt>
                <c:pt idx="9">
                  <c:v>FI</c:v>
                </c:pt>
                <c:pt idx="10">
                  <c:v>FR</c:v>
                </c:pt>
                <c:pt idx="11">
                  <c:v>HU</c:v>
                </c:pt>
                <c:pt idx="12">
                  <c:v>IE</c:v>
                </c:pt>
                <c:pt idx="13">
                  <c:v>LU</c:v>
                </c:pt>
                <c:pt idx="14">
                  <c:v>LT</c:v>
                </c:pt>
                <c:pt idx="15">
                  <c:v>LV</c:v>
                </c:pt>
                <c:pt idx="16">
                  <c:v>PL</c:v>
                </c:pt>
                <c:pt idx="17">
                  <c:v>PT</c:v>
                </c:pt>
                <c:pt idx="18">
                  <c:v>SI</c:v>
                </c:pt>
                <c:pt idx="19">
                  <c:v>SK</c:v>
                </c:pt>
                <c:pt idx="20">
                  <c:v>UK</c:v>
                </c:pt>
              </c:strCache>
            </c:strRef>
          </c:cat>
          <c:val>
            <c:numRef>
              <c:f>'Tax Debt - OECD'!$B$9:$V$9</c:f>
              <c:numCache>
                <c:formatCode>_(* #,##0.00_);_(* \(#,##0.00\);_(* "-"??_);_(@_)</c:formatCode>
                <c:ptCount val="21"/>
                <c:pt idx="0">
                  <c:v>2.5</c:v>
                </c:pt>
                <c:pt idx="1">
                  <c:v>9.1999999999999993</c:v>
                </c:pt>
                <c:pt idx="2">
                  <c:v>27.3</c:v>
                </c:pt>
                <c:pt idx="3">
                  <c:v>34</c:v>
                </c:pt>
                <c:pt idx="4">
                  <c:v>14.7</c:v>
                </c:pt>
                <c:pt idx="5">
                  <c:v>1.8</c:v>
                </c:pt>
                <c:pt idx="6">
                  <c:v>1.3</c:v>
                </c:pt>
                <c:pt idx="7">
                  <c:v>10.7</c:v>
                </c:pt>
                <c:pt idx="8">
                  <c:v>11.7</c:v>
                </c:pt>
                <c:pt idx="9">
                  <c:v>8</c:v>
                </c:pt>
                <c:pt idx="10">
                  <c:v>6.8</c:v>
                </c:pt>
                <c:pt idx="11">
                  <c:v>21.4</c:v>
                </c:pt>
                <c:pt idx="12">
                  <c:v>3.8</c:v>
                </c:pt>
                <c:pt idx="13">
                  <c:v>14.8</c:v>
                </c:pt>
                <c:pt idx="14">
                  <c:v>9.6</c:v>
                </c:pt>
                <c:pt idx="15">
                  <c:v>22.9</c:v>
                </c:pt>
                <c:pt idx="16">
                  <c:v>18.7</c:v>
                </c:pt>
                <c:pt idx="17">
                  <c:v>22.2</c:v>
                </c:pt>
                <c:pt idx="18">
                  <c:v>10.7</c:v>
                </c:pt>
                <c:pt idx="19">
                  <c:v>67.400000000000006</c:v>
                </c:pt>
                <c:pt idx="20">
                  <c:v>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049920"/>
        <c:axId val="212051456"/>
      </c:barChart>
      <c:catAx>
        <c:axId val="21204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051456"/>
        <c:crosses val="autoZero"/>
        <c:auto val="1"/>
        <c:lblAlgn val="ctr"/>
        <c:lblOffset val="100"/>
        <c:noMultiLvlLbl val="0"/>
      </c:catAx>
      <c:valAx>
        <c:axId val="212051456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crossAx val="212049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423146340790436"/>
          <c:y val="0.32835888198851132"/>
          <c:w val="9.0589376992971982E-2"/>
          <c:h val="0.44589643633667159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952896450192728E-2"/>
          <c:y val="0.25040735163835293"/>
          <c:w val="0.76328958880139985"/>
          <c:h val="0.679353869357161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'5.1 Diagra'!$A$67</c:f>
              <c:strCache>
                <c:ptCount val="1"/>
                <c:pt idx="0">
                  <c:v>2009-2011</c:v>
                </c:pt>
              </c:strCache>
            </c:strRef>
          </c:tx>
          <c:invertIfNegative val="0"/>
          <c:cat>
            <c:strRef>
              <c:f>'5.1 Diagra'!$B$66:$AB$66</c:f>
              <c:strCache>
                <c:ptCount val="25"/>
                <c:pt idx="0">
                  <c:v>UK</c:v>
                </c:pt>
                <c:pt idx="1">
                  <c:v>HU</c:v>
                </c:pt>
                <c:pt idx="2">
                  <c:v>SE</c:v>
                </c:pt>
                <c:pt idx="3">
                  <c:v>LU</c:v>
                </c:pt>
                <c:pt idx="4">
                  <c:v>NL</c:v>
                </c:pt>
                <c:pt idx="5">
                  <c:v>AT</c:v>
                </c:pt>
                <c:pt idx="6">
                  <c:v>BE</c:v>
                </c:pt>
                <c:pt idx="7">
                  <c:v>IE</c:v>
                </c:pt>
                <c:pt idx="8">
                  <c:v>EE</c:v>
                </c:pt>
                <c:pt idx="9">
                  <c:v>FI</c:v>
                </c:pt>
                <c:pt idx="10">
                  <c:v>FR</c:v>
                </c:pt>
                <c:pt idx="11">
                  <c:v>PL</c:v>
                </c:pt>
                <c:pt idx="12">
                  <c:v>DE</c:v>
                </c:pt>
                <c:pt idx="13">
                  <c:v>BG</c:v>
                </c:pt>
                <c:pt idx="14">
                  <c:v>CZ</c:v>
                </c:pt>
                <c:pt idx="15">
                  <c:v>LT</c:v>
                </c:pt>
                <c:pt idx="16">
                  <c:v>IT</c:v>
                </c:pt>
                <c:pt idx="17">
                  <c:v>MT</c:v>
                </c:pt>
                <c:pt idx="18">
                  <c:v>CY</c:v>
                </c:pt>
                <c:pt idx="19">
                  <c:v>EL</c:v>
                </c:pt>
                <c:pt idx="20">
                  <c:v>LV</c:v>
                </c:pt>
                <c:pt idx="21">
                  <c:v>SK</c:v>
                </c:pt>
                <c:pt idx="22">
                  <c:v>PT</c:v>
                </c:pt>
                <c:pt idx="23">
                  <c:v>SI</c:v>
                </c:pt>
                <c:pt idx="24">
                  <c:v>ES</c:v>
                </c:pt>
              </c:strCache>
            </c:strRef>
          </c:cat>
          <c:val>
            <c:numRef>
              <c:f>'5.1 Diagra'!$B$67:$AB$67</c:f>
              <c:numCache>
                <c:formatCode>0%</c:formatCode>
                <c:ptCount val="27"/>
                <c:pt idx="0">
                  <c:v>-0.16666666666666666</c:v>
                </c:pt>
                <c:pt idx="1">
                  <c:v>-0.14830508474576268</c:v>
                </c:pt>
                <c:pt idx="2">
                  <c:v>-0.15</c:v>
                </c:pt>
                <c:pt idx="3">
                  <c:v>-0.10081402629931123</c:v>
                </c:pt>
                <c:pt idx="4">
                  <c:v>-8.2822085889570532E-2</c:v>
                </c:pt>
                <c:pt idx="5">
                  <c:v>-4.2005420054200611E-2</c:v>
                </c:pt>
                <c:pt idx="6">
                  <c:v>-4.4885177453027121E-2</c:v>
                </c:pt>
                <c:pt idx="7">
                  <c:v>-2.7027027027026959E-2</c:v>
                </c:pt>
                <c:pt idx="8">
                  <c:v>-3.1250000000000028E-2</c:v>
                </c:pt>
                <c:pt idx="9">
                  <c:v>-3.9062500000000035E-3</c:v>
                </c:pt>
                <c:pt idx="10">
                  <c:v>3.0612244897959138E-2</c:v>
                </c:pt>
                <c:pt idx="11">
                  <c:v>3.4090909090909012E-2</c:v>
                </c:pt>
                <c:pt idx="12">
                  <c:v>2.9411764705882276E-2</c:v>
                </c:pt>
                <c:pt idx="13">
                  <c:v>3.809523809523805E-2</c:v>
                </c:pt>
                <c:pt idx="14">
                  <c:v>3.5400000000000001E-2</c:v>
                </c:pt>
                <c:pt idx="15">
                  <c:v>3.6423841059602682E-2</c:v>
                </c:pt>
                <c:pt idx="16">
                  <c:v>0.10280373831775703</c:v>
                </c:pt>
                <c:pt idx="17">
                  <c:v>0.1859903381642512</c:v>
                </c:pt>
                <c:pt idx="18">
                  <c:v>0.19130434782608693</c:v>
                </c:pt>
                <c:pt idx="19">
                  <c:v>0.2083333333333334</c:v>
                </c:pt>
                <c:pt idx="20">
                  <c:v>0.26609442060085836</c:v>
                </c:pt>
                <c:pt idx="21">
                  <c:v>0.3108108108108108</c:v>
                </c:pt>
                <c:pt idx="22">
                  <c:v>0.49</c:v>
                </c:pt>
                <c:pt idx="23">
                  <c:v>0.914685314685315</c:v>
                </c:pt>
                <c:pt idx="24">
                  <c:v>0.914685314685315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081088"/>
        <c:axId val="211082624"/>
      </c:barChart>
      <c:catAx>
        <c:axId val="211081088"/>
        <c:scaling>
          <c:orientation val="minMax"/>
        </c:scaling>
        <c:delete val="0"/>
        <c:axPos val="b"/>
        <c:majorTickMark val="out"/>
        <c:minorTickMark val="none"/>
        <c:tickLblPos val="nextTo"/>
        <c:crossAx val="211082624"/>
        <c:crosses val="autoZero"/>
        <c:auto val="1"/>
        <c:lblAlgn val="ctr"/>
        <c:lblOffset val="100"/>
        <c:noMultiLvlLbl val="0"/>
      </c:catAx>
      <c:valAx>
        <c:axId val="2110826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1081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0.49531</cdr:x>
      <cdr:y>0.94771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385685" y="4309470"/>
          <a:ext cx="4468755" cy="23776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0.06336</cdr:x>
      <cdr:y>0.05185</cdr:y>
    </cdr:from>
    <cdr:to>
      <cdr:x>0.91854</cdr:x>
      <cdr:y>0.21702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04056" y="144016"/>
          <a:ext cx="6803484" cy="458799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0.66245</cdr:x>
      <cdr:y>0.94985</cdr:y>
    </cdr:from>
    <cdr:to>
      <cdr:x>0.98681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824536" y="3779057"/>
          <a:ext cx="2362200" cy="1995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900"/>
            <a:t>Source: Commission staff compilation 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Arial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6437313"/>
            <a:ext cx="684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LOGO-CE for Word Positive Taxatio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323850"/>
            <a:ext cx="181292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88232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28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2825"/>
            <a:ext cx="2895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11457C2-A9E2-466D-9136-B6EE96EB032B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6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0210D4-56F5-4282-9355-FFC81E7D3CA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20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273B2D-4B16-465D-A1E0-84F6F9FB4BC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45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1EC5DE-6A3B-406A-965B-430F380DD0C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03399"/>
          </a:solidFill>
          <a:ln>
            <a:solidFill>
              <a:srgbClr val="38D4D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7" descr="LOGO-CE for Word Negative Taxati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306388"/>
            <a:ext cx="16176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9FBA"/>
              </a:buClr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28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28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188079-4A69-447B-8FE5-4FD6B5D04C8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6457950"/>
            <a:ext cx="61277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85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~1\lenain\LOCALS~1\Temp\7zE36.tmp\LOGO-CE Landscape Positive TAXUD EN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75200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8000" y="1764000"/>
            <a:ext cx="8229600" cy="396925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9FBA"/>
              </a:buClr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28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28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E1C318-565F-43B3-948A-644979EE1E8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5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CB9148-1C85-4E7F-A098-747ACCD585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8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A93C92-F46F-483B-A0CC-AAD5EDF615F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23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AF67B0-0E1A-44FD-89E9-15DAF890A0F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8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41902B-F33A-4C7A-A81F-B74B800B0F4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5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44D02F-218B-4964-B3D4-86DAD57DF53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9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18CFCC-88FE-4CC3-92FA-D68EE5C96C4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6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5471E4-823F-4528-AC77-9BD019C03E6C}" type="slidenum">
              <a:rPr lang="en-GB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57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MS PGothic" pitchFamily="34" charset="-128"/>
          <a:cs typeface="ＭＳ Ｐゴシック" charset="0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itchFamily="34" charset="-128"/>
          <a:cs typeface="ＭＳ Ｐゴシック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itchFamily="34" charset="-128"/>
          <a:cs typeface="ＭＳ Ｐゴシック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itchFamily="34" charset="-128"/>
          <a:cs typeface="ＭＳ Ｐゴシック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MS PGothic" pitchFamily="34" charset="-128"/>
          <a:cs typeface="ＭＳ Ｐゴシック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2400" i="1">
          <a:solidFill>
            <a:srgbClr val="0F5494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71550" y="1700213"/>
            <a:ext cx="7704138" cy="2089150"/>
          </a:xfrm>
        </p:spPr>
        <p:txBody>
          <a:bodyPr/>
          <a:lstStyle/>
          <a:p>
            <a:pPr algn="ctr" eaLnBrk="1" hangingPunct="1"/>
            <a:r>
              <a:rPr lang="fr-BE" sz="2800" dirty="0" smtClean="0"/>
              <a:t>	</a:t>
            </a:r>
            <a:r>
              <a:rPr lang="fr-BE" sz="3200" dirty="0" err="1"/>
              <a:t>Tax</a:t>
            </a:r>
            <a:r>
              <a:rPr lang="fr-BE" sz="3200" dirty="0"/>
              <a:t> </a:t>
            </a:r>
            <a:r>
              <a:rPr lang="fr-BE" sz="3200" dirty="0" err="1"/>
              <a:t>reforms</a:t>
            </a:r>
            <a:r>
              <a:rPr lang="fr-BE" sz="3200" dirty="0"/>
              <a:t> </a:t>
            </a:r>
            <a:r>
              <a:rPr lang="fr-BE" sz="3200" dirty="0" smtClean="0"/>
              <a:t/>
            </a:r>
            <a:br>
              <a:rPr lang="fr-BE" sz="3200" dirty="0" smtClean="0"/>
            </a:br>
            <a:r>
              <a:rPr lang="fr-BE" sz="3200" dirty="0" smtClean="0"/>
              <a:t>in </a:t>
            </a:r>
            <a:r>
              <a:rPr lang="fr-BE" sz="3200" dirty="0"/>
              <a:t>EU </a:t>
            </a:r>
            <a:r>
              <a:rPr lang="fr-BE" sz="3200" dirty="0" err="1"/>
              <a:t>Member</a:t>
            </a:r>
            <a:r>
              <a:rPr lang="fr-BE" sz="3200" dirty="0"/>
              <a:t> </a:t>
            </a:r>
            <a:r>
              <a:rPr lang="fr-BE" sz="3200" dirty="0" smtClean="0"/>
              <a:t>States</a:t>
            </a:r>
            <a:br>
              <a:rPr lang="fr-BE" sz="3200" dirty="0" smtClean="0"/>
            </a:br>
            <a:r>
              <a:rPr lang="fr-BE" sz="3200" dirty="0" err="1" smtClean="0"/>
              <a:t>Overview</a:t>
            </a:r>
            <a:r>
              <a:rPr lang="fr-BE" sz="3200" dirty="0" smtClean="0"/>
              <a:t> of International </a:t>
            </a:r>
            <a:r>
              <a:rPr lang="fr-BE" sz="3200" dirty="0" err="1" smtClean="0"/>
              <a:t>Experience</a:t>
            </a:r>
            <a:r>
              <a:rPr lang="fr-BE" sz="3200" dirty="0"/>
              <a:t/>
            </a:r>
            <a:br>
              <a:rPr lang="fr-BE" sz="3200" dirty="0"/>
            </a:br>
            <a:r>
              <a:rPr lang="fr-BE" sz="3200" dirty="0" smtClean="0"/>
              <a:t/>
            </a:r>
            <a:br>
              <a:rPr lang="fr-BE" sz="3200" dirty="0" smtClean="0"/>
            </a:br>
            <a:endParaRPr lang="en-GB" sz="280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8313" y="3357563"/>
            <a:ext cx="7775575" cy="2447925"/>
          </a:xfrm>
        </p:spPr>
        <p:txBody>
          <a:bodyPr/>
          <a:lstStyle/>
          <a:p>
            <a:pPr algn="ctr" eaLnBrk="1" hangingPunct="1"/>
            <a:r>
              <a:rPr lang="fr-BE" sz="2400" dirty="0" smtClean="0"/>
              <a:t>	</a:t>
            </a:r>
          </a:p>
          <a:p>
            <a:pPr eaLnBrk="1" hangingPunct="1"/>
            <a:endParaRPr lang="fr-BE" sz="2400" dirty="0" smtClean="0"/>
          </a:p>
          <a:p>
            <a:pPr algn="ctr" eaLnBrk="1" hangingPunct="1"/>
            <a:r>
              <a:rPr lang="fr-BE" sz="2400" dirty="0"/>
              <a:t> </a:t>
            </a:r>
            <a:r>
              <a:rPr lang="fr-BE" sz="2400" dirty="0" smtClean="0"/>
              <a:t>  Frank Van </a:t>
            </a:r>
            <a:r>
              <a:rPr lang="fr-BE" sz="2400" dirty="0" err="1" smtClean="0"/>
              <a:t>Driessche</a:t>
            </a:r>
            <a:endParaRPr lang="fr-BE" sz="2400" dirty="0" smtClean="0"/>
          </a:p>
          <a:p>
            <a:pPr algn="ctr" eaLnBrk="1" hangingPunct="1"/>
            <a:r>
              <a:rPr lang="fr-BE" sz="2400" dirty="0" smtClean="0"/>
              <a:t>DG Taxation and Customs Union</a:t>
            </a:r>
          </a:p>
          <a:p>
            <a:pPr algn="ctr" eaLnBrk="1" hangingPunct="1"/>
            <a:r>
              <a:rPr lang="fr-BE" sz="2400" dirty="0" err="1" smtClean="0"/>
              <a:t>June</a:t>
            </a:r>
            <a:r>
              <a:rPr lang="fr-BE" sz="2400" dirty="0" smtClean="0"/>
              <a:t> 2013</a:t>
            </a:r>
            <a:endParaRPr lang="en-GB" sz="2400" dirty="0" smtClean="0"/>
          </a:p>
        </p:txBody>
      </p:sp>
      <p:sp>
        <p:nvSpPr>
          <p:cNvPr id="1434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B0093AA8-1CC4-4AD5-8BAC-44866B480A8B}" type="slidenum">
              <a:rPr lang="en-GB" sz="1400" b="0">
                <a:solidFill>
                  <a:srgbClr val="FFFFFF"/>
                </a:solidFill>
                <a:latin typeface="Arial" charset="0"/>
                <a:cs typeface="Arial" charset="0"/>
              </a:rPr>
              <a:pPr eaLnBrk="1" hangingPunct="1"/>
              <a:t>1</a:t>
            </a:fld>
            <a:endParaRPr lang="en-GB" sz="1400" b="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50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Institutional and </a:t>
            </a:r>
            <a:r>
              <a:rPr lang="en-GB" sz="2000" dirty="0" smtClean="0"/>
              <a:t>organisational</a:t>
            </a:r>
            <a:r>
              <a:rPr lang="en-US" sz="2000" dirty="0" smtClean="0"/>
              <a:t> reforms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2852936"/>
            <a:ext cx="8229600" cy="3384476"/>
          </a:xfrm>
        </p:spPr>
        <p:txBody>
          <a:bodyPr/>
          <a:lstStyle/>
          <a:p>
            <a:r>
              <a:rPr lang="en-US" sz="1800" dirty="0" smtClean="0"/>
              <a:t>Increased autonomy</a:t>
            </a:r>
          </a:p>
          <a:p>
            <a:r>
              <a:rPr lang="en-US" sz="1800" dirty="0" err="1" smtClean="0"/>
              <a:t>Centralisation</a:t>
            </a:r>
            <a:r>
              <a:rPr lang="en-US" sz="1800" dirty="0" smtClean="0"/>
              <a:t> of management</a:t>
            </a:r>
          </a:p>
          <a:p>
            <a:r>
              <a:rPr lang="en-US" sz="1800" dirty="0" smtClean="0"/>
              <a:t>Taxpayer segment-based structures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88079-4A69-447B-8FE5-4FD6B5D04C8F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10510"/>
            <a:ext cx="2995366" cy="174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10510"/>
            <a:ext cx="2736304" cy="174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0510"/>
            <a:ext cx="3275855" cy="174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01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Fostering voluntary compliance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/>
              <a:t>Building </a:t>
            </a:r>
            <a:r>
              <a:rPr lang="en-US" sz="1800" b="1" dirty="0"/>
              <a:t>Trust – </a:t>
            </a:r>
            <a:r>
              <a:rPr lang="en-US" sz="1800" b="1" dirty="0" smtClean="0"/>
              <a:t>Transparency – Legal certainty</a:t>
            </a:r>
          </a:p>
          <a:p>
            <a:r>
              <a:rPr lang="en-US" sz="1800" b="1" dirty="0" smtClean="0"/>
              <a:t>Enhanced </a:t>
            </a:r>
            <a:r>
              <a:rPr lang="en-US" sz="1800" b="1" dirty="0" smtClean="0"/>
              <a:t>compliance risk management</a:t>
            </a:r>
            <a:r>
              <a:rPr lang="en-US" sz="1800" b="1" dirty="0" smtClean="0"/>
              <a:t>.</a:t>
            </a:r>
          </a:p>
          <a:p>
            <a:r>
              <a:rPr lang="en-US" sz="1800" b="1" dirty="0" smtClean="0"/>
              <a:t>Taxpayer segmentation</a:t>
            </a:r>
            <a:r>
              <a:rPr lang="en-US" sz="1800" dirty="0" smtClean="0"/>
              <a:t>; e.g.</a:t>
            </a:r>
            <a:endParaRPr lang="en-US" sz="1800" dirty="0" smtClean="0"/>
          </a:p>
          <a:p>
            <a:pPr lvl="2"/>
            <a:r>
              <a:rPr lang="en-US" sz="1800" dirty="0"/>
              <a:t>Large taxpayers.</a:t>
            </a:r>
          </a:p>
          <a:p>
            <a:pPr lvl="2"/>
            <a:r>
              <a:rPr lang="en-US" sz="1800" dirty="0"/>
              <a:t>High Wealth </a:t>
            </a:r>
            <a:r>
              <a:rPr lang="en-US" sz="1800" dirty="0" smtClean="0"/>
              <a:t>Individuals. </a:t>
            </a:r>
          </a:p>
          <a:p>
            <a:pPr lvl="2"/>
            <a:r>
              <a:rPr lang="en-US" sz="1800" dirty="0" smtClean="0"/>
              <a:t>High </a:t>
            </a:r>
            <a:r>
              <a:rPr lang="en-US" sz="1800" dirty="0"/>
              <a:t>Income </a:t>
            </a:r>
            <a:r>
              <a:rPr lang="en-US" sz="1800" dirty="0" smtClean="0"/>
              <a:t>Self-Employed. </a:t>
            </a:r>
            <a:endParaRPr lang="en-US" sz="1800" dirty="0" smtClean="0"/>
          </a:p>
          <a:p>
            <a:pPr marL="0" lvl="2" indent="-342900">
              <a:buClr>
                <a:srgbClr val="0F5494"/>
              </a:buClr>
              <a:buSzPct val="120000"/>
              <a:buFont typeface="Arial" pitchFamily="34" charset="0"/>
              <a:buChar char="•"/>
            </a:pPr>
            <a:r>
              <a:rPr lang="en-US" sz="1800" b="1" i="1" dirty="0">
                <a:cs typeface="ＭＳ Ｐゴシック" charset="0"/>
              </a:rPr>
              <a:t>Treatment </a:t>
            </a:r>
            <a:r>
              <a:rPr lang="en-US" sz="1800" b="1" i="1" dirty="0" smtClean="0">
                <a:cs typeface="ＭＳ Ｐゴシック" charset="0"/>
              </a:rPr>
              <a:t>mix</a:t>
            </a:r>
            <a:r>
              <a:rPr lang="en-US" sz="1800" i="1" dirty="0" smtClean="0">
                <a:cs typeface="ＭＳ Ｐゴシック" charset="0"/>
              </a:rPr>
              <a:t>; </a:t>
            </a:r>
            <a:r>
              <a:rPr lang="en-US" sz="1800" i="1" dirty="0">
                <a:cs typeface="ＭＳ Ｐゴシック" charset="0"/>
              </a:rPr>
              <a:t>e.g</a:t>
            </a:r>
            <a:r>
              <a:rPr lang="en-US" sz="1800" i="1" dirty="0" smtClean="0">
                <a:cs typeface="ＭＳ Ｐゴシック" charset="0"/>
              </a:rPr>
              <a:t>.</a:t>
            </a:r>
            <a:endParaRPr lang="en-US" sz="1800" i="1" dirty="0">
              <a:cs typeface="ＭＳ Ｐゴシック" charset="0"/>
            </a:endParaRPr>
          </a:p>
          <a:p>
            <a:pPr lvl="2"/>
            <a:r>
              <a:rPr lang="en-US" sz="1800" dirty="0"/>
              <a:t>Communication. </a:t>
            </a:r>
          </a:p>
          <a:p>
            <a:pPr lvl="2"/>
            <a:r>
              <a:rPr lang="en-US" sz="1800" dirty="0"/>
              <a:t>Responsive </a:t>
            </a:r>
            <a:r>
              <a:rPr lang="en-US" sz="1800" dirty="0" smtClean="0"/>
              <a:t>regulation.</a:t>
            </a:r>
            <a:endParaRPr lang="en-GB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61048"/>
            <a:ext cx="3147616" cy="27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99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157592" cy="792609"/>
          </a:xfrm>
        </p:spPr>
        <p:txBody>
          <a:bodyPr/>
          <a:lstStyle/>
          <a:p>
            <a:r>
              <a:rPr lang="en-GB" sz="2000" dirty="0" smtClean="0"/>
              <a:t>Debt Collection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352928" cy="4464496"/>
          </a:xfrm>
        </p:spPr>
        <p:txBody>
          <a:bodyPr/>
          <a:lstStyle/>
          <a:p>
            <a:pPr algn="just"/>
            <a:r>
              <a:rPr lang="en-GB" sz="1800" i="0" dirty="0" smtClean="0"/>
              <a:t>Average tax debt </a:t>
            </a:r>
            <a:r>
              <a:rPr lang="en-GB" sz="1800" i="0" dirty="0" smtClean="0"/>
              <a:t>levels in OECD countries continued </a:t>
            </a:r>
            <a:r>
              <a:rPr lang="en-GB" sz="1800" i="0" dirty="0"/>
              <a:t>to ease in </a:t>
            </a:r>
            <a:r>
              <a:rPr lang="en-GB" sz="1800" i="0" dirty="0" smtClean="0"/>
              <a:t>2011, following their peak </a:t>
            </a:r>
            <a:r>
              <a:rPr lang="en-GB" sz="1800" i="0" dirty="0" smtClean="0"/>
              <a:t>in 2009 (i.e</a:t>
            </a:r>
            <a:r>
              <a:rPr lang="en-GB" sz="1800" i="0" dirty="0"/>
              <a:t>.</a:t>
            </a:r>
            <a:r>
              <a:rPr lang="en-GB" sz="1800" i="0" dirty="0" smtClean="0"/>
              <a:t> year following the global financial crisis).</a:t>
            </a:r>
          </a:p>
          <a:p>
            <a:pPr algn="just"/>
            <a:r>
              <a:rPr lang="en-GB" sz="1800" i="0" dirty="0" smtClean="0"/>
              <a:t>Nevertheless there are  significant increases in a number of countries.</a:t>
            </a:r>
            <a:endParaRPr lang="en-GB" sz="1800" i="0" dirty="0" smtClean="0"/>
          </a:p>
          <a:p>
            <a:pPr algn="just"/>
            <a:endParaRPr lang="en-GB" sz="1800" b="1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88079-4A69-447B-8FE5-4FD6B5D04C8F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GB">
              <a:solidFill>
                <a:srgbClr val="000000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459447"/>
              </p:ext>
            </p:extLst>
          </p:nvPr>
        </p:nvGraphicFramePr>
        <p:xfrm>
          <a:off x="683568" y="3356992"/>
          <a:ext cx="7955612" cy="2777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77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24745"/>
            <a:ext cx="8446393" cy="1368152"/>
          </a:xfrm>
        </p:spPr>
        <p:txBody>
          <a:bodyPr/>
          <a:lstStyle/>
          <a:p>
            <a:pPr algn="ctr"/>
            <a:r>
              <a:rPr lang="en-GB" sz="2000" dirty="0"/>
              <a:t>Stock of VAT debt at the end of the year in percentage of annual VAT revenue </a:t>
            </a:r>
            <a:r>
              <a:rPr lang="en-GB" sz="2000" dirty="0" smtClean="0"/>
              <a:t>(growth).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88079-4A69-447B-8FE5-4FD6B5D04C8F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GB">
              <a:solidFill>
                <a:srgbClr val="00000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522706"/>
              </p:ext>
            </p:extLst>
          </p:nvPr>
        </p:nvGraphicFramePr>
        <p:xfrm>
          <a:off x="971600" y="2132856"/>
          <a:ext cx="7282815" cy="3978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78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Main trends in debt collection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Non-sequential debt collection processes</a:t>
            </a:r>
          </a:p>
          <a:p>
            <a:r>
              <a:rPr lang="en-US" sz="1800" dirty="0" smtClean="0"/>
              <a:t>Communication with debtors: e.g. outbound call centers</a:t>
            </a:r>
          </a:p>
          <a:p>
            <a:r>
              <a:rPr lang="en-US" sz="1800" dirty="0" smtClean="0"/>
              <a:t>Integrated recovery process supported by automated  identification of assets based on third party information</a:t>
            </a:r>
          </a:p>
          <a:p>
            <a:r>
              <a:rPr lang="en-US" sz="1800" dirty="0" smtClean="0"/>
              <a:t>Merger of collection of taxes and SCC's.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88079-4A69-447B-8FE5-4FD6B5D04C8F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4509120"/>
            <a:ext cx="2540036" cy="222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45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000" dirty="0" err="1" smtClean="0"/>
              <a:t>Tackling</a:t>
            </a:r>
            <a:r>
              <a:rPr lang="fr-BE" sz="2000" dirty="0" smtClean="0"/>
              <a:t> VAT </a:t>
            </a:r>
            <a:r>
              <a:rPr lang="fr-BE" sz="2000" dirty="0" err="1" smtClean="0"/>
              <a:t>fraud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1800" dirty="0" smtClean="0"/>
              <a:t>"Reverse charge"</a:t>
            </a:r>
          </a:p>
          <a:p>
            <a:pPr lvl="1"/>
            <a:r>
              <a:rPr lang="fr-BE" sz="1800" b="0" dirty="0" smtClean="0"/>
              <a:t>Quick </a:t>
            </a:r>
            <a:r>
              <a:rPr lang="fr-BE" sz="1800" b="0" dirty="0" err="1" smtClean="0"/>
              <a:t>reaction</a:t>
            </a:r>
            <a:r>
              <a:rPr lang="fr-BE" sz="1800" b="0" dirty="0" smtClean="0"/>
              <a:t> </a:t>
            </a:r>
            <a:r>
              <a:rPr lang="fr-BE" sz="1800" b="0" dirty="0" err="1" smtClean="0"/>
              <a:t>mechanism</a:t>
            </a:r>
            <a:r>
              <a:rPr lang="fr-BE" sz="1800" b="0" dirty="0" smtClean="0"/>
              <a:t>. </a:t>
            </a:r>
            <a:endParaRPr lang="fr-BE" sz="1800" b="0" dirty="0"/>
          </a:p>
          <a:p>
            <a:pPr lvl="1"/>
            <a:r>
              <a:rPr lang="fr-BE" sz="1800" b="0" dirty="0" err="1" smtClean="0"/>
              <a:t>Optional</a:t>
            </a:r>
            <a:r>
              <a:rPr lang="fr-BE" sz="1800" b="0" dirty="0" smtClean="0"/>
              <a:t> application of VAT reverse charge</a:t>
            </a:r>
            <a:r>
              <a:rPr lang="fr-BE" sz="1800" dirty="0" smtClean="0"/>
              <a:t>.</a:t>
            </a:r>
            <a:endParaRPr lang="fr-BE" sz="1800" dirty="0"/>
          </a:p>
          <a:p>
            <a:pPr marL="0" lvl="1" indent="-342900">
              <a:buClr>
                <a:srgbClr val="0F5494"/>
              </a:buClr>
              <a:buSzPct val="120000"/>
              <a:buFont typeface="Arial" pitchFamily="34" charset="0"/>
              <a:buChar char="•"/>
            </a:pPr>
            <a:r>
              <a:rPr lang="fr-BE" sz="1800" b="0" i="1" dirty="0">
                <a:cs typeface="ＭＳ Ｐゴシック" charset="0"/>
              </a:rPr>
              <a:t>Proactive </a:t>
            </a:r>
            <a:r>
              <a:rPr lang="fr-BE" sz="1800" b="0" i="1" dirty="0" err="1">
                <a:cs typeface="ＭＳ Ｐゴシック" charset="0"/>
              </a:rPr>
              <a:t>measures</a:t>
            </a:r>
            <a:endParaRPr lang="fr-BE" sz="1800" b="0" i="1" dirty="0">
              <a:cs typeface="ＭＳ Ｐゴシック" charset="0"/>
            </a:endParaRPr>
          </a:p>
          <a:p>
            <a:pPr lvl="1"/>
            <a:r>
              <a:rPr lang="en-US" sz="1800" b="0" dirty="0" smtClean="0"/>
              <a:t>Preventive </a:t>
            </a:r>
            <a:r>
              <a:rPr lang="en-US" sz="1800" b="0" dirty="0"/>
              <a:t>measures at the pre-registration stage.	</a:t>
            </a:r>
          </a:p>
          <a:p>
            <a:pPr lvl="1"/>
            <a:r>
              <a:rPr lang="en-US" sz="1800" b="0" dirty="0"/>
              <a:t>Post-registration </a:t>
            </a:r>
            <a:r>
              <a:rPr lang="en-US" sz="1800" b="0" dirty="0" smtClean="0"/>
              <a:t>monitoring.</a:t>
            </a:r>
            <a:endParaRPr lang="en-US" sz="1800" b="0" dirty="0"/>
          </a:p>
          <a:p>
            <a:pPr lvl="1"/>
            <a:r>
              <a:rPr lang="en-US" sz="1800" b="0" dirty="0"/>
              <a:t>Intelligence to detect missing traders at early stage.</a:t>
            </a:r>
          </a:p>
          <a:p>
            <a:pPr lvl="1"/>
            <a:r>
              <a:rPr lang="en-US" sz="1800" b="0" dirty="0"/>
              <a:t>De-registration </a:t>
            </a:r>
            <a:r>
              <a:rPr lang="en-US" sz="1800" b="0" dirty="0" smtClean="0"/>
              <a:t>of </a:t>
            </a:r>
            <a:r>
              <a:rPr lang="en-US" sz="1800" b="0" dirty="0"/>
              <a:t>VAT Numbers.</a:t>
            </a:r>
          </a:p>
          <a:p>
            <a:pPr lvl="1"/>
            <a:r>
              <a:rPr lang="en-US" sz="1800" b="0" dirty="0"/>
              <a:t>EUROFISC</a:t>
            </a:r>
            <a:r>
              <a:rPr lang="en-US" sz="1800" b="0" dirty="0" smtClean="0"/>
              <a:t>.</a:t>
            </a:r>
            <a:endParaRPr lang="en-US" sz="1800" b="0" dirty="0"/>
          </a:p>
        </p:txBody>
      </p:sp>
      <p:pic>
        <p:nvPicPr>
          <p:cNvPr id="2050" name="Picture 2" descr="http://newsimg.bbc.co.uk/media/images/42114000/jpg/_42114524_carousel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325295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42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A whole of government approach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Reinforced cooperation with other law enforcement bodies:</a:t>
            </a:r>
          </a:p>
          <a:p>
            <a:pPr lvl="1"/>
            <a:r>
              <a:rPr lang="en-US" sz="1800" dirty="0" smtClean="0"/>
              <a:t>Police.</a:t>
            </a:r>
          </a:p>
          <a:p>
            <a:pPr lvl="1"/>
            <a:r>
              <a:rPr lang="en-US" sz="1800" dirty="0" smtClean="0"/>
              <a:t>Justice.</a:t>
            </a:r>
          </a:p>
          <a:p>
            <a:pPr lvl="1"/>
            <a:r>
              <a:rPr lang="en-US" sz="1800" dirty="0" smtClean="0"/>
              <a:t>Social security authorities.</a:t>
            </a:r>
          </a:p>
          <a:p>
            <a:pPr lvl="1"/>
            <a:r>
              <a:rPr lang="en-US" sz="1800" dirty="0" smtClean="0"/>
              <a:t>Anti-money laundering auth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89040"/>
            <a:ext cx="2952328" cy="275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2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800" dirty="0" smtClean="0"/>
              <a:t>Recent initiatives to combat </a:t>
            </a:r>
            <a:r>
              <a:rPr lang="en-GB" sz="2800" dirty="0"/>
              <a:t>tax fraud and evasion at European </a:t>
            </a:r>
            <a:r>
              <a:rPr lang="en-GB" sz="2800" dirty="0" smtClean="0"/>
              <a:t>level</a:t>
            </a:r>
            <a:endParaRPr lang="en-US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b="0" dirty="0" smtClean="0"/>
              <a:t>In December 2012,  the Commission adopted a Communication containing an action plan </a:t>
            </a:r>
            <a:r>
              <a:rPr lang="en-GB" sz="2200" b="1" dirty="0" smtClean="0"/>
              <a:t>to combat tax fraud and evasion at European Level</a:t>
            </a:r>
          </a:p>
          <a:p>
            <a:endParaRPr lang="en-GB" sz="2200" b="0" dirty="0" smtClean="0"/>
          </a:p>
          <a:p>
            <a:r>
              <a:rPr lang="en-GB" sz="2200" b="0" dirty="0" smtClean="0"/>
              <a:t>A yearly circle of economic  policy coordination called "</a:t>
            </a:r>
            <a:r>
              <a:rPr lang="en-GB" sz="2200" b="1" dirty="0" smtClean="0"/>
              <a:t>European Semester".</a:t>
            </a:r>
          </a:p>
          <a:p>
            <a:pPr indent="0">
              <a:buNone/>
            </a:pPr>
            <a:endParaRPr lang="en-GB" sz="2200" b="1" dirty="0" smtClean="0"/>
          </a:p>
          <a:p>
            <a:r>
              <a:rPr lang="en-GB" sz="2200" dirty="0" smtClean="0"/>
              <a:t>What gets measured gets managed; </a:t>
            </a:r>
            <a:r>
              <a:rPr lang="en-GB" sz="2200" b="1" dirty="0" smtClean="0"/>
              <a:t>an EU-wide bench-marking for VAT.</a:t>
            </a:r>
          </a:p>
          <a:p>
            <a:pPr indent="0">
              <a:buNone/>
            </a:pPr>
            <a:endParaRPr lang="fr-BE" sz="1900" dirty="0">
              <a:solidFill>
                <a:srgbClr val="0000FF"/>
              </a:solidFill>
            </a:endParaRPr>
          </a:p>
          <a:p>
            <a:pPr indent="0">
              <a:buNone/>
            </a:pPr>
            <a:endParaRPr lang="en-GB" sz="19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7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Thank you for your </a:t>
            </a:r>
            <a:r>
              <a:rPr lang="en-US" sz="4800" dirty="0" smtClean="0"/>
              <a:t>attention.</a:t>
            </a:r>
            <a:endParaRPr lang="en-US" sz="4800" dirty="0" smtClean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Contact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0000FF"/>
                </a:solidFill>
              </a:rPr>
              <a:t>frank.van-driessche@ec.europa.eu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" name="Obrázok 4" descr="http://ec.europa.eu/slovensko/images/archives/ec_logo/logo_ce-en-rvb-h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57192"/>
            <a:ext cx="1908175" cy="1460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44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936625"/>
          </a:xfrm>
        </p:spPr>
        <p:txBody>
          <a:bodyPr/>
          <a:lstStyle/>
          <a:p>
            <a:r>
              <a:rPr lang="en-US" dirty="0" smtClean="0"/>
              <a:t>Content of the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Trends in tax policy: </a:t>
            </a:r>
            <a:r>
              <a:rPr lang="en-US" dirty="0" smtClean="0"/>
              <a:t>a brief overview</a:t>
            </a:r>
          </a:p>
          <a:p>
            <a:r>
              <a:rPr lang="en-US" b="1" dirty="0" smtClean="0"/>
              <a:t>Trends in tax administration: </a:t>
            </a:r>
            <a:r>
              <a:rPr lang="en-US" dirty="0" smtClean="0"/>
              <a:t>selected issues</a:t>
            </a:r>
          </a:p>
          <a:p>
            <a:r>
              <a:rPr lang="en-US" b="1" dirty="0" smtClean="0"/>
              <a:t>Recent EU initiatives: an update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88079-4A69-447B-8FE5-4FD6B5D04C8F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8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545" y="1484784"/>
            <a:ext cx="8229600" cy="936625"/>
          </a:xfrm>
        </p:spPr>
        <p:txBody>
          <a:bodyPr>
            <a:noAutofit/>
          </a:bodyPr>
          <a:lstStyle/>
          <a:p>
            <a:pPr algn="ctr"/>
            <a:r>
              <a:rPr lang="en-GB" sz="2000" dirty="0"/>
              <a:t>Tax revenues are increasing … in relation to GDP</a:t>
            </a:r>
            <a:br>
              <a:rPr lang="en-GB" sz="2000" dirty="0"/>
            </a:br>
            <a:r>
              <a:rPr lang="en-GB" sz="2000" b="0" dirty="0"/>
              <a:t>Total tax revenues as % of GDP</a:t>
            </a:r>
            <a:endParaRPr lang="en-GB" sz="700" dirty="0"/>
          </a:p>
        </p:txBody>
      </p:sp>
      <p:sp>
        <p:nvSpPr>
          <p:cNvPr id="7" name="TextBox 6"/>
          <p:cNvSpPr txBox="1"/>
          <p:nvPr/>
        </p:nvSpPr>
        <p:spPr>
          <a:xfrm>
            <a:off x="279547" y="2852936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>
                <a:solidFill>
                  <a:schemeClr val="tx2"/>
                </a:solidFill>
              </a:rPr>
              <a:t>%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1552" y="6391772"/>
            <a:ext cx="40324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dirty="0">
                <a:solidFill>
                  <a:srgbClr val="000000"/>
                </a:solidFill>
              </a:rPr>
              <a:t>Source: </a:t>
            </a:r>
            <a:r>
              <a:rPr lang="en-GB" sz="900" dirty="0">
                <a:solidFill>
                  <a:srgbClr val="000000"/>
                </a:solidFill>
              </a:rPr>
              <a:t>Taxation trends in the European Union 2013 edition</a:t>
            </a:r>
          </a:p>
          <a:p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76" y="2420888"/>
            <a:ext cx="7874682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1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000" dirty="0"/>
              <a:t>Top personal income tax rates are at their</a:t>
            </a:r>
            <a:br>
              <a:rPr lang="en-GB" sz="2000" dirty="0"/>
            </a:br>
            <a:r>
              <a:rPr lang="en-GB" sz="2000" dirty="0"/>
              <a:t>highest level since 2008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9547" y="2852936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>
                <a:solidFill>
                  <a:schemeClr val="tx2"/>
                </a:solidFill>
              </a:rPr>
              <a:t>%</a:t>
            </a:r>
            <a:endParaRPr lang="en-GB" sz="1200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84" y="2636838"/>
            <a:ext cx="6490431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492895"/>
            <a:ext cx="8794750" cy="388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11552" y="6475349"/>
            <a:ext cx="40324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dirty="0">
                <a:solidFill>
                  <a:srgbClr val="000000"/>
                </a:solidFill>
              </a:rPr>
              <a:t>Source: </a:t>
            </a:r>
            <a:r>
              <a:rPr lang="en-GB" sz="900" dirty="0">
                <a:solidFill>
                  <a:srgbClr val="000000"/>
                </a:solidFill>
              </a:rPr>
              <a:t>Taxation trends in the European Union 2013 edition</a:t>
            </a:r>
          </a:p>
          <a:p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0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000" dirty="0"/>
              <a:t>The steep drop in corporate tax rates has</a:t>
            </a:r>
            <a:br>
              <a:rPr lang="en-GB" sz="2000" dirty="0"/>
            </a:br>
            <a:r>
              <a:rPr lang="en-GB" sz="2000" dirty="0"/>
              <a:t>levelled off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93" y="2636838"/>
            <a:ext cx="7902614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11552" y="6391772"/>
            <a:ext cx="40324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dirty="0">
                <a:solidFill>
                  <a:srgbClr val="000000"/>
                </a:solidFill>
              </a:rPr>
              <a:t>Source: </a:t>
            </a:r>
            <a:r>
              <a:rPr lang="en-GB" sz="900" dirty="0">
                <a:solidFill>
                  <a:srgbClr val="000000"/>
                </a:solidFill>
              </a:rPr>
              <a:t>Taxation trends in the European Union 2013 edition</a:t>
            </a:r>
          </a:p>
          <a:p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000" dirty="0"/>
              <a:t>VAT standard rates continue to rise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79" y="2636838"/>
            <a:ext cx="7212122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11552" y="6391772"/>
            <a:ext cx="40324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dirty="0">
                <a:solidFill>
                  <a:srgbClr val="000000"/>
                </a:solidFill>
              </a:rPr>
              <a:t>Source: </a:t>
            </a:r>
            <a:r>
              <a:rPr lang="en-GB" sz="900" dirty="0">
                <a:solidFill>
                  <a:srgbClr val="000000"/>
                </a:solidFill>
              </a:rPr>
              <a:t>Taxation trends in the European Union 2013 edition</a:t>
            </a:r>
          </a:p>
          <a:p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trends: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GB" sz="1800" i="0" dirty="0" smtClean="0"/>
              <a:t>• </a:t>
            </a:r>
            <a:r>
              <a:rPr lang="en-GB" sz="1800" b="1" dirty="0"/>
              <a:t>Revenues</a:t>
            </a:r>
          </a:p>
          <a:p>
            <a:pPr indent="0">
              <a:buNone/>
            </a:pPr>
            <a:r>
              <a:rPr lang="en-GB" sz="1800" dirty="0" smtClean="0"/>
              <a:t>- </a:t>
            </a:r>
            <a:r>
              <a:rPr lang="en-GB" sz="1800" dirty="0"/>
              <a:t>After the sharp decline in 2009, figures for 2011 show tax</a:t>
            </a:r>
          </a:p>
          <a:p>
            <a:pPr indent="0">
              <a:buNone/>
            </a:pPr>
            <a:r>
              <a:rPr lang="en-GB" sz="1800" dirty="0"/>
              <a:t>revenues have started to rise </a:t>
            </a:r>
            <a:r>
              <a:rPr lang="en-GB" sz="1800" dirty="0" smtClean="0"/>
              <a:t>again.</a:t>
            </a:r>
            <a:endParaRPr lang="en-GB" sz="1800" dirty="0"/>
          </a:p>
          <a:p>
            <a:pPr indent="0">
              <a:buNone/>
            </a:pPr>
            <a:r>
              <a:rPr lang="en-GB" sz="1800" i="0" dirty="0"/>
              <a:t>• </a:t>
            </a:r>
            <a:r>
              <a:rPr lang="en-GB" sz="1800" b="1" dirty="0"/>
              <a:t>Rates</a:t>
            </a:r>
          </a:p>
          <a:p>
            <a:pPr indent="0">
              <a:buNone/>
            </a:pPr>
            <a:r>
              <a:rPr lang="en-GB" sz="1800" dirty="0" smtClean="0"/>
              <a:t>- </a:t>
            </a:r>
            <a:r>
              <a:rPr lang="en-GB" sz="1800" dirty="0"/>
              <a:t>VAT rates have increased strongly over the last four </a:t>
            </a:r>
            <a:r>
              <a:rPr lang="en-GB" sz="1800" dirty="0" smtClean="0"/>
              <a:t>years.</a:t>
            </a:r>
            <a:endParaRPr lang="en-GB" sz="1800" dirty="0"/>
          </a:p>
          <a:p>
            <a:pPr indent="0">
              <a:buNone/>
            </a:pPr>
            <a:r>
              <a:rPr lang="en-GB" sz="1800" dirty="0" smtClean="0"/>
              <a:t>- </a:t>
            </a:r>
            <a:r>
              <a:rPr lang="en-GB" sz="1800" dirty="0"/>
              <a:t>Top personal income tax rates have risen to </a:t>
            </a:r>
            <a:r>
              <a:rPr lang="en-GB" sz="1800" dirty="0" smtClean="0"/>
              <a:t>pre-crisis </a:t>
            </a:r>
            <a:r>
              <a:rPr lang="en-GB" sz="1800" dirty="0" smtClean="0"/>
              <a:t>level.</a:t>
            </a:r>
            <a:endParaRPr lang="en-GB" sz="1800" dirty="0"/>
          </a:p>
          <a:p>
            <a:pPr indent="0">
              <a:buNone/>
            </a:pPr>
            <a:r>
              <a:rPr lang="en-GB" sz="1800" dirty="0" smtClean="0"/>
              <a:t>- </a:t>
            </a:r>
            <a:r>
              <a:rPr lang="en-GB" sz="1800" dirty="0"/>
              <a:t>Corporate income tax rates have levelled </a:t>
            </a:r>
            <a:r>
              <a:rPr lang="en-GB" sz="1800" dirty="0" smtClean="0"/>
              <a:t>off.</a:t>
            </a:r>
            <a:endParaRPr lang="en-GB" sz="1800" dirty="0"/>
          </a:p>
          <a:p>
            <a:pPr indent="0">
              <a:buNone/>
            </a:pPr>
            <a:r>
              <a:rPr lang="en-GB" sz="1800" i="0" dirty="0"/>
              <a:t>• </a:t>
            </a:r>
            <a:r>
              <a:rPr lang="en-GB" sz="1800" b="1" dirty="0"/>
              <a:t>Tax shift</a:t>
            </a:r>
          </a:p>
          <a:p>
            <a:pPr indent="0">
              <a:buNone/>
            </a:pPr>
            <a:r>
              <a:rPr lang="en-GB" sz="1800" dirty="0" smtClean="0"/>
              <a:t>- </a:t>
            </a:r>
            <a:r>
              <a:rPr lang="en-GB" sz="1800" dirty="0"/>
              <a:t>Growth-friendly taxation: Increase in consumption taxes,</a:t>
            </a:r>
          </a:p>
          <a:p>
            <a:pPr indent="0">
              <a:buNone/>
            </a:pPr>
            <a:r>
              <a:rPr lang="en-GB" sz="1800" dirty="0"/>
              <a:t>small drop in labour </a:t>
            </a:r>
            <a:r>
              <a:rPr lang="en-GB" sz="1800" dirty="0" smtClean="0"/>
              <a:t>taxes.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88079-4A69-447B-8FE5-4FD6B5D04C8F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6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sz="2000" dirty="0" smtClean="0"/>
              <a:t>Trend in VAT GAP – 2000/2011- EU 27(*)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6381328"/>
            <a:ext cx="34563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</a:rPr>
              <a:t>(*) Except CY</a:t>
            </a:r>
            <a:endParaRPr lang="en-US" sz="9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949" y="2553871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 smtClean="0">
                <a:solidFill>
                  <a:schemeClr val="tx2"/>
                </a:solidFill>
              </a:rPr>
              <a:t>%</a:t>
            </a:r>
            <a:endParaRPr lang="en-GB" sz="1200" dirty="0">
              <a:solidFill>
                <a:schemeClr val="tx2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522252"/>
              </p:ext>
            </p:extLst>
          </p:nvPr>
        </p:nvGraphicFramePr>
        <p:xfrm>
          <a:off x="457200" y="2348880"/>
          <a:ext cx="8147248" cy="3672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52120" y="6391772"/>
            <a:ext cx="30963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</a:rPr>
              <a:t>Source: PCB and Case 2013-provisonal data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8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Tax administration: </a:t>
            </a:r>
            <a:r>
              <a:rPr lang="en-GB" dirty="0" smtClean="0"/>
              <a:t>selected issues</a:t>
            </a:r>
            <a:r>
              <a:rPr lang="fr-BE" dirty="0"/>
              <a:t/>
            </a:r>
            <a:br>
              <a:rPr lang="fr-BE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GB" sz="1800" dirty="0" smtClean="0"/>
              <a:t>Institutional and organisational reforms.</a:t>
            </a:r>
          </a:p>
          <a:p>
            <a:pPr marL="285750" indent="-285750"/>
            <a:r>
              <a:rPr lang="en-GB" sz="1800" dirty="0" smtClean="0"/>
              <a:t>Strategies aimed at fostering voluntary compliance.</a:t>
            </a:r>
          </a:p>
          <a:p>
            <a:pPr marL="285750" indent="-285750"/>
            <a:r>
              <a:rPr lang="en-GB" sz="1800" dirty="0" smtClean="0"/>
              <a:t>Modernisation of debt collection.</a:t>
            </a:r>
          </a:p>
          <a:p>
            <a:pPr marL="285750" indent="-285750"/>
            <a:r>
              <a:rPr lang="en-GB" sz="1800" dirty="0" smtClean="0"/>
              <a:t>Performance management.</a:t>
            </a:r>
          </a:p>
          <a:p>
            <a:pPr marL="285750" indent="-285750"/>
            <a:r>
              <a:rPr lang="en-GB" sz="1800" dirty="0" smtClean="0"/>
              <a:t>Increasing use of modern electronic service delivery.</a:t>
            </a:r>
          </a:p>
          <a:p>
            <a:pPr marL="285750" indent="-285750"/>
            <a:r>
              <a:rPr lang="en-GB" sz="1800" dirty="0" smtClean="0"/>
              <a:t>An increasing challenge to tackle  VAT fraud.</a:t>
            </a:r>
          </a:p>
          <a:p>
            <a:pPr marL="285750" indent="-285750"/>
            <a:r>
              <a:rPr lang="en-GB" sz="1800" dirty="0" smtClean="0"/>
              <a:t>Inter-agency cooperation.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88079-4A69-447B-8FE5-4FD6B5D04C8F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2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template_bluebanner_v02_EN blac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4502</TotalTime>
  <Words>524</Words>
  <Application>Microsoft Office PowerPoint</Application>
  <PresentationFormat>On-screen Show (4:3)</PresentationFormat>
  <Paragraphs>100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PPT_template_bluebanner_v02_EN black</vt:lpstr>
      <vt:lpstr> Tax reforms  in EU Member States Overview of International Experience  </vt:lpstr>
      <vt:lpstr>Content of the presentation</vt:lpstr>
      <vt:lpstr>Tax revenues are increasing … in relation to GDP Total tax revenues as % of GDP</vt:lpstr>
      <vt:lpstr>Top personal income tax rates are at their highest level since 2008</vt:lpstr>
      <vt:lpstr>The steep drop in corporate tax rates has levelled off</vt:lpstr>
      <vt:lpstr>VAT standard rates continue to rise</vt:lpstr>
      <vt:lpstr>Main trends:</vt:lpstr>
      <vt:lpstr>Trend in VAT GAP – 2000/2011- EU 27(*)</vt:lpstr>
      <vt:lpstr>Tax administration: selected issues </vt:lpstr>
      <vt:lpstr>Institutional and organisational reforms </vt:lpstr>
      <vt:lpstr>Fostering voluntary compliance</vt:lpstr>
      <vt:lpstr>Debt Collection</vt:lpstr>
      <vt:lpstr>Stock of VAT debt at the end of the year in percentage of annual VAT revenue (growth).</vt:lpstr>
      <vt:lpstr>Main trends in debt collection</vt:lpstr>
      <vt:lpstr>Tackling VAT fraud</vt:lpstr>
      <vt:lpstr>A whole of government approach</vt:lpstr>
      <vt:lpstr>Recent initiatives to combat tax fraud and evasion at European level</vt:lpstr>
      <vt:lpstr>PowerPoint Presentation</vt:lpstr>
    </vt:vector>
  </TitlesOfParts>
  <Company>FRSR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FRSR</dc:creator>
  <cp:lastModifiedBy>VAN DRIESSCHE Frank (TAXUD)</cp:lastModifiedBy>
  <cp:revision>100</cp:revision>
  <cp:lastPrinted>2013-06-18T07:12:04Z</cp:lastPrinted>
  <dcterms:created xsi:type="dcterms:W3CDTF">2013-05-06T08:40:32Z</dcterms:created>
  <dcterms:modified xsi:type="dcterms:W3CDTF">2013-06-18T07:19:26Z</dcterms:modified>
</cp:coreProperties>
</file>