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06" r:id="rId1"/>
    <p:sldMasterId id="2147484917" r:id="rId2"/>
  </p:sldMasterIdLst>
  <p:notesMasterIdLst>
    <p:notesMasterId r:id="rId24"/>
  </p:notesMasterIdLst>
  <p:handoutMasterIdLst>
    <p:handoutMasterId r:id="rId25"/>
  </p:handoutMasterIdLst>
  <p:sldIdLst>
    <p:sldId id="817" r:id="rId3"/>
    <p:sldId id="762" r:id="rId4"/>
    <p:sldId id="820" r:id="rId5"/>
    <p:sldId id="822" r:id="rId6"/>
    <p:sldId id="823" r:id="rId7"/>
    <p:sldId id="839" r:id="rId8"/>
    <p:sldId id="826" r:id="rId9"/>
    <p:sldId id="827" r:id="rId10"/>
    <p:sldId id="840" r:id="rId11"/>
    <p:sldId id="828" r:id="rId12"/>
    <p:sldId id="841" r:id="rId13"/>
    <p:sldId id="832" r:id="rId14"/>
    <p:sldId id="833" r:id="rId15"/>
    <p:sldId id="842" r:id="rId16"/>
    <p:sldId id="843" r:id="rId17"/>
    <p:sldId id="829" r:id="rId18"/>
    <p:sldId id="821" r:id="rId19"/>
    <p:sldId id="836" r:id="rId20"/>
    <p:sldId id="837" r:id="rId21"/>
    <p:sldId id="835" r:id="rId22"/>
    <p:sldId id="811" r:id="rId23"/>
  </p:sldIdLst>
  <p:sldSz cx="9144000" cy="6858000" type="screen4x3"/>
  <p:notesSz cx="7026275" cy="9312275"/>
  <p:defaultTextStyle>
    <a:defPPr>
      <a:defRPr lang="en-US"/>
    </a:defPPr>
    <a:lvl1pPr algn="ctr" rtl="0" fontAlgn="base">
      <a:spcBef>
        <a:spcPct val="0"/>
      </a:spcBef>
      <a:spcAft>
        <a:spcPct val="0"/>
      </a:spcAft>
      <a:defRPr sz="2400" kern="1200">
        <a:solidFill>
          <a:schemeClr val="tx1"/>
        </a:solidFill>
        <a:latin typeface="Garamond" pitchFamily="18" charset="0"/>
        <a:ea typeface="+mn-ea"/>
        <a:cs typeface="Arial" pitchFamily="34" charset="0"/>
      </a:defRPr>
    </a:lvl1pPr>
    <a:lvl2pPr marL="457200" algn="ctr" rtl="0" fontAlgn="base">
      <a:spcBef>
        <a:spcPct val="0"/>
      </a:spcBef>
      <a:spcAft>
        <a:spcPct val="0"/>
      </a:spcAft>
      <a:defRPr sz="2400" kern="1200">
        <a:solidFill>
          <a:schemeClr val="tx1"/>
        </a:solidFill>
        <a:latin typeface="Garamond" pitchFamily="18" charset="0"/>
        <a:ea typeface="+mn-ea"/>
        <a:cs typeface="Arial" pitchFamily="34" charset="0"/>
      </a:defRPr>
    </a:lvl2pPr>
    <a:lvl3pPr marL="914400" algn="ctr" rtl="0" fontAlgn="base">
      <a:spcBef>
        <a:spcPct val="0"/>
      </a:spcBef>
      <a:spcAft>
        <a:spcPct val="0"/>
      </a:spcAft>
      <a:defRPr sz="2400" kern="1200">
        <a:solidFill>
          <a:schemeClr val="tx1"/>
        </a:solidFill>
        <a:latin typeface="Garamond" pitchFamily="18" charset="0"/>
        <a:ea typeface="+mn-ea"/>
        <a:cs typeface="Arial" pitchFamily="34" charset="0"/>
      </a:defRPr>
    </a:lvl3pPr>
    <a:lvl4pPr marL="1371600" algn="ctr" rtl="0" fontAlgn="base">
      <a:spcBef>
        <a:spcPct val="0"/>
      </a:spcBef>
      <a:spcAft>
        <a:spcPct val="0"/>
      </a:spcAft>
      <a:defRPr sz="2400" kern="1200">
        <a:solidFill>
          <a:schemeClr val="tx1"/>
        </a:solidFill>
        <a:latin typeface="Garamond" pitchFamily="18" charset="0"/>
        <a:ea typeface="+mn-ea"/>
        <a:cs typeface="Arial" pitchFamily="34" charset="0"/>
      </a:defRPr>
    </a:lvl4pPr>
    <a:lvl5pPr marL="1828800" algn="ctr" rtl="0" fontAlgn="base">
      <a:spcBef>
        <a:spcPct val="0"/>
      </a:spcBef>
      <a:spcAft>
        <a:spcPct val="0"/>
      </a:spcAft>
      <a:defRPr sz="2400" kern="1200">
        <a:solidFill>
          <a:schemeClr val="tx1"/>
        </a:solidFill>
        <a:latin typeface="Garamond" pitchFamily="18" charset="0"/>
        <a:ea typeface="+mn-ea"/>
        <a:cs typeface="Arial" pitchFamily="34" charset="0"/>
      </a:defRPr>
    </a:lvl5pPr>
    <a:lvl6pPr marL="2286000" algn="l" defTabSz="914400" rtl="0" eaLnBrk="1" latinLnBrk="0" hangingPunct="1">
      <a:defRPr sz="2400" kern="1200">
        <a:solidFill>
          <a:schemeClr val="tx1"/>
        </a:solidFill>
        <a:latin typeface="Garamond" pitchFamily="18" charset="0"/>
        <a:ea typeface="+mn-ea"/>
        <a:cs typeface="Arial" pitchFamily="34" charset="0"/>
      </a:defRPr>
    </a:lvl6pPr>
    <a:lvl7pPr marL="2743200" algn="l" defTabSz="914400" rtl="0" eaLnBrk="1" latinLnBrk="0" hangingPunct="1">
      <a:defRPr sz="2400" kern="1200">
        <a:solidFill>
          <a:schemeClr val="tx1"/>
        </a:solidFill>
        <a:latin typeface="Garamond" pitchFamily="18" charset="0"/>
        <a:ea typeface="+mn-ea"/>
        <a:cs typeface="Arial" pitchFamily="34" charset="0"/>
      </a:defRPr>
    </a:lvl7pPr>
    <a:lvl8pPr marL="3200400" algn="l" defTabSz="914400" rtl="0" eaLnBrk="1" latinLnBrk="0" hangingPunct="1">
      <a:defRPr sz="2400" kern="1200">
        <a:solidFill>
          <a:schemeClr val="tx1"/>
        </a:solidFill>
        <a:latin typeface="Garamond" pitchFamily="18" charset="0"/>
        <a:ea typeface="+mn-ea"/>
        <a:cs typeface="Arial" pitchFamily="34" charset="0"/>
      </a:defRPr>
    </a:lvl8pPr>
    <a:lvl9pPr marL="3657600" algn="l" defTabSz="914400" rtl="0" eaLnBrk="1" latinLnBrk="0" hangingPunct="1">
      <a:defRPr sz="2400"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4FF"/>
    <a:srgbClr val="FF6600"/>
    <a:srgbClr val="A2BEE6"/>
    <a:srgbClr val="5399FF"/>
    <a:srgbClr val="006BD6"/>
    <a:srgbClr val="89B6FF"/>
    <a:srgbClr val="CEB310"/>
    <a:srgbClr val="6B6BCF"/>
    <a:srgbClr val="8EC741"/>
    <a:srgbClr val="F8F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44" autoAdjust="0"/>
  </p:normalViewPr>
  <p:slideViewPr>
    <p:cSldViewPr>
      <p:cViewPr varScale="1">
        <p:scale>
          <a:sx n="64" d="100"/>
          <a:sy n="64" d="100"/>
        </p:scale>
        <p:origin x="-306" y="-102"/>
      </p:cViewPr>
      <p:guideLst>
        <p:guide orient="horz" pos="4224"/>
        <p:guide pos="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78" y="774"/>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825" cy="465138"/>
          </a:xfrm>
          <a:prstGeom prst="rect">
            <a:avLst/>
          </a:prstGeom>
        </p:spPr>
        <p:txBody>
          <a:bodyPr vert="horz" lIns="91434" tIns="45717" rIns="91434" bIns="45717" rtlCol="0"/>
          <a:lstStyle>
            <a:lvl1pPr algn="l">
              <a:defRPr sz="1200"/>
            </a:lvl1pPr>
          </a:lstStyle>
          <a:p>
            <a:endParaRPr lang="en-US" dirty="0"/>
          </a:p>
        </p:txBody>
      </p:sp>
      <p:sp>
        <p:nvSpPr>
          <p:cNvPr id="3" name="Date Placeholder 2"/>
          <p:cNvSpPr>
            <a:spLocks noGrp="1"/>
          </p:cNvSpPr>
          <p:nvPr>
            <p:ph type="dt" sz="quarter" idx="1"/>
          </p:nvPr>
        </p:nvSpPr>
        <p:spPr>
          <a:xfrm>
            <a:off x="3979864" y="1"/>
            <a:ext cx="3044825" cy="465138"/>
          </a:xfrm>
          <a:prstGeom prst="rect">
            <a:avLst/>
          </a:prstGeom>
        </p:spPr>
        <p:txBody>
          <a:bodyPr vert="horz" lIns="91434" tIns="45717" rIns="91434" bIns="45717" rtlCol="0"/>
          <a:lstStyle>
            <a:lvl1pPr algn="r">
              <a:defRPr sz="1200"/>
            </a:lvl1pPr>
          </a:lstStyle>
          <a:p>
            <a:fld id="{C7307A99-B95A-4C1A-86C6-E2A13F5C28D5}" type="datetimeFigureOut">
              <a:rPr lang="en-US" smtClean="0"/>
              <a:pPr/>
              <a:t>6/19/2013</a:t>
            </a:fld>
            <a:endParaRPr lang="en-US" dirty="0"/>
          </a:p>
        </p:txBody>
      </p:sp>
      <p:sp>
        <p:nvSpPr>
          <p:cNvPr id="4" name="Footer Placeholder 3"/>
          <p:cNvSpPr>
            <a:spLocks noGrp="1"/>
          </p:cNvSpPr>
          <p:nvPr>
            <p:ph type="ftr" sz="quarter" idx="2"/>
          </p:nvPr>
        </p:nvSpPr>
        <p:spPr>
          <a:xfrm>
            <a:off x="1" y="8845550"/>
            <a:ext cx="3044825" cy="465138"/>
          </a:xfrm>
          <a:prstGeom prst="rect">
            <a:avLst/>
          </a:prstGeom>
        </p:spPr>
        <p:txBody>
          <a:bodyPr vert="horz" lIns="91434" tIns="45717" rIns="91434"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4" y="8845550"/>
            <a:ext cx="3044825" cy="465138"/>
          </a:xfrm>
          <a:prstGeom prst="rect">
            <a:avLst/>
          </a:prstGeom>
        </p:spPr>
        <p:txBody>
          <a:bodyPr vert="horz" lIns="91434" tIns="45717" rIns="91434" bIns="45717" rtlCol="0" anchor="b"/>
          <a:lstStyle>
            <a:lvl1pPr algn="r">
              <a:defRPr sz="1200"/>
            </a:lvl1pPr>
          </a:lstStyle>
          <a:p>
            <a:fld id="{118945F4-81C4-409D-B37D-6EAB57E07457}" type="slidenum">
              <a:rPr lang="en-US" smtClean="0"/>
              <a:pPr/>
              <a:t>‹#›</a:t>
            </a:fld>
            <a:endParaRPr lang="en-US" dirty="0"/>
          </a:p>
        </p:txBody>
      </p:sp>
    </p:spTree>
    <p:extLst>
      <p:ext uri="{BB962C8B-B14F-4D97-AF65-F5344CB8AC3E}">
        <p14:creationId xmlns:p14="http://schemas.microsoft.com/office/powerpoint/2010/main" val="385212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44929" cy="465614"/>
          </a:xfrm>
          <a:prstGeom prst="rect">
            <a:avLst/>
          </a:prstGeom>
          <a:noFill/>
          <a:ln w="9525">
            <a:noFill/>
            <a:miter lim="800000"/>
            <a:headEnd/>
            <a:tailEnd/>
          </a:ln>
          <a:effectLst/>
        </p:spPr>
        <p:txBody>
          <a:bodyPr vert="horz" wrap="square" lIns="93337" tIns="46669" rIns="93337" bIns="46669" numCol="1" anchor="t" anchorCtr="0" compatLnSpc="1">
            <a:prstTxWarp prst="textNoShape">
              <a:avLst/>
            </a:prstTxWarp>
          </a:bodyPr>
          <a:lstStyle>
            <a:lvl1pPr algn="l" defTabSz="932194">
              <a:defRPr sz="1200">
                <a:latin typeface="Arial" pitchFamily="34" charset="0"/>
              </a:defRPr>
            </a:lvl1pPr>
          </a:lstStyle>
          <a:p>
            <a:endParaRPr lang="en-US" dirty="0"/>
          </a:p>
        </p:txBody>
      </p:sp>
      <p:sp>
        <p:nvSpPr>
          <p:cNvPr id="6147" name="Rectangle 3"/>
          <p:cNvSpPr>
            <a:spLocks noGrp="1" noChangeArrowheads="1"/>
          </p:cNvSpPr>
          <p:nvPr>
            <p:ph type="dt" idx="1"/>
          </p:nvPr>
        </p:nvSpPr>
        <p:spPr bwMode="auto">
          <a:xfrm>
            <a:off x="3979777" y="0"/>
            <a:ext cx="3044929" cy="465614"/>
          </a:xfrm>
          <a:prstGeom prst="rect">
            <a:avLst/>
          </a:prstGeom>
          <a:noFill/>
          <a:ln w="9525">
            <a:noFill/>
            <a:miter lim="800000"/>
            <a:headEnd/>
            <a:tailEnd/>
          </a:ln>
          <a:effectLst/>
        </p:spPr>
        <p:txBody>
          <a:bodyPr vert="horz" wrap="square" lIns="93337" tIns="46669" rIns="93337" bIns="46669" numCol="1" anchor="t" anchorCtr="0" compatLnSpc="1">
            <a:prstTxWarp prst="textNoShape">
              <a:avLst/>
            </a:prstTxWarp>
          </a:bodyPr>
          <a:lstStyle>
            <a:lvl1pPr algn="r" defTabSz="932194">
              <a:defRPr sz="1200">
                <a:latin typeface="Arial" pitchFamily="34" charset="0"/>
              </a:defRPr>
            </a:lvl1pPr>
          </a:lstStyle>
          <a:p>
            <a:endParaRPr lang="en-US" dirty="0"/>
          </a:p>
        </p:txBody>
      </p:sp>
      <p:sp>
        <p:nvSpPr>
          <p:cNvPr id="38916" name="Rectangle 4"/>
          <p:cNvSpPr>
            <a:spLocks noGrp="1" noRot="1" noChangeAspect="1" noChangeArrowheads="1" noTextEdit="1"/>
          </p:cNvSpPr>
          <p:nvPr>
            <p:ph type="sldImg" idx="2"/>
          </p:nvPr>
        </p:nvSpPr>
        <p:spPr bwMode="auto">
          <a:xfrm>
            <a:off x="1185863" y="698500"/>
            <a:ext cx="4654550" cy="34925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3885" y="4423332"/>
            <a:ext cx="5618506" cy="4190524"/>
          </a:xfrm>
          <a:prstGeom prst="rect">
            <a:avLst/>
          </a:prstGeom>
          <a:noFill/>
          <a:ln w="9525">
            <a:noFill/>
            <a:miter lim="800000"/>
            <a:headEnd/>
            <a:tailEnd/>
          </a:ln>
          <a:effectLst/>
        </p:spPr>
        <p:txBody>
          <a:bodyPr vert="horz" wrap="square" lIns="93337" tIns="46669" rIns="93337" bIns="4666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1" y="8845089"/>
            <a:ext cx="3044929" cy="465614"/>
          </a:xfrm>
          <a:prstGeom prst="rect">
            <a:avLst/>
          </a:prstGeom>
          <a:noFill/>
          <a:ln w="9525">
            <a:noFill/>
            <a:miter lim="800000"/>
            <a:headEnd/>
            <a:tailEnd/>
          </a:ln>
          <a:effectLst/>
        </p:spPr>
        <p:txBody>
          <a:bodyPr vert="horz" wrap="square" lIns="93337" tIns="46669" rIns="93337" bIns="46669" numCol="1" anchor="b" anchorCtr="0" compatLnSpc="1">
            <a:prstTxWarp prst="textNoShape">
              <a:avLst/>
            </a:prstTxWarp>
          </a:bodyPr>
          <a:lstStyle>
            <a:lvl1pPr algn="l" defTabSz="932194">
              <a:defRPr sz="1200">
                <a:latin typeface="Arial" pitchFamily="34" charset="0"/>
              </a:defRPr>
            </a:lvl1pPr>
          </a:lstStyle>
          <a:p>
            <a:endParaRPr lang="en-US" dirty="0"/>
          </a:p>
        </p:txBody>
      </p:sp>
      <p:sp>
        <p:nvSpPr>
          <p:cNvPr id="6151" name="Rectangle 7"/>
          <p:cNvSpPr>
            <a:spLocks noGrp="1" noChangeArrowheads="1"/>
          </p:cNvSpPr>
          <p:nvPr>
            <p:ph type="sldNum" sz="quarter" idx="5"/>
          </p:nvPr>
        </p:nvSpPr>
        <p:spPr bwMode="auto">
          <a:xfrm>
            <a:off x="3979777" y="8845089"/>
            <a:ext cx="3044929" cy="465614"/>
          </a:xfrm>
          <a:prstGeom prst="rect">
            <a:avLst/>
          </a:prstGeom>
          <a:noFill/>
          <a:ln w="9525">
            <a:noFill/>
            <a:miter lim="800000"/>
            <a:headEnd/>
            <a:tailEnd/>
          </a:ln>
          <a:effectLst/>
        </p:spPr>
        <p:txBody>
          <a:bodyPr vert="horz" wrap="square" lIns="93337" tIns="46669" rIns="93337" bIns="46669" numCol="1" anchor="b" anchorCtr="0" compatLnSpc="1">
            <a:prstTxWarp prst="textNoShape">
              <a:avLst/>
            </a:prstTxWarp>
          </a:bodyPr>
          <a:lstStyle>
            <a:lvl1pPr algn="r" defTabSz="932194">
              <a:defRPr sz="1200">
                <a:latin typeface="Arial" pitchFamily="34" charset="0"/>
              </a:defRPr>
            </a:lvl1pPr>
          </a:lstStyle>
          <a:p>
            <a:fld id="{B36AD4A4-215D-42FB-93BE-57AEA3C25758}" type="slidenum">
              <a:rPr lang="en-US"/>
              <a:pPr/>
              <a:t>‹#›</a:t>
            </a:fld>
            <a:endParaRPr lang="en-US" dirty="0"/>
          </a:p>
        </p:txBody>
      </p:sp>
    </p:spTree>
    <p:extLst>
      <p:ext uri="{BB962C8B-B14F-4D97-AF65-F5344CB8AC3E}">
        <p14:creationId xmlns:p14="http://schemas.microsoft.com/office/powerpoint/2010/main" val="2772379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6AD4A4-215D-42FB-93BE-57AEA3C2575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a:p>
            <a:r>
              <a:rPr lang="en-US" sz="1800" dirty="0" smtClean="0"/>
              <a:t>First, let me turn to contingent liabilities, which are significant.</a:t>
            </a:r>
          </a:p>
          <a:p>
            <a:endParaRPr lang="en-US" sz="1800" dirty="0" smtClean="0"/>
          </a:p>
          <a:p>
            <a:r>
              <a:rPr lang="en-US" sz="1800" dirty="0" smtClean="0"/>
              <a:t>We saw earlier</a:t>
            </a:r>
            <a:r>
              <a:rPr lang="en-US" sz="1800" baseline="0" dirty="0" smtClean="0"/>
              <a:t> that</a:t>
            </a:r>
            <a:r>
              <a:rPr lang="en-US" sz="1800" dirty="0" smtClean="0"/>
              <a:t> bank recapitalization through fiscal transfers has contributed to the debt build-up. During 2011-13 alone, state aid and transfers for</a:t>
            </a:r>
            <a:r>
              <a:rPr lang="en-US" sz="1800" baseline="0" dirty="0" smtClean="0"/>
              <a:t> SOE recapitalizations amounted to 3.8 percent of GDP (Source: EDP notification and Ministry of Finance). U</a:t>
            </a:r>
            <a:r>
              <a:rPr lang="en-US" sz="1800" dirty="0" smtClean="0"/>
              <a:t>nder-capitalized and over-leveraged state-owned enterprises,</a:t>
            </a:r>
            <a:r>
              <a:rPr lang="en-US" sz="1800" baseline="0" dirty="0" smtClean="0"/>
              <a:t> which were </a:t>
            </a:r>
            <a:r>
              <a:rPr lang="en-US" sz="1800" dirty="0" smtClean="0"/>
              <a:t>the main beneficiaries of government guarantees</a:t>
            </a:r>
            <a:r>
              <a:rPr lang="en-US" sz="1800" baseline="0" dirty="0" smtClean="0"/>
              <a:t> (</a:t>
            </a:r>
            <a:r>
              <a:rPr lang="en-US" sz="1800" dirty="0" smtClean="0"/>
              <a:t>at 18 percent of GDP in 2012), remain under pressure. Their debt, in turn, amounts to around 25 percent of GDP-not counting liabilities of around 5 percent of GDP that are already included in the general government</a:t>
            </a:r>
            <a:r>
              <a:rPr lang="en-US" sz="1800" baseline="0" dirty="0" smtClean="0"/>
              <a:t> accounts (Source: 2011 AUKN Report, EC calculations).</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Large state-ownership in the economy</a:t>
            </a:r>
            <a:r>
              <a:rPr lang="en-US" sz="1800" baseline="0" dirty="0" smtClean="0"/>
              <a:t> is being viewed</a:t>
            </a:r>
            <a:r>
              <a:rPr lang="en-US" sz="1800" dirty="0" smtClean="0"/>
              <a:t> as a</a:t>
            </a:r>
            <a:r>
              <a:rPr lang="en-US" sz="1800" baseline="0" dirty="0" smtClean="0"/>
              <a:t> critical</a:t>
            </a:r>
            <a:r>
              <a:rPr lang="en-US" sz="1800" dirty="0" smtClean="0"/>
              <a:t> impediment to more foreign direct investment. In other words, it is impeding inflows that could help strengthen enterprises’ capital;</a:t>
            </a:r>
            <a:r>
              <a:rPr lang="en-US" sz="1800" baseline="0" dirty="0" smtClean="0"/>
              <a:t> improve corporate governance; and facilitate technology transfers.</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State ownership is not the full story, of course. </a:t>
            </a:r>
          </a:p>
          <a:p>
            <a:endParaRPr lang="en-US" sz="1800" dirty="0" smtClean="0"/>
          </a:p>
          <a:p>
            <a:r>
              <a:rPr lang="en-US" sz="1800" baseline="0" dirty="0" smtClean="0"/>
              <a:t>Wages remain high in regional comparison, and are another drag on competitiveness, and the minimum wage increases in 2010 did not help in this regard. Low competitiveness, </a:t>
            </a:r>
            <a:r>
              <a:rPr lang="en-US" sz="1800" dirty="0" smtClean="0"/>
              <a:t>amongst other things, has also been reflected in</a:t>
            </a:r>
            <a:r>
              <a:rPr lang="en-US" sz="1800" baseline="0" dirty="0" smtClean="0"/>
              <a:t> shrinking export shares</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Taking into account the extent of the contraction in output, however,</a:t>
            </a:r>
            <a:r>
              <a:rPr lang="en-US" sz="1800" baseline="0" dirty="0" smtClean="0"/>
              <a:t> </a:t>
            </a:r>
            <a:r>
              <a:rPr lang="en-US" sz="1800" dirty="0" smtClean="0"/>
              <a:t>job losses have been relatively contained, but unemployment has been edging up nonetheless.</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t>In Slovenia, p</a:t>
            </a:r>
            <a:r>
              <a:rPr lang="en-US" sz="1800" baseline="0" dirty="0" smtClean="0"/>
              <a:t>articular concerns center around the share of long-term unemployed (43 percent in total unemployment, versus an average of 37 percent in advanced Europe and 18 percent in other advanced countries);</a:t>
            </a:r>
            <a:r>
              <a:rPr lang="en-US" sz="1800" dirty="0" smtClean="0"/>
              <a:t> as well as</a:t>
            </a:r>
            <a:r>
              <a:rPr lang="en-US" sz="1800" baseline="0" dirty="0" smtClean="0"/>
              <a:t> a relatively low participation rate of the young and older males.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t>Low participation actually means that registered unemployment would be higher if these people were still trying to get jobs-it’s a red flag and an important structural issue that needs to be addressed.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p:txBody>
      </p:sp>
      <p:sp>
        <p:nvSpPr>
          <p:cNvPr id="4" name="Slide Number Placeholder 3"/>
          <p:cNvSpPr>
            <a:spLocks noGrp="1"/>
          </p:cNvSpPr>
          <p:nvPr>
            <p:ph type="sldNum" sz="quarter" idx="10"/>
          </p:nvPr>
        </p:nvSpPr>
        <p:spPr/>
        <p:txBody>
          <a:bodyPr/>
          <a:lstStyle/>
          <a:p>
            <a:fld id="{B36AD4A4-215D-42FB-93BE-57AEA3C2575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Finally, age-related spending pressures loom. EC estimates show that pension expenditures are expected to rise from around 11 percent of GDP</a:t>
            </a:r>
            <a:r>
              <a:rPr lang="en-US" sz="1800" baseline="0" dirty="0" smtClean="0"/>
              <a:t> in 2011 (latest available from </a:t>
            </a:r>
            <a:r>
              <a:rPr lang="en-US" sz="1800" baseline="0" dirty="0" err="1" smtClean="0"/>
              <a:t>Eurostat</a:t>
            </a:r>
            <a:r>
              <a:rPr lang="en-US" sz="1800" baseline="0" dirty="0" smtClean="0"/>
              <a:t>) to more than 18 percent of GDP by 2055.</a:t>
            </a:r>
            <a:endParaRPr lang="en-US" sz="1800" dirty="0" smtClean="0"/>
          </a:p>
          <a:p>
            <a:endParaRPr lang="en-US" sz="1800" dirty="0" smtClean="0"/>
          </a:p>
          <a:p>
            <a:r>
              <a:rPr lang="en-US" sz="1800" dirty="0" smtClean="0"/>
              <a:t>The recent pension reform was a good step in the right direction, but it is estimated to only have shaved off around 1½ percent of GDP</a:t>
            </a:r>
            <a:r>
              <a:rPr lang="en-US" sz="1800" baseline="0" dirty="0" smtClean="0"/>
              <a:t> (authorities estimates) </a:t>
            </a:r>
            <a:r>
              <a:rPr lang="en-US" sz="1800" dirty="0" smtClean="0"/>
              <a:t>from projected</a:t>
            </a:r>
            <a:r>
              <a:rPr lang="en-US" sz="1800" baseline="0" dirty="0" smtClean="0"/>
              <a:t> </a:t>
            </a:r>
            <a:r>
              <a:rPr lang="en-US" sz="1800" dirty="0" smtClean="0"/>
              <a:t>future costs. So further pension reform steps will be needed to address these pressures,</a:t>
            </a:r>
            <a:r>
              <a:rPr lang="en-US" sz="1800" baseline="0" dirty="0" smtClean="0"/>
              <a:t> in order to keep fiscal consolidation on track and –importantly-create fiscal space for more productive expenditures to boost growth and employment.</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B36AD4A4-215D-42FB-93BE-57AEA3C2575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r>
              <a:rPr lang="en-US" sz="1800" dirty="0" smtClean="0"/>
              <a:t>So what to do? </a:t>
            </a:r>
          </a:p>
          <a:p>
            <a:pPr marL="514350" indent="-514350"/>
            <a:r>
              <a:rPr lang="en-US" sz="1800" dirty="0" smtClean="0"/>
              <a:t>Our general policy advice centers around the following recommendations:</a:t>
            </a:r>
          </a:p>
          <a:p>
            <a:pPr marL="514350" indent="-514350"/>
            <a:r>
              <a:rPr lang="en-US" sz="1800" dirty="0" smtClean="0"/>
              <a:t>First, proceed with a gradual but persistent fiscal adjustment-to build confidence and to create fiscal space to address structural</a:t>
            </a:r>
            <a:r>
              <a:rPr lang="en-US" sz="1800" baseline="0" dirty="0" smtClean="0"/>
              <a:t> issues.</a:t>
            </a:r>
            <a:endParaRPr lang="en-US" sz="1800" dirty="0" smtClean="0"/>
          </a:p>
          <a:p>
            <a:pPr marL="514350" indent="-514350"/>
            <a:r>
              <a:rPr lang="en-US" sz="1800" dirty="0" smtClean="0"/>
              <a:t>Second, frame the adjustment within a credible medium-term path, again to re-affirm confidence with markets.</a:t>
            </a:r>
          </a:p>
          <a:p>
            <a:pPr marL="514350" indent="-514350"/>
            <a:r>
              <a:rPr lang="en-US" sz="1800" dirty="0" smtClean="0"/>
              <a:t>Third, as long as the economy remains under pressure, focus on overall fiscal balances net of bank restructuring costs and let automatic stabilizers operate.</a:t>
            </a:r>
          </a:p>
          <a:p>
            <a:pPr marL="514350" indent="-514350"/>
            <a:r>
              <a:rPr lang="en-US" sz="1800" dirty="0" smtClean="0"/>
              <a:t>Slovenia needs growth, and strengthening its confidence with markets is a critical first step to reinvigorate the economy and re-build sustainable growth.</a:t>
            </a:r>
          </a:p>
          <a:p>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B36AD4A4-215D-42FB-93BE-57AEA3C2575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In order to improve competitiveness</a:t>
            </a:r>
            <a:r>
              <a:rPr lang="en-US" sz="2000" baseline="0" dirty="0" smtClean="0"/>
              <a:t> and</a:t>
            </a:r>
            <a:r>
              <a:rPr lang="en-US" sz="2000" dirty="0" smtClean="0"/>
              <a:t> restore confidence and attract capital from abroad, bold steps are needed. </a:t>
            </a:r>
          </a:p>
          <a:p>
            <a:endParaRPr lang="en-US" sz="2000" dirty="0" smtClean="0"/>
          </a:p>
          <a:p>
            <a:r>
              <a:rPr lang="en-US" sz="2000" dirty="0" smtClean="0"/>
              <a:t>Recent</a:t>
            </a:r>
            <a:r>
              <a:rPr lang="en-US" sz="2000" baseline="0" dirty="0" smtClean="0"/>
              <a:t> l</a:t>
            </a:r>
            <a:r>
              <a:rPr lang="en-US" sz="2000" dirty="0" smtClean="0"/>
              <a:t>abor market reform has been a step in the right direction.</a:t>
            </a:r>
          </a:p>
          <a:p>
            <a:endParaRPr lang="en-US" sz="2000" dirty="0" smtClean="0"/>
          </a:p>
          <a:p>
            <a:r>
              <a:rPr lang="en-US" sz="2000" dirty="0" smtClean="0"/>
              <a:t>Similarly, controlling wage growth in the public</a:t>
            </a:r>
            <a:r>
              <a:rPr lang="en-US" sz="2000" baseline="0" dirty="0" smtClean="0"/>
              <a:t> sector should help to contain economy-wide wage pressures; while t</a:t>
            </a:r>
            <a:r>
              <a:rPr lang="en-US" sz="2000" dirty="0" smtClean="0"/>
              <a:t>hose </a:t>
            </a:r>
            <a:r>
              <a:rPr lang="en-US" sz="2000" baseline="0" dirty="0" smtClean="0"/>
              <a:t>are already being controlled to some extent by rising unemployment and the continuing recession.</a:t>
            </a:r>
            <a:endParaRPr lang="en-US" sz="2000" dirty="0" smtClean="0"/>
          </a:p>
          <a:p>
            <a:endParaRPr lang="en-US" sz="2000" dirty="0" smtClean="0"/>
          </a:p>
          <a:p>
            <a:r>
              <a:rPr lang="en-US" sz="2000" dirty="0" smtClean="0"/>
              <a:t>However,</a:t>
            </a:r>
            <a:r>
              <a:rPr lang="en-US" sz="2000" baseline="0" dirty="0" smtClean="0"/>
              <a:t> what is really needed in the current situation is a “confidence-shock”: For example, a</a:t>
            </a:r>
            <a:r>
              <a:rPr lang="en-US" sz="2000" dirty="0" smtClean="0"/>
              <a:t> high-profile privatization could send a strong signal to outside investors about</a:t>
            </a:r>
            <a:r>
              <a:rPr lang="en-US" sz="2000" baseline="0" dirty="0" smtClean="0"/>
              <a:t> the country’s resolve to open up and to bring about lasting change.</a:t>
            </a:r>
            <a:endParaRPr lang="en-US" sz="20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Also, addressing labor market distortions will be key: </a:t>
            </a:r>
          </a:p>
          <a:p>
            <a:endParaRPr lang="en-US" sz="1800" dirty="0" smtClean="0"/>
          </a:p>
          <a:p>
            <a:r>
              <a:rPr lang="en-US" sz="1800" dirty="0" smtClean="0"/>
              <a:t>This chart shows that</a:t>
            </a:r>
            <a:r>
              <a:rPr lang="en-US" sz="1800" baseline="0" dirty="0" smtClean="0"/>
              <a:t> “participating,” i.e. re-joining the labor market after being unemployed</a:t>
            </a:r>
            <a:r>
              <a:rPr lang="en-US" sz="1800" dirty="0" smtClean="0"/>
              <a:t>, means effectively no change in income for a representative one-earner family. In other words, gross income that would be earned by moving out of</a:t>
            </a:r>
            <a:r>
              <a:rPr lang="en-US" sz="1800" baseline="0" dirty="0" smtClean="0"/>
              <a:t> unemployment is almost entirely offset by lost social benefits and taxation. </a:t>
            </a:r>
            <a:r>
              <a:rPr lang="en-US" sz="1800" dirty="0" smtClean="0"/>
              <a:t>Obviously,</a:t>
            </a:r>
            <a:r>
              <a:rPr lang="en-US" sz="1800" baseline="0" dirty="0" smtClean="0"/>
              <a:t> this creates </a:t>
            </a:r>
            <a:r>
              <a:rPr lang="en-US" sz="1800" dirty="0" smtClean="0"/>
              <a:t>significant disincentives for re-entering employment, and may explain a large part of the long-term unemployment</a:t>
            </a:r>
            <a:r>
              <a:rPr lang="en-US" sz="1800" baseline="0" dirty="0" smtClean="0"/>
              <a:t> we saw earlier.</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And while these powerful disincentives exist, little is being spent on active labor market programs: </a:t>
            </a:r>
          </a:p>
          <a:p>
            <a:endParaRPr lang="en-US" sz="1800" dirty="0" smtClean="0"/>
          </a:p>
          <a:p>
            <a:r>
              <a:rPr lang="en-US" sz="1800" dirty="0" smtClean="0"/>
              <a:t>Slovenia spends only half as much as other advanced European countries; </a:t>
            </a:r>
          </a:p>
          <a:p>
            <a:endParaRPr lang="en-US" sz="1800" dirty="0" smtClean="0"/>
          </a:p>
          <a:p>
            <a:r>
              <a:rPr lang="en-US" sz="1800" dirty="0" smtClean="0"/>
              <a:t>and the share spent on public employment services and administration is high within the total allocation-at the detriment of training and hiring subsidies,</a:t>
            </a:r>
            <a:r>
              <a:rPr lang="en-US" sz="1800" baseline="0" dirty="0" smtClean="0"/>
              <a:t> which have been shown to be effective.</a:t>
            </a:r>
          </a:p>
          <a:p>
            <a:endParaRPr lang="en-US" sz="1800" baseline="0" dirty="0" smtClean="0"/>
          </a:p>
          <a:p>
            <a:r>
              <a:rPr lang="en-US" sz="1800" baseline="0" dirty="0" smtClean="0"/>
              <a:t>So, re-iterating again: Slovenia would do well to expand the use of in-work tax credits and benefits for low-skilled workers and other active labor market programs to reduce labor market disincentives and help</a:t>
            </a:r>
            <a:r>
              <a:rPr lang="en-US" sz="1800" dirty="0" smtClean="0"/>
              <a:t> create employment</a:t>
            </a:r>
            <a:r>
              <a:rPr lang="en-US" sz="1800" baseline="0" dirty="0" smtClean="0"/>
              <a:t> opportunities</a:t>
            </a:r>
            <a:r>
              <a:rPr lang="en-US" sz="1800" dirty="0" smtClean="0"/>
              <a:t>.</a:t>
            </a:r>
            <a:endParaRPr lang="en-US" sz="1800" baseline="0" dirty="0" smtClean="0"/>
          </a:p>
          <a:p>
            <a:endParaRPr lang="en-US" sz="1800" baseline="0" dirty="0" smtClean="0"/>
          </a:p>
          <a:p>
            <a:r>
              <a:rPr lang="en-US" sz="1800" baseline="0" dirty="0" smtClean="0"/>
              <a:t>Coming back to the overall theme: Fiscal space </a:t>
            </a:r>
            <a:r>
              <a:rPr lang="en-US" sz="1800" dirty="0" smtClean="0"/>
              <a:t>create</a:t>
            </a:r>
            <a:r>
              <a:rPr lang="en-US" sz="1800" baseline="0" dirty="0" smtClean="0"/>
              <a:t>d by consolidation could thus be used to improve employment and boost growth, setting off a “virtuous cycle”.</a:t>
            </a:r>
          </a:p>
          <a:p>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First put Slovenia in global context</a:t>
            </a:r>
          </a:p>
          <a:p>
            <a:r>
              <a:rPr lang="en-US" sz="1800" dirty="0" smtClean="0"/>
              <a:t>Second:</a:t>
            </a:r>
            <a:r>
              <a:rPr lang="en-US" sz="1800" baseline="0" dirty="0" smtClean="0"/>
              <a:t> Key c</a:t>
            </a:r>
            <a:r>
              <a:rPr lang="en-US" sz="1800" dirty="0" smtClean="0"/>
              <a:t>hallenges facing Slovenia, including public contingent liabilities, low competitiveness</a:t>
            </a:r>
            <a:r>
              <a:rPr lang="en-US" sz="1800" baseline="0" dirty="0" smtClean="0"/>
              <a:t> and high unemployment; </a:t>
            </a:r>
          </a:p>
          <a:p>
            <a:r>
              <a:rPr lang="en-US" sz="1800" baseline="0" dirty="0" smtClean="0"/>
              <a:t>Third: S</a:t>
            </a:r>
            <a:r>
              <a:rPr lang="en-US" sz="1800" dirty="0" smtClean="0"/>
              <a:t>ketch out some recommendations for the way forward, drawing on our research and experiences from around the world.</a:t>
            </a:r>
          </a:p>
        </p:txBody>
      </p:sp>
      <p:sp>
        <p:nvSpPr>
          <p:cNvPr id="4" name="Slide Number Placeholder 3"/>
          <p:cNvSpPr>
            <a:spLocks noGrp="1"/>
          </p:cNvSpPr>
          <p:nvPr>
            <p:ph type="sldNum" sz="quarter" idx="10"/>
          </p:nvPr>
        </p:nvSpPr>
        <p:spPr/>
        <p:txBody>
          <a:bodyPr/>
          <a:lstStyle/>
          <a:p>
            <a:fld id="{B36AD4A4-215D-42FB-93BE-57AEA3C2575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r>
              <a:rPr lang="en-US" sz="1800" dirty="0" smtClean="0"/>
              <a:t>So to conclude: financial and corporate sector distress are now at the forefront of everyone’s attention.</a:t>
            </a:r>
          </a:p>
          <a:p>
            <a:pPr marL="514350" indent="-514350"/>
            <a:endParaRPr lang="en-US" sz="1800" dirty="0" smtClean="0"/>
          </a:p>
          <a:p>
            <a:pPr marL="514350" indent="-514350">
              <a:buFont typeface="Wingdings" pitchFamily="2" charset="2"/>
              <a:buNone/>
            </a:pPr>
            <a:r>
              <a:rPr lang="en-US" sz="1800" dirty="0" smtClean="0"/>
              <a:t>But in order to address medium- to long-term structural issues, Slovenia needs to send a strong signal to markets to re-build confidence and re-invigorate growth.</a:t>
            </a:r>
          </a:p>
          <a:p>
            <a:pPr marL="514350" indent="-514350">
              <a:buFont typeface="Wingdings" pitchFamily="2" charset="2"/>
              <a:buNone/>
            </a:pPr>
            <a:endParaRPr lang="en-US" sz="1800" dirty="0" smtClean="0"/>
          </a:p>
          <a:p>
            <a:pPr marL="514350" indent="-514350">
              <a:buFont typeface="Wingdings" pitchFamily="2" charset="2"/>
              <a:buNone/>
            </a:pPr>
            <a:r>
              <a:rPr lang="en-US" sz="1800" dirty="0" smtClean="0"/>
              <a:t>The government’s commitment to gradual fiscal consolidation as well as recent consensual pension and labor market reforms are all steps in the right direction.</a:t>
            </a:r>
          </a:p>
          <a:p>
            <a:pPr marL="514350" indent="-514350">
              <a:buFont typeface="Wingdings" pitchFamily="2" charset="2"/>
              <a:buNone/>
            </a:pPr>
            <a:endParaRPr lang="en-US" sz="1800" dirty="0" smtClean="0"/>
          </a:p>
          <a:p>
            <a:pPr marL="514350" indent="-514350">
              <a:buFont typeface="Wingdings" pitchFamily="2" charset="2"/>
              <a:buNone/>
            </a:pPr>
            <a:r>
              <a:rPr lang="en-US" sz="1800" dirty="0" smtClean="0"/>
              <a:t>However,</a:t>
            </a:r>
            <a:r>
              <a:rPr lang="en-US" sz="1800" baseline="0" dirty="0" smtClean="0"/>
              <a:t> a</a:t>
            </a:r>
            <a:r>
              <a:rPr lang="en-US" sz="1800" dirty="0" smtClean="0"/>
              <a:t> high-profile privatization could</a:t>
            </a:r>
            <a:r>
              <a:rPr lang="en-US" sz="1800" baseline="0" dirty="0" smtClean="0"/>
              <a:t> also be very important, as</a:t>
            </a:r>
            <a:r>
              <a:rPr lang="en-US" sz="1800" dirty="0" smtClean="0"/>
              <a:t> a clear sign to foreign investors that the economy is opening up and ready to receive more investment inflows.</a:t>
            </a:r>
          </a:p>
          <a:p>
            <a:pPr marL="514350" indent="-514350">
              <a:buFont typeface="Wingdings" pitchFamily="2" charset="2"/>
              <a:buNone/>
            </a:pPr>
            <a:endParaRPr lang="en-US" sz="1800" dirty="0" smtClean="0"/>
          </a:p>
          <a:p>
            <a:pPr marL="514350" indent="-514350">
              <a:buFont typeface="Wingdings" pitchFamily="2" charset="2"/>
              <a:buNone/>
            </a:pPr>
            <a:r>
              <a:rPr lang="en-US" sz="1800" dirty="0" smtClean="0"/>
              <a:t>Finally,</a:t>
            </a:r>
            <a:r>
              <a:rPr lang="en-US" sz="1800" baseline="0" dirty="0" smtClean="0"/>
              <a:t> of course, s</a:t>
            </a:r>
            <a:r>
              <a:rPr lang="en-US" sz="1800" dirty="0" smtClean="0"/>
              <a:t>ound fiscal policy will be a necessary accompaniment to structural reforms by maintaining stability and creating fiscal space for growth- and employment-enhancing measures.</a:t>
            </a:r>
          </a:p>
          <a:p>
            <a:pPr marL="514350" indent="-514350">
              <a:buFont typeface="Wingdings" pitchFamily="2" charset="2"/>
              <a:buNone/>
            </a:pPr>
            <a:endParaRPr lang="en-US" sz="1800" dirty="0" smtClean="0"/>
          </a:p>
          <a:p>
            <a:pPr marL="514350" indent="-514350">
              <a:buFont typeface="Wingdings" pitchFamily="2" charset="2"/>
              <a:buNone/>
            </a:pPr>
            <a:r>
              <a:rPr lang="en-US" sz="1800" dirty="0" smtClean="0"/>
              <a:t>Slovenia is well on its way to bring about lasting change to its economy-I wish you only the best in your endeavors, and do not hesitate to call on us if we can support</a:t>
            </a:r>
            <a:r>
              <a:rPr lang="en-US" sz="1800" baseline="0" dirty="0" smtClean="0"/>
              <a:t> you in any way.</a:t>
            </a:r>
            <a:endParaRPr lang="en-US" sz="1800" dirty="0" smtClean="0"/>
          </a:p>
        </p:txBody>
      </p:sp>
      <p:sp>
        <p:nvSpPr>
          <p:cNvPr id="4" name="Slide Number Placeholder 3"/>
          <p:cNvSpPr>
            <a:spLocks noGrp="1"/>
          </p:cNvSpPr>
          <p:nvPr>
            <p:ph type="sldNum" sz="quarter" idx="10"/>
          </p:nvPr>
        </p:nvSpPr>
        <p:spPr/>
        <p:txBody>
          <a:bodyPr/>
          <a:lstStyle/>
          <a:p>
            <a:fld id="{B36AD4A4-215D-42FB-93BE-57AEA3C25758}"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Slovenia was in a strong starting position</a:t>
            </a:r>
          </a:p>
          <a:p>
            <a:endParaRPr lang="en-US" sz="1800" dirty="0" smtClean="0"/>
          </a:p>
          <a:p>
            <a:r>
              <a:rPr lang="en-US" sz="1800" dirty="0" smtClean="0"/>
              <a:t>Compared with other advanced and emerging economies, Slovenia entered crisis in a very strong position.</a:t>
            </a:r>
          </a:p>
          <a:p>
            <a:r>
              <a:rPr lang="en-US" sz="1800" dirty="0" smtClean="0"/>
              <a:t>This</a:t>
            </a:r>
            <a:r>
              <a:rPr lang="en-US" sz="1800" baseline="0" dirty="0" smtClean="0"/>
              <a:t> followed </a:t>
            </a:r>
            <a:r>
              <a:rPr lang="en-US" sz="1800" dirty="0" smtClean="0"/>
              <a:t>a period of very high and sustained growth. In</a:t>
            </a:r>
            <a:r>
              <a:rPr lang="en-US" sz="1800" baseline="0" dirty="0" smtClean="0"/>
              <a:t> comparison,</a:t>
            </a:r>
            <a:r>
              <a:rPr lang="en-US" sz="1800" dirty="0" smtClean="0"/>
              <a:t> debt amongst other advanced countries averaged historical highs.</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fiscal balanced worsened further during the crisis, </a:t>
            </a:r>
            <a:r>
              <a:rPr lang="en-US" dirty="0" smtClean="0"/>
              <a:t>d</a:t>
            </a:r>
            <a:r>
              <a:rPr lang="en-US" baseline="0" dirty="0" smtClean="0"/>
              <a:t>ebt in advanced countries increased even more during the crisis; also reflecting financial sector </a:t>
            </a:r>
            <a:r>
              <a:rPr lang="en-US" baseline="0" dirty="0" err="1" smtClean="0"/>
              <a:t>supportand</a:t>
            </a:r>
            <a:r>
              <a:rPr lang="en-US" baseline="0" dirty="0" smtClean="0"/>
              <a:t> the recognition of contingent liabilities.</a:t>
            </a:r>
          </a:p>
          <a:p>
            <a:endParaRPr lang="en-US" dirty="0" smtClean="0"/>
          </a:p>
          <a:p>
            <a:r>
              <a:rPr lang="en-US" dirty="0" smtClean="0"/>
              <a:t>Starting from a much</a:t>
            </a:r>
            <a:r>
              <a:rPr lang="en-US" baseline="0" dirty="0" smtClean="0"/>
              <a:t> better</a:t>
            </a:r>
            <a:r>
              <a:rPr lang="en-US" dirty="0" smtClean="0"/>
              <a:t> base, this was </a:t>
            </a:r>
            <a:r>
              <a:rPr lang="en-US" baseline="0" dirty="0" smtClean="0"/>
              <a:t>no different in Slovenia. </a:t>
            </a:r>
            <a:endParaRPr lang="en-US"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85" y="4423331"/>
            <a:ext cx="5704852" cy="4888943"/>
          </a:xfrm>
        </p:spPr>
        <p:txBody>
          <a:bodyPr>
            <a:normAutofit/>
          </a:bodyPr>
          <a:lstStyle/>
          <a:p>
            <a:r>
              <a:rPr lang="en-US" sz="1800" dirty="0" smtClean="0"/>
              <a:t>What drove</a:t>
            </a:r>
            <a:r>
              <a:rPr lang="en-US" sz="1800" baseline="0" dirty="0" smtClean="0"/>
              <a:t> the build-up of debt? </a:t>
            </a:r>
            <a:r>
              <a:rPr lang="en-US" sz="1800" dirty="0" smtClean="0"/>
              <a:t>Underlying factors of the debt build-up differed considerably across countries</a:t>
            </a:r>
            <a:r>
              <a:rPr lang="en-US" sz="1800" baseline="0" dirty="0" smtClean="0"/>
              <a:t>.</a:t>
            </a:r>
          </a:p>
          <a:p>
            <a:endParaRPr lang="en-US" sz="1800" baseline="0" dirty="0" smtClean="0"/>
          </a:p>
          <a:p>
            <a:r>
              <a:rPr lang="en-US" sz="1800" baseline="0" dirty="0" smtClean="0"/>
              <a:t>Graph shows countries ordered by their debt build-up. </a:t>
            </a:r>
            <a:r>
              <a:rPr lang="en-US" sz="1800" dirty="0" smtClean="0"/>
              <a:t>Three main factors contributed: Weak primary balances (shown in blue); stock-flow adjustments (shown in green), such as the assumption of new debt to recapitalize the financial sector, for example; and automatic increases caused by high interest rates and low or negative growth (shown in yellow).</a:t>
            </a:r>
          </a:p>
          <a:p>
            <a:endParaRPr lang="en-US" sz="1800" dirty="0" smtClean="0"/>
          </a:p>
          <a:p>
            <a:r>
              <a:rPr lang="en-US" sz="1800" dirty="0" smtClean="0"/>
              <a:t>Example:</a:t>
            </a:r>
            <a:r>
              <a:rPr lang="en-US" sz="1800" baseline="0" dirty="0" smtClean="0"/>
              <a:t> Germany</a:t>
            </a:r>
            <a:r>
              <a:rPr lang="en-US" sz="1800" dirty="0" smtClean="0"/>
              <a:t> debt increased because of a stock adjustment (in green) and some negative growth (in yellow). The primary balance (in blue) was strong, however, so the total increase in debt was less than the sum of the yellow and the green, and the red triangle is lower.</a:t>
            </a:r>
          </a:p>
          <a:p>
            <a:endParaRPr lang="en-US" sz="1800" dirty="0" smtClean="0"/>
          </a:p>
          <a:p>
            <a:r>
              <a:rPr lang="en-US" sz="1800" dirty="0" smtClean="0"/>
              <a:t>Slovenia, not one single factor explains the increase. Main contributors were the primary balance as well as asset changes. Weak growth and</a:t>
            </a:r>
            <a:r>
              <a:rPr lang="en-US" sz="1800" baseline="0" dirty="0" smtClean="0"/>
              <a:t> higher real interest rates also provided for unfavorable debt dynamics.</a:t>
            </a:r>
          </a:p>
          <a:p>
            <a:endParaRPr lang="en-US" sz="1800" dirty="0" smtClean="0"/>
          </a:p>
        </p:txBody>
      </p:sp>
      <p:sp>
        <p:nvSpPr>
          <p:cNvPr id="4" name="Slide Number Placeholder 3"/>
          <p:cNvSpPr>
            <a:spLocks noGrp="1"/>
          </p:cNvSpPr>
          <p:nvPr>
            <p:ph type="sldNum" sz="quarter" idx="10"/>
          </p:nvPr>
        </p:nvSpPr>
        <p:spPr/>
        <p:txBody>
          <a:bodyPr/>
          <a:lstStyle/>
          <a:p>
            <a:fld id="{B36AD4A4-215D-42FB-93BE-57AEA3C2575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Where</a:t>
            </a:r>
            <a:r>
              <a:rPr lang="en-US" sz="1800" baseline="0" dirty="0" smtClean="0"/>
              <a:t> does </a:t>
            </a:r>
            <a:r>
              <a:rPr lang="en-US" sz="1800" dirty="0" smtClean="0"/>
              <a:t>Slovenia now</a:t>
            </a:r>
            <a:r>
              <a:rPr lang="en-US" sz="1800" baseline="0" dirty="0" smtClean="0"/>
              <a:t> stand?</a:t>
            </a:r>
          </a:p>
          <a:p>
            <a:endParaRPr lang="en-US" sz="1800" baseline="0" dirty="0" smtClean="0"/>
          </a:p>
          <a:p>
            <a:r>
              <a:rPr lang="en-US" sz="1800" baseline="0" dirty="0" smtClean="0"/>
              <a:t>Exceptionally severe recession, with a cumulative output loss only surpassed by Greece in the euro zone. Public debt i</a:t>
            </a:r>
            <a:r>
              <a:rPr lang="en-US" sz="1800" dirty="0" smtClean="0"/>
              <a:t>s projected to increase mainly due to bank recapitalization needs.</a:t>
            </a:r>
          </a:p>
          <a:p>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Fiscal Adjustment—what is needed?</a:t>
            </a:r>
          </a:p>
          <a:p>
            <a:endParaRPr lang="en-US" sz="1800" dirty="0" smtClean="0"/>
          </a:p>
          <a:p>
            <a:r>
              <a:rPr lang="en-US" sz="1800" dirty="0" smtClean="0"/>
              <a:t>Recent Fiscal Monitor:</a:t>
            </a:r>
            <a:r>
              <a:rPr lang="en-US" sz="1800" baseline="0" dirty="0" smtClean="0"/>
              <a:t> </a:t>
            </a:r>
            <a:r>
              <a:rPr lang="en-US" sz="1800" dirty="0" smtClean="0"/>
              <a:t>Slovenia is</a:t>
            </a:r>
            <a:r>
              <a:rPr lang="en-US" sz="1800" baseline="0" dirty="0" smtClean="0"/>
              <a:t> in</a:t>
            </a:r>
            <a:r>
              <a:rPr lang="en-US" sz="1800" dirty="0" smtClean="0"/>
              <a:t> Group 2 of advanced countries (in the middle of the chart), which means that it has a relatively contained debt level (below 90%), compared to many</a:t>
            </a:r>
            <a:r>
              <a:rPr lang="en-US" sz="1800" baseline="0" dirty="0" smtClean="0"/>
              <a:t> peers</a:t>
            </a:r>
            <a:r>
              <a:rPr lang="en-US" sz="1800" dirty="0" smtClean="0"/>
              <a:t> in the euro zone.</a:t>
            </a:r>
          </a:p>
          <a:p>
            <a:endParaRPr lang="en-US" sz="1800" baseline="0" dirty="0" smtClean="0"/>
          </a:p>
          <a:p>
            <a:r>
              <a:rPr lang="en-US" sz="1800" dirty="0" smtClean="0"/>
              <a:t>Yet, </a:t>
            </a:r>
            <a:r>
              <a:rPr lang="en-US" sz="1800" baseline="0" dirty="0" smtClean="0"/>
              <a:t>the trend increase in debt since 2007 was very significant: slicing the chart the other way-from left to right, instead of top to bottom- would put SLV in the top ten advanced countries in terms of debt increases. But still significantly below countries that have sought help from its European partners and the Fund, such as Ireland, Portugal, or Greece.</a:t>
            </a:r>
            <a:endParaRPr lang="en-US" sz="1800"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Adjustment</a:t>
            </a:r>
            <a:r>
              <a:rPr lang="en-US" baseline="0" dirty="0" smtClean="0"/>
              <a:t> needs are manageable.</a:t>
            </a:r>
          </a:p>
          <a:p>
            <a:endParaRPr lang="en-US" baseline="0" dirty="0" smtClean="0"/>
          </a:p>
          <a:p>
            <a:r>
              <a:rPr lang="en-US" baseline="0" dirty="0" smtClean="0"/>
              <a:t>The graph depicts resulting adjustment needs under different adjustment scenarios for different countries: including stabilization at 80 percent of debt/GDP, at 60% of debt/GDP, and or simply pursuit of a balanced budget.</a:t>
            </a:r>
            <a:endParaRPr lang="en-US" dirty="0" smtClean="0"/>
          </a:p>
          <a:p>
            <a:endParaRPr lang="en-US" dirty="0" smtClean="0"/>
          </a:p>
          <a:p>
            <a:r>
              <a:rPr lang="en-US" dirty="0" smtClean="0"/>
              <a:t>Under</a:t>
            </a:r>
            <a:r>
              <a:rPr lang="en-US" baseline="0" dirty="0" smtClean="0"/>
              <a:t> any of these scenarios </a:t>
            </a:r>
            <a:r>
              <a:rPr lang="en-US" dirty="0" smtClean="0"/>
              <a:t>Slovenia’s </a:t>
            </a:r>
            <a:r>
              <a:rPr lang="en-US" baseline="0" dirty="0" smtClean="0"/>
              <a:t>adjustment needs are relatively low. That is, improvements that are needed in its primary fiscal balance to reach different debt sustainability levels are fairly manageable compared to other countries. You may question of course whether these simulations depict the right targets at which Slovenia wants to stabilize its debt at. But particularly the 60% level features prominently in the Maastricht criteria. We also subjects these estimations to different potential assumptions, such as higher interest rates. Overall, we can take away that Slovenia’s adjustment needs are—in comparison to other European countries--relatively low, and also relatively robust to any scenario changes in the general outlook. </a:t>
            </a:r>
            <a:endParaRPr lang="en-US" dirty="0" smtClean="0"/>
          </a:p>
          <a:p>
            <a:endParaRPr lang="en-US" dirty="0" smtClean="0"/>
          </a:p>
          <a:p>
            <a:r>
              <a:rPr lang="en-US" dirty="0" smtClean="0"/>
              <a:t>But</a:t>
            </a:r>
            <a:r>
              <a:rPr lang="en-US" baseline="0" dirty="0" smtClean="0"/>
              <a:t> </a:t>
            </a:r>
            <a:r>
              <a:rPr lang="en-US" dirty="0" smtClean="0"/>
              <a:t>comparisons only take us so far</a:t>
            </a:r>
            <a:r>
              <a:rPr lang="en-US" baseline="0" dirty="0" smtClean="0"/>
              <a:t> and this should not give room for complacency.</a:t>
            </a:r>
            <a:r>
              <a:rPr lang="en-US" dirty="0" smtClean="0"/>
              <a:t> In particular,</a:t>
            </a:r>
            <a:r>
              <a:rPr lang="en-US" baseline="0" dirty="0" smtClean="0"/>
              <a:t> this adjustment scenario is mechanic in that it assumes the baseline stays constant. But this is not the case as we will see—and Slovenia is up against some real strong future pressures.</a:t>
            </a:r>
            <a:endParaRPr lang="en-US" dirty="0" smtClean="0"/>
          </a:p>
          <a:p>
            <a:endParaRPr lang="en-US"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As you know</a:t>
            </a:r>
            <a:r>
              <a:rPr lang="en-US" sz="1800" baseline="0" dirty="0" smtClean="0"/>
              <a:t> </a:t>
            </a:r>
            <a:r>
              <a:rPr lang="en-US" sz="1800" dirty="0" smtClean="0"/>
              <a:t>better than I</a:t>
            </a:r>
            <a:r>
              <a:rPr lang="en-US" sz="1800" baseline="0" dirty="0" smtClean="0"/>
              <a:t> do</a:t>
            </a:r>
            <a:r>
              <a:rPr lang="en-US" sz="1800" dirty="0" smtClean="0"/>
              <a:t>, there are a number of challenges facing Slovenia, that need to be tackled in</a:t>
            </a:r>
            <a:r>
              <a:rPr lang="en-US" sz="1800" baseline="0" dirty="0" smtClean="0"/>
              <a:t> the years ahead</a:t>
            </a:r>
            <a:r>
              <a:rPr lang="en-US" sz="1800" dirty="0" smtClean="0"/>
              <a:t>.</a:t>
            </a:r>
          </a:p>
          <a:p>
            <a:endParaRPr lang="en-US" sz="1800" dirty="0" smtClean="0"/>
          </a:p>
          <a:p>
            <a:r>
              <a:rPr lang="en-US" sz="1800" baseline="0" dirty="0" smtClean="0"/>
              <a:t>C</a:t>
            </a:r>
            <a:r>
              <a:rPr lang="en-US" sz="1800" dirty="0" smtClean="0"/>
              <a:t>ontingent liabilities in the financial and corporate sectors, that are arising from an e</a:t>
            </a:r>
            <a:r>
              <a:rPr lang="en-US" sz="1800" baseline="0" dirty="0" smtClean="0"/>
              <a:t>conomy that is tilted towards public and national ownership; Problems of low competitiveness and low inward foreign direct investment; and high unemployment, with almost half long-term, as well as low labor market participation of the young and elderly; and, finally, future pressures on spending from an aging population. </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B36AD4A4-215D-42FB-93BE-57AEA3C2575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52400" y="185058"/>
            <a:ext cx="7467600" cy="685800"/>
          </a:xfrm>
          <a:prstGeom prst="rect">
            <a:avLst/>
          </a:prstGeom>
          <a:solidFill>
            <a:srgbClr val="1B236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152400" y="-47625"/>
            <a:ext cx="82296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228600" y="185058"/>
            <a:ext cx="8686800" cy="685800"/>
          </a:xfrm>
          <a:prstGeom prst="rect">
            <a:avLst/>
          </a:prstGeom>
          <a:solidFill>
            <a:srgbClr val="B80000"/>
          </a:solidFill>
          <a:ln w="25400" cap="flat" cmpd="sng" algn="ctr">
            <a:noFill/>
            <a:prstDash val="solid"/>
          </a:ln>
          <a:effectLst/>
        </p:spPr>
        <p:txBody>
          <a:bodyPr rtlCol="0" anchor="ctr"/>
          <a:lstStyle/>
          <a:p>
            <a:pPr fontAlgn="auto">
              <a:spcBef>
                <a:spcPts val="0"/>
              </a:spcBef>
              <a:spcAft>
                <a:spcPts val="0"/>
              </a:spcAft>
              <a:defRPr/>
            </a:pPr>
            <a:endParaRPr lang="en-US" sz="1800" kern="0" dirty="0">
              <a:solidFill>
                <a:srgbClr val="FFFFFF"/>
              </a:solidFill>
              <a:latin typeface="Arial"/>
              <a:cs typeface="Arial"/>
            </a:endParaRPr>
          </a:p>
        </p:txBody>
      </p:sp>
      <p:sp>
        <p:nvSpPr>
          <p:cNvPr id="2" name="Title 1"/>
          <p:cNvSpPr>
            <a:spLocks noGrp="1"/>
          </p:cNvSpPr>
          <p:nvPr>
            <p:ph type="title"/>
          </p:nvPr>
        </p:nvSpPr>
        <p:spPr>
          <a:xfrm>
            <a:off x="228600" y="-47625"/>
            <a:ext cx="86868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AE606DD-D066-4020-99B8-4F9D94E94EA0}"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EC5D4BE-2933-4CE8-8E29-AECF8666D4B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3C5875-91E3-41CE-AE6F-33116157EA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47B5453-BFAC-4E54-B0B9-C6047A30AF95}"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CF537AB-6DD5-47B3-B0EF-A3A6059CEE71}"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03BEBE1-7BD2-4AFA-85AF-7487A2E15DE6}"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244C5B9-4005-4BE6-8555-D9E02B5C16B4}"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9454EDE-4260-453E-9D56-AF2237FF8259}"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AE606DD-D066-4020-99B8-4F9D94E94EA0}"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EC5D4BE-2933-4CE8-8E29-AECF8666D4B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3C5875-91E3-41CE-AE6F-33116157EAB8}"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47B5453-BFAC-4E54-B0B9-C6047A30AF95}"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CF537AB-6DD5-47B3-B0EF-A3A6059CEE71}"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03BEBE1-7BD2-4AFA-85AF-7487A2E15DE6}"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244C5B9-4005-4BE6-8555-D9E02B5C16B4}"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9454EDE-4260-453E-9D56-AF2237FF8259}" type="slidenum">
              <a:rPr lang="en-US"/>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defRPr>
            </a:lvl1pPr>
          </a:lstStyle>
          <a:p>
            <a:endParaRPr lang="en-US" dirty="0"/>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endParaRPr lang="en-US" dirty="0"/>
          </a:p>
        </p:txBody>
      </p:sp>
      <p:sp>
        <p:nvSpPr>
          <p:cNvPr id="224262"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fld id="{BB3F2FEB-4EF7-4B84-A746-67C062150325}" type="slidenum">
              <a:rPr lang="en-US"/>
              <a:pPr/>
              <a:t>‹#›</a:t>
            </a:fld>
            <a:endParaRPr lang="en-US" dirty="0"/>
          </a:p>
        </p:txBody>
      </p:sp>
      <p:pic>
        <p:nvPicPr>
          <p:cNvPr id="2055" name="Picture 7"/>
          <p:cNvPicPr>
            <a:picLocks noChangeAspect="1" noChangeArrowheads="1"/>
          </p:cNvPicPr>
          <p:nvPr/>
        </p:nvPicPr>
        <p:blipFill>
          <a:blip r:embed="rId11" cstate="print"/>
          <a:srcRect/>
          <a:stretch>
            <a:fillRect/>
          </a:stretch>
        </p:blipFill>
        <p:spPr bwMode="auto">
          <a:xfrm>
            <a:off x="8077200" y="138113"/>
            <a:ext cx="881063" cy="881062"/>
          </a:xfrm>
          <a:prstGeom prst="rect">
            <a:avLst/>
          </a:prstGeom>
          <a:noFill/>
          <a:ln w="9525">
            <a:noFill/>
            <a:miter lim="800000"/>
            <a:headEnd/>
            <a:tailEnd/>
          </a:ln>
        </p:spPr>
      </p:pic>
      <p:sp>
        <p:nvSpPr>
          <p:cNvPr id="9" name="Content Placeholder 2"/>
          <p:cNvSpPr txBox="1">
            <a:spLocks/>
          </p:cNvSpPr>
          <p:nvPr userDrawn="1"/>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eaLnBrk="0" hangingPunct="0">
              <a:spcBef>
                <a:spcPct val="20000"/>
              </a:spcBef>
              <a:buClr>
                <a:srgbClr val="FFCC00"/>
              </a:buClr>
              <a:buSzPct val="70000"/>
              <a:buFont typeface="Wingdings" pitchFamily="2" charset="2"/>
              <a:buNone/>
              <a:defRPr/>
            </a:pPr>
            <a:endParaRPr lang="en-US" sz="1800" kern="0" dirty="0">
              <a:solidFill>
                <a:srgbClr val="000000"/>
              </a:solidFill>
              <a:latin typeface="Arial" pitchFamily="34" charset="0"/>
            </a:endParaRPr>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915"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1"/>
          </a:solidFill>
          <a:latin typeface="Franklin Gothic Medium" pitchFamily="34" charset="0"/>
          <a:ea typeface="+mj-ea"/>
          <a:cs typeface="+mj-cs"/>
        </a:defRPr>
      </a:lvl1pPr>
      <a:lvl2pPr algn="ctr" rtl="0" eaLnBrk="0" fontAlgn="base" hangingPunct="0">
        <a:spcBef>
          <a:spcPct val="0"/>
        </a:spcBef>
        <a:spcAft>
          <a:spcPct val="0"/>
        </a:spcAft>
        <a:defRPr sz="4400" b="1">
          <a:solidFill>
            <a:schemeClr val="bg2"/>
          </a:solidFill>
          <a:latin typeface="Garamond" pitchFamily="18" charset="0"/>
          <a:cs typeface="Arial" pitchFamily="34" charset="0"/>
        </a:defRPr>
      </a:lvl2pPr>
      <a:lvl3pPr algn="ctr" rtl="0" eaLnBrk="0" fontAlgn="base" hangingPunct="0">
        <a:spcBef>
          <a:spcPct val="0"/>
        </a:spcBef>
        <a:spcAft>
          <a:spcPct val="0"/>
        </a:spcAft>
        <a:defRPr sz="4400" b="1">
          <a:solidFill>
            <a:schemeClr val="bg2"/>
          </a:solidFill>
          <a:latin typeface="Garamond" pitchFamily="18" charset="0"/>
          <a:cs typeface="Arial" pitchFamily="34" charset="0"/>
        </a:defRPr>
      </a:lvl3pPr>
      <a:lvl4pPr algn="ctr" rtl="0" eaLnBrk="0" fontAlgn="base" hangingPunct="0">
        <a:spcBef>
          <a:spcPct val="0"/>
        </a:spcBef>
        <a:spcAft>
          <a:spcPct val="0"/>
        </a:spcAft>
        <a:defRPr sz="4400" b="1">
          <a:solidFill>
            <a:schemeClr val="bg2"/>
          </a:solidFill>
          <a:latin typeface="Garamond" pitchFamily="18" charset="0"/>
          <a:cs typeface="Arial" pitchFamily="34" charset="0"/>
        </a:defRPr>
      </a:lvl4pPr>
      <a:lvl5pPr algn="ctr" rtl="0" eaLnBrk="0" fontAlgn="base" hangingPunct="0">
        <a:spcBef>
          <a:spcPct val="0"/>
        </a:spcBef>
        <a:spcAft>
          <a:spcPct val="0"/>
        </a:spcAft>
        <a:defRPr sz="4400" b="1">
          <a:solidFill>
            <a:schemeClr val="bg2"/>
          </a:solidFill>
          <a:latin typeface="Garamond" pitchFamily="18"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C000"/>
        </a:buClr>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accent3"/>
        </a:buClr>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3pPr>
      <a:lvl4pPr marL="1600200" indent="-228600" algn="l" rtl="0" eaLnBrk="0" fontAlgn="base" hangingPunct="0">
        <a:spcBef>
          <a:spcPct val="20000"/>
        </a:spcBef>
        <a:spcAft>
          <a:spcPct val="0"/>
        </a:spcAft>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4pPr>
      <a:lvl5pPr marL="2057400" indent="-228600" algn="l" rtl="0" eaLnBrk="0" fontAlgn="base" hangingPunct="0">
        <a:spcBef>
          <a:spcPct val="20000"/>
        </a:spcBef>
        <a:spcAft>
          <a:spcPct val="0"/>
        </a:spcAft>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defRPr>
            </a:lvl1pPr>
          </a:lstStyle>
          <a:p>
            <a:endParaRPr lang="en-US" dirty="0"/>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endParaRPr lang="en-US" dirty="0"/>
          </a:p>
        </p:txBody>
      </p:sp>
      <p:sp>
        <p:nvSpPr>
          <p:cNvPr id="224262"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fld id="{BB3F2FEB-4EF7-4B84-A746-67C062150325}" type="slidenum">
              <a:rPr lang="en-US"/>
              <a:pPr/>
              <a:t>‹#›</a:t>
            </a:fld>
            <a:endParaRPr lang="en-US" dirty="0"/>
          </a:p>
        </p:txBody>
      </p:sp>
      <p:sp>
        <p:nvSpPr>
          <p:cNvPr id="9" name="Content Placeholder 2"/>
          <p:cNvSpPr txBox="1">
            <a:spLocks/>
          </p:cNvSpPr>
          <p:nvPr userDrawn="1"/>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eaLnBrk="0" hangingPunct="0">
              <a:spcBef>
                <a:spcPct val="20000"/>
              </a:spcBef>
              <a:buClr>
                <a:srgbClr val="FFCC00"/>
              </a:buClr>
              <a:buSzPct val="70000"/>
              <a:buFont typeface="Wingdings" pitchFamily="2" charset="2"/>
              <a:buNone/>
              <a:defRPr/>
            </a:pPr>
            <a:endParaRPr lang="en-US" sz="1800" kern="0" dirty="0">
              <a:solidFill>
                <a:srgbClr val="000000"/>
              </a:solidFill>
              <a:latin typeface="Arial" pitchFamily="34" charset="0"/>
            </a:endParaRPr>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1"/>
          </a:solidFill>
          <a:latin typeface="Franklin Gothic Medium" pitchFamily="34" charset="0"/>
          <a:ea typeface="+mj-ea"/>
          <a:cs typeface="+mj-cs"/>
        </a:defRPr>
      </a:lvl1pPr>
      <a:lvl2pPr algn="ctr" rtl="0" eaLnBrk="0" fontAlgn="base" hangingPunct="0">
        <a:spcBef>
          <a:spcPct val="0"/>
        </a:spcBef>
        <a:spcAft>
          <a:spcPct val="0"/>
        </a:spcAft>
        <a:defRPr sz="4400" b="1">
          <a:solidFill>
            <a:schemeClr val="bg2"/>
          </a:solidFill>
          <a:latin typeface="Garamond" pitchFamily="18" charset="0"/>
          <a:cs typeface="Arial" pitchFamily="34" charset="0"/>
        </a:defRPr>
      </a:lvl2pPr>
      <a:lvl3pPr algn="ctr" rtl="0" eaLnBrk="0" fontAlgn="base" hangingPunct="0">
        <a:spcBef>
          <a:spcPct val="0"/>
        </a:spcBef>
        <a:spcAft>
          <a:spcPct val="0"/>
        </a:spcAft>
        <a:defRPr sz="4400" b="1">
          <a:solidFill>
            <a:schemeClr val="bg2"/>
          </a:solidFill>
          <a:latin typeface="Garamond" pitchFamily="18" charset="0"/>
          <a:cs typeface="Arial" pitchFamily="34" charset="0"/>
        </a:defRPr>
      </a:lvl3pPr>
      <a:lvl4pPr algn="ctr" rtl="0" eaLnBrk="0" fontAlgn="base" hangingPunct="0">
        <a:spcBef>
          <a:spcPct val="0"/>
        </a:spcBef>
        <a:spcAft>
          <a:spcPct val="0"/>
        </a:spcAft>
        <a:defRPr sz="4400" b="1">
          <a:solidFill>
            <a:schemeClr val="bg2"/>
          </a:solidFill>
          <a:latin typeface="Garamond" pitchFamily="18" charset="0"/>
          <a:cs typeface="Arial" pitchFamily="34" charset="0"/>
        </a:defRPr>
      </a:lvl4pPr>
      <a:lvl5pPr algn="ctr" rtl="0" eaLnBrk="0" fontAlgn="base" hangingPunct="0">
        <a:spcBef>
          <a:spcPct val="0"/>
        </a:spcBef>
        <a:spcAft>
          <a:spcPct val="0"/>
        </a:spcAft>
        <a:defRPr sz="4400" b="1">
          <a:solidFill>
            <a:schemeClr val="bg2"/>
          </a:solidFill>
          <a:latin typeface="Garamond" pitchFamily="18"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1">
            <a:lumMod val="50000"/>
          </a:schemeClr>
        </a:buClr>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B80000"/>
        </a:buClr>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accent3"/>
        </a:buClr>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3pPr>
      <a:lvl4pPr marL="1600200" indent="-228600" algn="l" rtl="0" eaLnBrk="0" fontAlgn="base" hangingPunct="0">
        <a:spcBef>
          <a:spcPct val="20000"/>
        </a:spcBef>
        <a:spcAft>
          <a:spcPct val="0"/>
        </a:spcAft>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4pPr>
      <a:lvl5pPr marL="2057400" indent="-228600" algn="l" rtl="0" eaLnBrk="0" fontAlgn="base" hangingPunct="0">
        <a:spcBef>
          <a:spcPct val="20000"/>
        </a:spcBef>
        <a:spcAft>
          <a:spcPct val="0"/>
        </a:spcAft>
        <a:buSzPct val="70000"/>
        <a:buFont typeface="Wingdings" pitchFamily="2" charset="2"/>
        <a:buChar char="n"/>
        <a:defRPr lang="en-US" sz="2800" dirty="0" smtClean="0">
          <a:solidFill>
            <a:schemeClr val="tx1"/>
          </a:solidFill>
          <a:effectLst/>
          <a:latin typeface="Arial" pitchFamily="34" charset="0"/>
          <a:ea typeface="+mn-ea"/>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U:\FAD banner.jpg"/>
          <p:cNvPicPr>
            <a:picLocks noChangeAspect="1" noChangeArrowheads="1"/>
          </p:cNvPicPr>
          <p:nvPr/>
        </p:nvPicPr>
        <p:blipFill>
          <a:blip r:embed="rId4" cstate="print"/>
          <a:srcRect b="14085"/>
          <a:stretch>
            <a:fillRect/>
          </a:stretch>
        </p:blipFill>
        <p:spPr bwMode="auto">
          <a:xfrm>
            <a:off x="-6749" y="-64626"/>
            <a:ext cx="9150749" cy="902826"/>
          </a:xfrm>
          <a:prstGeom prst="rect">
            <a:avLst/>
          </a:prstGeom>
          <a:noFill/>
        </p:spPr>
      </p:pic>
      <p:sp>
        <p:nvSpPr>
          <p:cNvPr id="4" name="Slide Number Placeholder 3"/>
          <p:cNvSpPr>
            <a:spLocks noGrp="1"/>
          </p:cNvSpPr>
          <p:nvPr>
            <p:ph type="sldNum" sz="quarter" idx="12"/>
          </p:nvPr>
        </p:nvSpPr>
        <p:spPr/>
        <p:txBody>
          <a:bodyPr/>
          <a:lstStyle/>
          <a:p>
            <a:fld id="{F68BA8A3-BC96-40DE-9D65-5DB28ABA68B0}" type="slidenum">
              <a:rPr lang="en-US" smtClean="0"/>
              <a:pPr/>
              <a:t>1</a:t>
            </a:fld>
            <a:endParaRPr lang="en-US" dirty="0"/>
          </a:p>
        </p:txBody>
      </p:sp>
      <p:sp>
        <p:nvSpPr>
          <p:cNvPr id="8" name="Rectangle 2"/>
          <p:cNvSpPr txBox="1">
            <a:spLocks noChangeArrowheads="1"/>
          </p:cNvSpPr>
          <p:nvPr/>
        </p:nvSpPr>
        <p:spPr bwMode="auto">
          <a:xfrm>
            <a:off x="230187" y="914400"/>
            <a:ext cx="8913813" cy="2286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0" hangingPunct="0">
              <a:defRPr/>
            </a:pPr>
            <a:r>
              <a:rPr lang="en-US" sz="3200" b="1" kern="0" dirty="0" smtClean="0">
                <a:solidFill>
                  <a:srgbClr val="C00000"/>
                </a:solidFill>
                <a:latin typeface="Franklin Gothic Medium" pitchFamily="34" charset="0"/>
              </a:rPr>
              <a:t>Fiscal Policies for Sustainable Economic Growth</a:t>
            </a:r>
            <a:r>
              <a:rPr lang="en-US" sz="3200" b="1" kern="0" smtClean="0">
                <a:solidFill>
                  <a:srgbClr val="C00000"/>
                </a:solidFill>
                <a:latin typeface="Franklin Gothic Medium" pitchFamily="34" charset="0"/>
              </a:rPr>
              <a:t>: Challenges </a:t>
            </a:r>
            <a:r>
              <a:rPr lang="en-US" sz="3200" b="1" kern="0" dirty="0" smtClean="0">
                <a:solidFill>
                  <a:srgbClr val="C00000"/>
                </a:solidFill>
                <a:latin typeface="Franklin Gothic Medium" pitchFamily="34" charset="0"/>
              </a:rPr>
              <a:t>for Slovenia</a:t>
            </a:r>
            <a:endParaRPr lang="en-US" sz="2000" b="1" kern="0" dirty="0">
              <a:solidFill>
                <a:srgbClr val="C00000"/>
              </a:solidFill>
              <a:latin typeface="Franklin Gothic Medium" pitchFamily="34" charset="0"/>
            </a:endParaRPr>
          </a:p>
        </p:txBody>
      </p:sp>
      <p:sp>
        <p:nvSpPr>
          <p:cNvPr id="9" name="Rectangle 3"/>
          <p:cNvSpPr txBox="1">
            <a:spLocks noChangeArrowheads="1"/>
          </p:cNvSpPr>
          <p:nvPr/>
        </p:nvSpPr>
        <p:spPr bwMode="auto">
          <a:xfrm>
            <a:off x="533400" y="4561644"/>
            <a:ext cx="8001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0" hangingPunct="0">
              <a:lnSpc>
                <a:spcPct val="90000"/>
              </a:lnSpc>
              <a:spcBef>
                <a:spcPct val="20000"/>
              </a:spcBef>
              <a:buClr>
                <a:srgbClr val="FFCC00"/>
              </a:buClr>
              <a:buSzPct val="70000"/>
              <a:buFont typeface="Wingdings" pitchFamily="2" charset="2"/>
              <a:buNone/>
              <a:defRPr/>
            </a:pPr>
            <a:r>
              <a:rPr lang="en-US" sz="1800" kern="0" dirty="0" smtClean="0">
                <a:solidFill>
                  <a:srgbClr val="006BD6">
                    <a:lumMod val="50000"/>
                  </a:srgbClr>
                </a:solidFill>
                <a:latin typeface="Arial" pitchFamily="34" charset="0"/>
                <a:sym typeface="Garamond" pitchFamily="18" charset="0"/>
              </a:rPr>
              <a:t>Gerd Schwartz</a:t>
            </a:r>
          </a:p>
          <a:p>
            <a:pPr eaLnBrk="0" hangingPunct="0">
              <a:lnSpc>
                <a:spcPct val="90000"/>
              </a:lnSpc>
              <a:spcBef>
                <a:spcPct val="20000"/>
              </a:spcBef>
              <a:buClr>
                <a:srgbClr val="FFCC00"/>
              </a:buClr>
              <a:buSzPct val="70000"/>
              <a:buFont typeface="Wingdings" pitchFamily="2" charset="2"/>
              <a:buNone/>
              <a:defRPr/>
            </a:pPr>
            <a:r>
              <a:rPr lang="en-US" sz="1800" kern="0" dirty="0" smtClean="0">
                <a:solidFill>
                  <a:srgbClr val="006BD6">
                    <a:lumMod val="50000"/>
                  </a:srgbClr>
                </a:solidFill>
                <a:latin typeface="Arial" pitchFamily="34" charset="0"/>
                <a:sym typeface="Garamond" pitchFamily="18" charset="0"/>
              </a:rPr>
              <a:t>Deputy Director, Fiscal Affairs Department, IMF </a:t>
            </a:r>
          </a:p>
          <a:p>
            <a:pPr eaLnBrk="0" hangingPunct="0">
              <a:lnSpc>
                <a:spcPct val="90000"/>
              </a:lnSpc>
              <a:spcBef>
                <a:spcPct val="20000"/>
              </a:spcBef>
              <a:buClr>
                <a:srgbClr val="FFCC00"/>
              </a:buClr>
              <a:buSzPct val="70000"/>
              <a:buFont typeface="Wingdings" pitchFamily="2" charset="2"/>
              <a:buNone/>
              <a:defRPr/>
            </a:pPr>
            <a:endParaRPr lang="en-US" sz="1800" kern="0" dirty="0" smtClean="0">
              <a:solidFill>
                <a:srgbClr val="006BD6">
                  <a:lumMod val="50000"/>
                </a:srgbClr>
              </a:solidFill>
              <a:latin typeface="Arial" pitchFamily="34" charset="0"/>
              <a:sym typeface="Garamond" pitchFamily="18" charset="0"/>
            </a:endParaRPr>
          </a:p>
          <a:p>
            <a:pPr eaLnBrk="0" hangingPunct="0">
              <a:lnSpc>
                <a:spcPct val="90000"/>
              </a:lnSpc>
              <a:spcBef>
                <a:spcPct val="20000"/>
              </a:spcBef>
              <a:buClr>
                <a:srgbClr val="FFCC00"/>
              </a:buClr>
              <a:buSzPct val="70000"/>
              <a:buFont typeface="Wingdings" pitchFamily="2" charset="2"/>
              <a:buNone/>
              <a:defRPr/>
            </a:pPr>
            <a:r>
              <a:rPr lang="en-US" sz="1800" kern="0" dirty="0" smtClean="0">
                <a:solidFill>
                  <a:srgbClr val="006BD6">
                    <a:lumMod val="50000"/>
                  </a:srgbClr>
                </a:solidFill>
                <a:latin typeface="Arial" pitchFamily="34" charset="0"/>
                <a:sym typeface="Garamond" pitchFamily="18" charset="0"/>
              </a:rPr>
              <a:t>Conference on Structural Challenges of the Slovenian Economy</a:t>
            </a:r>
          </a:p>
          <a:p>
            <a:pPr eaLnBrk="0" hangingPunct="0">
              <a:lnSpc>
                <a:spcPct val="90000"/>
              </a:lnSpc>
              <a:spcBef>
                <a:spcPct val="20000"/>
              </a:spcBef>
              <a:buClr>
                <a:srgbClr val="FFCC00"/>
              </a:buClr>
              <a:buSzPct val="70000"/>
              <a:buFont typeface="Wingdings" pitchFamily="2" charset="2"/>
              <a:buNone/>
              <a:defRPr/>
            </a:pPr>
            <a:r>
              <a:rPr lang="en-US" sz="1800" kern="0" dirty="0" smtClean="0">
                <a:solidFill>
                  <a:srgbClr val="006BD6">
                    <a:lumMod val="50000"/>
                  </a:srgbClr>
                </a:solidFill>
                <a:latin typeface="Arial" pitchFamily="34" charset="0"/>
                <a:sym typeface="Garamond" pitchFamily="18" charset="0"/>
              </a:rPr>
              <a:t>June 19, 2013</a:t>
            </a:r>
          </a:p>
          <a:p>
            <a:pPr eaLnBrk="0" hangingPunct="0">
              <a:lnSpc>
                <a:spcPct val="90000"/>
              </a:lnSpc>
              <a:spcBef>
                <a:spcPct val="20000"/>
              </a:spcBef>
              <a:buClr>
                <a:srgbClr val="FFCC00"/>
              </a:buClr>
              <a:buSzPct val="70000"/>
              <a:buFont typeface="Wingdings" pitchFamily="2" charset="2"/>
              <a:buNone/>
              <a:defRPr/>
            </a:pPr>
            <a:r>
              <a:rPr lang="en-US" sz="1800" kern="0" dirty="0" smtClean="0">
                <a:solidFill>
                  <a:srgbClr val="006BD6">
                    <a:lumMod val="50000"/>
                  </a:srgbClr>
                </a:solidFill>
                <a:latin typeface="Arial" pitchFamily="34" charset="0"/>
                <a:sym typeface="Garamond" pitchFamily="18" charset="0"/>
              </a:rPr>
              <a:t>Ljubljana</a:t>
            </a:r>
            <a:endParaRPr lang="en-US" sz="2000" kern="0" dirty="0">
              <a:solidFill>
                <a:srgbClr val="006BD6">
                  <a:lumMod val="50000"/>
                </a:srgbClr>
              </a:solidFill>
              <a:latin typeface="Arial" pitchFamily="34" charset="0"/>
            </a:endParaRPr>
          </a:p>
        </p:txBody>
      </p:sp>
      <p:graphicFrame>
        <p:nvGraphicFramePr>
          <p:cNvPr id="64514" name="Object 2"/>
          <p:cNvGraphicFramePr>
            <a:graphicFrameLocks noChangeAspect="1"/>
          </p:cNvGraphicFramePr>
          <p:nvPr/>
        </p:nvGraphicFramePr>
        <p:xfrm>
          <a:off x="4114800" y="2981325"/>
          <a:ext cx="1182688" cy="1066800"/>
        </p:xfrm>
        <a:graphic>
          <a:graphicData uri="http://schemas.openxmlformats.org/presentationml/2006/ole">
            <mc:AlternateContent xmlns:mc="http://schemas.openxmlformats.org/markup-compatibility/2006">
              <mc:Choice xmlns:v="urn:schemas-microsoft-com:vml" Requires="v">
                <p:oleObj spid="_x0000_s6147" name="Document" r:id="rId6" imgW="1477080" imgH="1514160" progId="Word.Document.8">
                  <p:embed/>
                </p:oleObj>
              </mc:Choice>
              <mc:Fallback>
                <p:oleObj name="Document" r:id="rId6" imgW="1477080" imgH="1514160" progId="Word.Documen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981325"/>
                        <a:ext cx="1182688" cy="106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99975" y="634321"/>
            <a:ext cx="4934675" cy="261610"/>
          </a:xfrm>
          <a:prstGeom prst="rect">
            <a:avLst/>
          </a:prstGeom>
          <a:noFill/>
        </p:spPr>
        <p:txBody>
          <a:bodyPr wrap="square" rtlCol="0">
            <a:spAutoFit/>
          </a:bodyPr>
          <a:lstStyle/>
          <a:p>
            <a:pPr algn="l"/>
            <a:r>
              <a:rPr lang="en-US" sz="1050" b="1" dirty="0" smtClean="0">
                <a:solidFill>
                  <a:srgbClr val="FFFFFF"/>
                </a:solidFill>
                <a:latin typeface="+mj-lt"/>
                <a:cs typeface="Microsoft Uighur" pitchFamily="2" charset="-78"/>
              </a:rPr>
              <a:t>Effects of Good Government</a:t>
            </a:r>
            <a:r>
              <a:rPr lang="en-US" sz="1000" b="1" dirty="0" smtClean="0">
                <a:solidFill>
                  <a:srgbClr val="FFFFFF"/>
                </a:solidFill>
                <a:latin typeface="+mj-lt"/>
                <a:cs typeface="Microsoft Uighur" pitchFamily="2" charset="-78"/>
              </a:rPr>
              <a:t>, </a:t>
            </a:r>
            <a:r>
              <a:rPr lang="en-US" sz="1000" dirty="0" smtClean="0">
                <a:solidFill>
                  <a:srgbClr val="FFFFFF"/>
                </a:solidFill>
                <a:latin typeface="+mj-lt"/>
                <a:cs typeface="Microsoft Uighur" pitchFamily="2" charset="-78"/>
              </a:rPr>
              <a:t>by Ambrogio Lorenzetti, Siena, Italy, 1338-39</a:t>
            </a:r>
            <a:endParaRPr lang="en-US" sz="1000" dirty="0">
              <a:solidFill>
                <a:srgbClr val="FFFFFF"/>
              </a:solidFill>
              <a:latin typeface="+mj-lt"/>
              <a:cs typeface="Microsoft Uighur" pitchFamily="2" charset="-78"/>
            </a:endParaRPr>
          </a:p>
        </p:txBody>
      </p:sp>
      <p:sp>
        <p:nvSpPr>
          <p:cNvPr id="10" name="TextBox 9"/>
          <p:cNvSpPr txBox="1"/>
          <p:nvPr/>
        </p:nvSpPr>
        <p:spPr>
          <a:xfrm>
            <a:off x="298050" y="126425"/>
            <a:ext cx="4934675" cy="523220"/>
          </a:xfrm>
          <a:prstGeom prst="rect">
            <a:avLst/>
          </a:prstGeom>
          <a:noFill/>
        </p:spPr>
        <p:txBody>
          <a:bodyPr wrap="square" rtlCol="0">
            <a:spAutoFit/>
          </a:bodyPr>
          <a:lstStyle/>
          <a:p>
            <a:pPr algn="l"/>
            <a:r>
              <a:rPr lang="en-US" sz="2800" dirty="0" smtClean="0">
                <a:solidFill>
                  <a:srgbClr val="FFFFFF"/>
                </a:solidFill>
                <a:latin typeface="Arial" pitchFamily="34" charset="0"/>
              </a:rPr>
              <a:t>Fiscal Affairs Department</a:t>
            </a:r>
            <a:endParaRPr lang="en-US"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10</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Challenges: Contingent Liabilities</a:t>
            </a:r>
            <a:endParaRPr lang="en-US" dirty="0"/>
          </a:p>
        </p:txBody>
      </p:sp>
      <p:sp>
        <p:nvSpPr>
          <p:cNvPr id="10" name="TextBox 9"/>
          <p:cNvSpPr txBox="1"/>
          <p:nvPr/>
        </p:nvSpPr>
        <p:spPr>
          <a:xfrm>
            <a:off x="533400" y="1676400"/>
            <a:ext cx="7391400" cy="984885"/>
          </a:xfrm>
          <a:prstGeom prst="rect">
            <a:avLst/>
          </a:prstGeom>
          <a:noFill/>
        </p:spPr>
        <p:txBody>
          <a:bodyPr wrap="square" rtlCol="0">
            <a:spAutoFit/>
          </a:bodyPr>
          <a:lstStyle/>
          <a:p>
            <a:r>
              <a:rPr lang="en-US" sz="1800" b="1" dirty="0" smtClean="0">
                <a:latin typeface="Arial" pitchFamily="34" charset="0"/>
              </a:rPr>
              <a:t>Government Guarantees,</a:t>
            </a:r>
            <a:r>
              <a:rPr lang="en-US" sz="1800" b="1" baseline="30000" dirty="0" smtClean="0">
                <a:latin typeface="Arial" pitchFamily="34" charset="0"/>
              </a:rPr>
              <a:t> </a:t>
            </a:r>
            <a:r>
              <a:rPr lang="en-US" sz="1800" b="1" dirty="0" smtClean="0">
                <a:latin typeface="Arial" pitchFamily="34" charset="0"/>
              </a:rPr>
              <a:t>and Debt of SOEs, 2011-12 </a:t>
            </a:r>
            <a:r>
              <a:rPr lang="en-US" sz="1800" dirty="0" smtClean="0">
                <a:latin typeface="Arial" pitchFamily="34" charset="0"/>
              </a:rPr>
              <a:t>1/</a:t>
            </a:r>
            <a:r>
              <a:rPr lang="en-US" sz="1800" b="1" dirty="0" smtClean="0">
                <a:latin typeface="Arial" pitchFamily="34" charset="0"/>
              </a:rPr>
              <a:t/>
            </a:r>
            <a:br>
              <a:rPr lang="en-US" sz="1800" b="1" dirty="0" smtClean="0">
                <a:latin typeface="Arial" pitchFamily="34" charset="0"/>
              </a:rPr>
            </a:br>
            <a:r>
              <a:rPr lang="en-US" sz="1600" i="1" dirty="0" smtClean="0">
                <a:latin typeface="Arial" pitchFamily="34" charset="0"/>
              </a:rPr>
              <a:t>(Percent of GDP)</a:t>
            </a:r>
          </a:p>
          <a:p>
            <a:endParaRPr lang="en-US" dirty="0"/>
          </a:p>
        </p:txBody>
      </p:sp>
      <p:pic>
        <p:nvPicPr>
          <p:cNvPr id="28675" name="Picture 3"/>
          <p:cNvPicPr>
            <a:picLocks noChangeAspect="1" noChangeArrowheads="1"/>
          </p:cNvPicPr>
          <p:nvPr/>
        </p:nvPicPr>
        <p:blipFill>
          <a:blip r:embed="rId3" cstate="print"/>
          <a:srcRect/>
          <a:stretch>
            <a:fillRect/>
          </a:stretch>
        </p:blipFill>
        <p:spPr bwMode="auto">
          <a:xfrm>
            <a:off x="2209800" y="1981200"/>
            <a:ext cx="4191000" cy="3641360"/>
          </a:xfrm>
          <a:prstGeom prst="rect">
            <a:avLst/>
          </a:prstGeom>
          <a:noFill/>
          <a:ln w="9525">
            <a:noFill/>
            <a:miter lim="800000"/>
            <a:headEnd/>
            <a:tailEnd/>
          </a:ln>
          <a:effectLst/>
        </p:spPr>
      </p:pic>
      <p:sp>
        <p:nvSpPr>
          <p:cNvPr id="13" name="TextBox 12"/>
          <p:cNvSpPr txBox="1"/>
          <p:nvPr/>
        </p:nvSpPr>
        <p:spPr>
          <a:xfrm>
            <a:off x="2438400" y="5637311"/>
            <a:ext cx="3886200" cy="400110"/>
          </a:xfrm>
          <a:prstGeom prst="rect">
            <a:avLst/>
          </a:prstGeom>
          <a:noFill/>
        </p:spPr>
        <p:txBody>
          <a:bodyPr wrap="square" rtlCol="0" anchor="b" anchorCtr="1">
            <a:spAutoFit/>
          </a:bodyPr>
          <a:lstStyle/>
          <a:p>
            <a:pPr algn="l"/>
            <a:r>
              <a:rPr lang="en-US" sz="1000" dirty="0" smtClean="0">
                <a:latin typeface="Arial" pitchFamily="34" charset="0"/>
              </a:rPr>
              <a:t>Source: EC 2013; Ministry of Finance.</a:t>
            </a:r>
          </a:p>
          <a:p>
            <a:pPr algn="l"/>
            <a:r>
              <a:rPr lang="en-US" sz="1000" dirty="0" smtClean="0">
                <a:latin typeface="Arial" pitchFamily="34" charset="0"/>
              </a:rPr>
              <a:t>1/ SOE debt for 2011; government guarantees for 2012</a:t>
            </a:r>
            <a:endParaRPr lang="en-US" sz="1000"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11</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Challenges: State Ownership</a:t>
            </a:r>
            <a:endParaRPr lang="en-US" dirty="0"/>
          </a:p>
        </p:txBody>
      </p:sp>
      <p:sp>
        <p:nvSpPr>
          <p:cNvPr id="8" name="TextBox 7"/>
          <p:cNvSpPr txBox="1"/>
          <p:nvPr/>
        </p:nvSpPr>
        <p:spPr>
          <a:xfrm>
            <a:off x="838200" y="1676401"/>
            <a:ext cx="7620000" cy="984885"/>
          </a:xfrm>
          <a:prstGeom prst="rect">
            <a:avLst/>
          </a:prstGeom>
          <a:noFill/>
        </p:spPr>
        <p:txBody>
          <a:bodyPr wrap="square" rtlCol="0">
            <a:spAutoFit/>
          </a:bodyPr>
          <a:lstStyle/>
          <a:p>
            <a:pPr lvl="0" fontAlgn="auto">
              <a:spcBef>
                <a:spcPts val="0"/>
              </a:spcBef>
              <a:spcAft>
                <a:spcPts val="0"/>
              </a:spcAft>
              <a:defRPr sz="1000"/>
            </a:pPr>
            <a:r>
              <a:rPr lang="en-US" sz="1800" b="1" kern="0" dirty="0" smtClean="0">
                <a:latin typeface="Arial" pitchFamily="34" charset="0"/>
              </a:rPr>
              <a:t>Public Assets¹</a:t>
            </a:r>
          </a:p>
          <a:p>
            <a:pPr fontAlgn="auto">
              <a:spcBef>
                <a:spcPts val="0"/>
              </a:spcBef>
              <a:spcAft>
                <a:spcPts val="0"/>
              </a:spcAft>
              <a:defRPr sz="1000"/>
            </a:pPr>
            <a:r>
              <a:rPr lang="en-US" sz="1600" i="1" kern="0" dirty="0" smtClean="0">
                <a:latin typeface="Arial" pitchFamily="34" charset="0"/>
              </a:rPr>
              <a:t>(Percent of GDP, 2011)</a:t>
            </a:r>
          </a:p>
          <a:p>
            <a:endParaRPr lang="en-US" dirty="0"/>
          </a:p>
        </p:txBody>
      </p:sp>
      <p:pic>
        <p:nvPicPr>
          <p:cNvPr id="28675" name="Picture 3"/>
          <p:cNvPicPr>
            <a:picLocks noChangeAspect="1" noChangeArrowheads="1"/>
          </p:cNvPicPr>
          <p:nvPr/>
        </p:nvPicPr>
        <p:blipFill>
          <a:blip r:embed="rId3" cstate="print"/>
          <a:srcRect/>
          <a:stretch>
            <a:fillRect/>
          </a:stretch>
        </p:blipFill>
        <p:spPr bwMode="auto">
          <a:xfrm>
            <a:off x="1828800" y="2209800"/>
            <a:ext cx="5579617" cy="3352800"/>
          </a:xfrm>
          <a:prstGeom prst="rect">
            <a:avLst/>
          </a:prstGeom>
          <a:noFill/>
          <a:ln w="9525">
            <a:noFill/>
            <a:miter lim="800000"/>
            <a:headEnd/>
            <a:tailEnd/>
          </a:ln>
          <a:effectLst/>
        </p:spPr>
      </p:pic>
      <p:sp>
        <p:nvSpPr>
          <p:cNvPr id="12" name="TextBox 11"/>
          <p:cNvSpPr txBox="1"/>
          <p:nvPr/>
        </p:nvSpPr>
        <p:spPr>
          <a:xfrm>
            <a:off x="228600" y="5715000"/>
            <a:ext cx="8534400" cy="707886"/>
          </a:xfrm>
          <a:prstGeom prst="rect">
            <a:avLst/>
          </a:prstGeom>
          <a:noFill/>
        </p:spPr>
        <p:txBody>
          <a:bodyPr wrap="square" rtlCol="0">
            <a:spAutoFit/>
          </a:bodyPr>
          <a:lstStyle/>
          <a:p>
            <a:pPr marL="228600" indent="-228600" algn="l"/>
            <a:r>
              <a:rPr lang="en-US" sz="1000" dirty="0" smtClean="0">
                <a:latin typeface="Arial" pitchFamily="34" charset="0"/>
              </a:rPr>
              <a:t>1. As represented by ''other equity'' from the consolidated financial accounts of the general government sector. This covers financial equity assets and excludes quoted and unquoted shares in companies and mutual fund shares. Data is only available for a limited number of OECD countries.</a:t>
            </a:r>
          </a:p>
          <a:p>
            <a:pPr marL="228600" indent="-228600" algn="l"/>
            <a:r>
              <a:rPr lang="en-US" sz="1000" dirty="0" smtClean="0">
                <a:latin typeface="Arial" pitchFamily="34" charset="0"/>
              </a:rPr>
              <a:t>Source: OECD (2013), OECD National Accounts Statistics and International Direct Investment Statistics (databases), March.</a:t>
            </a:r>
          </a:p>
          <a:p>
            <a:pPr marL="228600" indent="-228600" algn="l">
              <a:buAutoNum type="arabicPeriod"/>
            </a:pPr>
            <a:endParaRPr lang="en-US" sz="10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12</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Challenges: Competitiveness</a:t>
            </a:r>
            <a:endParaRPr lang="en-US" dirty="0"/>
          </a:p>
        </p:txBody>
      </p:sp>
      <p:pic>
        <p:nvPicPr>
          <p:cNvPr id="37891" name="Picture 3"/>
          <p:cNvPicPr>
            <a:picLocks noChangeAspect="1" noChangeArrowheads="1"/>
          </p:cNvPicPr>
          <p:nvPr/>
        </p:nvPicPr>
        <p:blipFill>
          <a:blip r:embed="rId3" cstate="print"/>
          <a:srcRect/>
          <a:stretch>
            <a:fillRect/>
          </a:stretch>
        </p:blipFill>
        <p:spPr bwMode="auto">
          <a:xfrm>
            <a:off x="1219200" y="1981200"/>
            <a:ext cx="6265862" cy="4557970"/>
          </a:xfrm>
          <a:prstGeom prst="rect">
            <a:avLst/>
          </a:prstGeom>
          <a:noFill/>
          <a:ln w="9525">
            <a:noFill/>
            <a:miter lim="800000"/>
            <a:headEnd/>
            <a:tailEnd/>
          </a:ln>
          <a:effectLst/>
        </p:spPr>
      </p:pic>
      <p:sp>
        <p:nvSpPr>
          <p:cNvPr id="7" name="TextBox 10"/>
          <p:cNvSpPr txBox="1"/>
          <p:nvPr/>
        </p:nvSpPr>
        <p:spPr bwMode="auto">
          <a:xfrm>
            <a:off x="2743200" y="6324600"/>
            <a:ext cx="3430772" cy="4111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dirty="0">
                <a:latin typeface="Arial" pitchFamily="34" charset="0"/>
                <a:cs typeface="Arial" pitchFamily="34" charset="0"/>
              </a:rPr>
              <a:t>Sources: Haver;</a:t>
            </a:r>
            <a:r>
              <a:rPr lang="en-US" sz="1000" baseline="0" dirty="0">
                <a:latin typeface="Arial" pitchFamily="34" charset="0"/>
                <a:cs typeface="Arial" pitchFamily="34" charset="0"/>
              </a:rPr>
              <a:t> and IMF staff calculations.</a:t>
            </a:r>
            <a:endParaRPr lang="en-US" sz="1000" dirty="0">
              <a:latin typeface="Arial" pitchFamily="34" charset="0"/>
              <a:cs typeface="Arial" pitchFamily="34" charset="0"/>
            </a:endParaRPr>
          </a:p>
        </p:txBody>
      </p:sp>
      <p:sp>
        <p:nvSpPr>
          <p:cNvPr id="6" name="TextBox 5"/>
          <p:cNvSpPr txBox="1"/>
          <p:nvPr/>
        </p:nvSpPr>
        <p:spPr>
          <a:xfrm>
            <a:off x="457200" y="1371600"/>
            <a:ext cx="8001000" cy="984885"/>
          </a:xfrm>
          <a:prstGeom prst="rect">
            <a:avLst/>
          </a:prstGeom>
          <a:noFill/>
        </p:spPr>
        <p:txBody>
          <a:bodyPr wrap="square" rtlCol="0">
            <a:spAutoFit/>
          </a:bodyPr>
          <a:lstStyle/>
          <a:p>
            <a:r>
              <a:rPr lang="en-US" sz="1800" b="1" dirty="0" smtClean="0">
                <a:latin typeface="Arial" pitchFamily="34" charset="0"/>
              </a:rPr>
              <a:t>Average Monthly Gross Nominal Manufacturing Wages</a:t>
            </a:r>
          </a:p>
          <a:p>
            <a:r>
              <a:rPr lang="en-US" sz="1600" i="1" dirty="0" smtClean="0">
                <a:latin typeface="Arial" pitchFamily="34" charset="0"/>
              </a:rPr>
              <a:t>(Euros, 2011)</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13</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Challenges: Unemployment</a:t>
            </a:r>
            <a:endParaRPr lang="en-US" dirty="0"/>
          </a:p>
        </p:txBody>
      </p:sp>
      <p:sp>
        <p:nvSpPr>
          <p:cNvPr id="8" name="Footer"/>
          <p:cNvSpPr txBox="1">
            <a:spLocks noChangeArrowheads="1"/>
          </p:cNvSpPr>
          <p:nvPr/>
        </p:nvSpPr>
        <p:spPr bwMode="auto">
          <a:xfrm>
            <a:off x="1371600" y="6400800"/>
            <a:ext cx="6553200" cy="325843"/>
          </a:xfrm>
          <a:prstGeom prst="rect">
            <a:avLst/>
          </a:prstGeom>
          <a:noFill/>
          <a:ln w="1">
            <a:noFill/>
            <a:miter lim="800000"/>
            <a:headEnd/>
            <a:tailEnd/>
          </a:ln>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dirty="0">
                <a:solidFill>
                  <a:srgbClr val="000000"/>
                </a:solidFill>
                <a:latin typeface="Arial" pitchFamily="34" charset="0"/>
                <a:cs typeface="Arial" pitchFamily="34" charset="0"/>
              </a:rPr>
              <a:t>Sources: Bank of Slovenia; Ministry of Finance; Statistical Office of Slovenia; and IMF staff projections.</a:t>
            </a: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p:txBody>
      </p:sp>
      <p:sp>
        <p:nvSpPr>
          <p:cNvPr id="6" name="TextBox 5"/>
          <p:cNvSpPr txBox="1"/>
          <p:nvPr/>
        </p:nvSpPr>
        <p:spPr>
          <a:xfrm>
            <a:off x="457200" y="1524000"/>
            <a:ext cx="8001000" cy="1015663"/>
          </a:xfrm>
          <a:prstGeom prst="rect">
            <a:avLst/>
          </a:prstGeom>
          <a:noFill/>
        </p:spPr>
        <p:txBody>
          <a:bodyPr wrap="square" rtlCol="0">
            <a:spAutoFit/>
          </a:bodyPr>
          <a:lstStyle/>
          <a:p>
            <a:r>
              <a:rPr lang="en-US" sz="1800" b="1" dirty="0" smtClean="0">
                <a:latin typeface="Arial" pitchFamily="34" charset="0"/>
              </a:rPr>
              <a:t>Unemployment Rate</a:t>
            </a:r>
          </a:p>
          <a:p>
            <a:r>
              <a:rPr lang="en-US" sz="1600" i="1" dirty="0" smtClean="0">
                <a:latin typeface="Arial" pitchFamily="34" charset="0"/>
              </a:rPr>
              <a:t>(Percent)</a:t>
            </a:r>
          </a:p>
          <a:p>
            <a:endParaRPr lang="en-US" dirty="0"/>
          </a:p>
        </p:txBody>
      </p:sp>
      <p:pic>
        <p:nvPicPr>
          <p:cNvPr id="38915" name="Picture 3"/>
          <p:cNvPicPr>
            <a:picLocks noChangeAspect="1" noChangeArrowheads="1"/>
          </p:cNvPicPr>
          <p:nvPr/>
        </p:nvPicPr>
        <p:blipFill>
          <a:blip r:embed="rId3" cstate="print"/>
          <a:srcRect/>
          <a:stretch>
            <a:fillRect/>
          </a:stretch>
        </p:blipFill>
        <p:spPr bwMode="auto">
          <a:xfrm>
            <a:off x="1066800" y="2057400"/>
            <a:ext cx="6712528"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2362200"/>
            <a:ext cx="4890636" cy="3581399"/>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4553416" y="2362200"/>
            <a:ext cx="4472878" cy="2895600"/>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fld id="{AAE606DD-D066-4020-99B8-4F9D94E94EA0}" type="slidenum">
              <a:rPr lang="en-US" smtClean="0"/>
              <a:pPr/>
              <a:t>14</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Challenges: Unemployment</a:t>
            </a:r>
            <a:endParaRPr lang="en-US" dirty="0"/>
          </a:p>
        </p:txBody>
      </p:sp>
      <p:sp>
        <p:nvSpPr>
          <p:cNvPr id="8" name="Footer"/>
          <p:cNvSpPr txBox="1">
            <a:spLocks noChangeArrowheads="1"/>
          </p:cNvSpPr>
          <p:nvPr/>
        </p:nvSpPr>
        <p:spPr bwMode="auto">
          <a:xfrm>
            <a:off x="2133600" y="6248400"/>
            <a:ext cx="5741581" cy="325843"/>
          </a:xfrm>
          <a:prstGeom prst="rect">
            <a:avLst/>
          </a:prstGeom>
          <a:noFill/>
          <a:ln w="1">
            <a:noFill/>
            <a:miter lim="800000"/>
            <a:headEnd/>
            <a:tailEnd/>
          </a:ln>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defRPr sz="1000"/>
            </a:pPr>
            <a:r>
              <a:rPr lang="en-US" sz="1000" dirty="0" smtClean="0">
                <a:solidFill>
                  <a:srgbClr val="000000"/>
                </a:solidFill>
                <a:latin typeface="Arial" pitchFamily="34" charset="0"/>
                <a:cs typeface="Arial" pitchFamily="34" charset="0"/>
              </a:rPr>
              <a:t>Sources: OECD, Eurostat, ILO, ILO KILM, WEO, and staff estimates</a:t>
            </a:r>
          </a:p>
          <a:p>
            <a:pPr algn="l">
              <a:defRPr sz="1000"/>
            </a:pPr>
            <a:r>
              <a:rPr lang="en-US" sz="1000" dirty="0" smtClean="0">
                <a:solidFill>
                  <a:srgbClr val="000000"/>
                </a:solidFill>
                <a:latin typeface="Arial" pitchFamily="34" charset="0"/>
                <a:cs typeface="Arial" pitchFamily="34" charset="0"/>
              </a:rPr>
              <a:t>.</a:t>
            </a: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p:txBody>
      </p:sp>
      <p:sp>
        <p:nvSpPr>
          <p:cNvPr id="6" name="TextBox 5"/>
          <p:cNvSpPr txBox="1"/>
          <p:nvPr/>
        </p:nvSpPr>
        <p:spPr>
          <a:xfrm>
            <a:off x="0" y="1143000"/>
            <a:ext cx="4876800" cy="1015663"/>
          </a:xfrm>
          <a:prstGeom prst="rect">
            <a:avLst/>
          </a:prstGeom>
          <a:noFill/>
        </p:spPr>
        <p:txBody>
          <a:bodyPr wrap="square" rtlCol="0">
            <a:spAutoFit/>
          </a:bodyPr>
          <a:lstStyle/>
          <a:p>
            <a:r>
              <a:rPr lang="en-US" sz="1800" b="1" dirty="0" smtClean="0">
                <a:latin typeface="Arial" pitchFamily="34" charset="0"/>
              </a:rPr>
              <a:t>Labor Force Participation Rate, 2010</a:t>
            </a:r>
          </a:p>
          <a:p>
            <a:r>
              <a:rPr lang="en-US" sz="1600" i="1" dirty="0" smtClean="0">
                <a:latin typeface="Arial" pitchFamily="34" charset="0"/>
              </a:rPr>
              <a:t>(Percent)</a:t>
            </a:r>
          </a:p>
          <a:p>
            <a:endParaRPr lang="en-US" dirty="0"/>
          </a:p>
        </p:txBody>
      </p:sp>
      <p:sp>
        <p:nvSpPr>
          <p:cNvPr id="7" name="TextBox 6"/>
          <p:cNvSpPr txBox="1"/>
          <p:nvPr/>
        </p:nvSpPr>
        <p:spPr>
          <a:xfrm>
            <a:off x="4648200" y="1143000"/>
            <a:ext cx="4343400" cy="1261884"/>
          </a:xfrm>
          <a:prstGeom prst="rect">
            <a:avLst/>
          </a:prstGeom>
          <a:noFill/>
        </p:spPr>
        <p:txBody>
          <a:bodyPr wrap="square" rtlCol="0">
            <a:spAutoFit/>
          </a:bodyPr>
          <a:lstStyle/>
          <a:p>
            <a:r>
              <a:rPr lang="en-US" sz="1800" b="1" dirty="0" smtClean="0">
                <a:latin typeface="Arial" pitchFamily="34" charset="0"/>
              </a:rPr>
              <a:t>Share of Long-term Unemployment in Total Unemployment, 2010</a:t>
            </a:r>
          </a:p>
          <a:p>
            <a:r>
              <a:rPr lang="en-US" sz="1600" i="1" dirty="0" smtClean="0">
                <a:latin typeface="Arial" pitchFamily="34" charset="0"/>
              </a:rPr>
              <a:t>(Percent)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219200" y="1524000"/>
            <a:ext cx="6629400" cy="4808470"/>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fld id="{AAE606DD-D066-4020-99B8-4F9D94E94EA0}" type="slidenum">
              <a:rPr lang="en-US" smtClean="0"/>
              <a:pPr/>
              <a:t>15</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Challenges: Aging</a:t>
            </a:r>
            <a:endParaRPr lang="en-US" dirty="0"/>
          </a:p>
        </p:txBody>
      </p:sp>
      <p:sp>
        <p:nvSpPr>
          <p:cNvPr id="6" name="TextBox 5"/>
          <p:cNvSpPr txBox="1"/>
          <p:nvPr/>
        </p:nvSpPr>
        <p:spPr>
          <a:xfrm>
            <a:off x="838200" y="1143000"/>
            <a:ext cx="7620000" cy="984885"/>
          </a:xfrm>
          <a:prstGeom prst="rect">
            <a:avLst/>
          </a:prstGeom>
          <a:noFill/>
        </p:spPr>
        <p:txBody>
          <a:bodyPr wrap="square" rtlCol="0">
            <a:spAutoFit/>
          </a:bodyPr>
          <a:lstStyle/>
          <a:p>
            <a:pPr lvl="0" fontAlgn="auto">
              <a:spcBef>
                <a:spcPts val="0"/>
              </a:spcBef>
              <a:spcAft>
                <a:spcPts val="0"/>
              </a:spcAft>
              <a:defRPr sz="1000"/>
            </a:pPr>
            <a:r>
              <a:rPr lang="en-US" sz="1800" b="1" kern="0" dirty="0" smtClean="0">
                <a:latin typeface="Arial" pitchFamily="34" charset="0"/>
              </a:rPr>
              <a:t>Pension Expenditure Dynamics in the Euro Area</a:t>
            </a:r>
          </a:p>
          <a:p>
            <a:pPr fontAlgn="auto">
              <a:spcBef>
                <a:spcPts val="0"/>
              </a:spcBef>
              <a:spcAft>
                <a:spcPts val="0"/>
              </a:spcAft>
              <a:defRPr sz="1000"/>
            </a:pPr>
            <a:r>
              <a:rPr lang="en-US" sz="1600" i="1" kern="0" dirty="0" smtClean="0">
                <a:latin typeface="Arial" pitchFamily="34" charset="0"/>
              </a:rPr>
              <a:t>(Public pensions, gross as percent of GDP)</a:t>
            </a:r>
          </a:p>
          <a:p>
            <a:endParaRPr lang="en-US" dirty="0"/>
          </a:p>
        </p:txBody>
      </p:sp>
      <p:sp>
        <p:nvSpPr>
          <p:cNvPr id="8" name="TextBox 7"/>
          <p:cNvSpPr txBox="1"/>
          <p:nvPr/>
        </p:nvSpPr>
        <p:spPr>
          <a:xfrm>
            <a:off x="2362200" y="6400800"/>
            <a:ext cx="4343400" cy="707886"/>
          </a:xfrm>
          <a:prstGeom prst="rect">
            <a:avLst/>
          </a:prstGeom>
          <a:noFill/>
        </p:spPr>
        <p:txBody>
          <a:bodyPr wrap="square" rtlCol="0">
            <a:spAutoFit/>
          </a:bodyPr>
          <a:lstStyle/>
          <a:p>
            <a:pPr algn="l"/>
            <a:r>
              <a:rPr lang="en-US" sz="1000" dirty="0" smtClean="0">
                <a:solidFill>
                  <a:srgbClr val="000000"/>
                </a:solidFill>
                <a:latin typeface="Arial" pitchFamily="34" charset="0"/>
              </a:rPr>
              <a:t>Sources: European Commission; EPC; and IMF staff calculations</a:t>
            </a:r>
          </a:p>
          <a:p>
            <a:pPr algn="l"/>
            <a:r>
              <a:rPr lang="en-US" sz="1000" dirty="0" smtClean="0">
                <a:solidFill>
                  <a:srgbClr val="000000"/>
                </a:solidFill>
                <a:latin typeface="Arial" pitchFamily="34" charset="0"/>
              </a:rPr>
              <a:t>Note: Slovenia 2011 instead of 2015</a:t>
            </a:r>
          </a:p>
          <a:p>
            <a:pPr algn="l"/>
            <a:endParaRPr lang="en-US" sz="1000" dirty="0" smtClean="0">
              <a:solidFill>
                <a:srgbClr val="000000"/>
              </a:solidFill>
              <a:latin typeface="Arial" pitchFamily="34" charset="0"/>
            </a:endParaRPr>
          </a:p>
          <a:p>
            <a:endParaRPr lang="en-US" sz="1000" dirty="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16</a:t>
            </a:fld>
            <a:endParaRPr lang="en-US" dirty="0"/>
          </a:p>
        </p:txBody>
      </p:sp>
      <p:sp>
        <p:nvSpPr>
          <p:cNvPr id="6" name="Content Placeholder 5"/>
          <p:cNvSpPr>
            <a:spLocks noGrp="1"/>
          </p:cNvSpPr>
          <p:nvPr>
            <p:ph sz="quarter" idx="13"/>
          </p:nvPr>
        </p:nvSpPr>
        <p:spPr>
          <a:xfrm>
            <a:off x="381000" y="1066800"/>
            <a:ext cx="8534400" cy="5562600"/>
          </a:xfrm>
        </p:spPr>
        <p:txBody>
          <a:bodyPr>
            <a:normAutofit/>
          </a:bodyPr>
          <a:lstStyle/>
          <a:p>
            <a:pPr marL="514350" indent="-514350">
              <a:buFont typeface="+mj-lt"/>
              <a:buAutoNum type="arabicPeriod"/>
            </a:pPr>
            <a:endParaRPr lang="en-US" i="1" dirty="0" smtClean="0"/>
          </a:p>
          <a:p>
            <a:pPr marL="514350" indent="-514350">
              <a:buFont typeface="Wingdings" pitchFamily="2" charset="2"/>
              <a:buChar char="q"/>
            </a:pPr>
            <a:r>
              <a:rPr lang="en-US" dirty="0" smtClean="0"/>
              <a:t>Proceed with a gradual but persistent fiscal adjustment to build confidence and to create fiscal space to address structural issues</a:t>
            </a:r>
          </a:p>
          <a:p>
            <a:pPr marL="514350" indent="-514350">
              <a:buFont typeface="Wingdings" pitchFamily="2" charset="2"/>
              <a:buChar char="q"/>
            </a:pPr>
            <a:r>
              <a:rPr lang="en-US" dirty="0" smtClean="0"/>
              <a:t>Frame the adjustment within a credible medium-term path</a:t>
            </a:r>
          </a:p>
          <a:p>
            <a:pPr marL="514350" indent="-514350">
              <a:buFont typeface="Wingdings" pitchFamily="2" charset="2"/>
              <a:buChar char="q"/>
            </a:pPr>
            <a:r>
              <a:rPr lang="en-US" dirty="0" smtClean="0"/>
              <a:t>For now, focus on the fiscal balance net of bank restructuring costs and let automatic stabilizers operate</a:t>
            </a:r>
          </a:p>
          <a:p>
            <a:pPr marL="514350" indent="-514350">
              <a:buFont typeface="Wingdings" pitchFamily="2" charset="2"/>
              <a:buChar char="q"/>
            </a:pPr>
            <a:r>
              <a:rPr lang="en-US" dirty="0" smtClean="0"/>
              <a:t>Critical: strengthen confidence to reinvigorate the economy and re-build sustainable growth</a:t>
            </a:r>
          </a:p>
          <a:p>
            <a:pPr marL="514350" indent="-514350">
              <a:buFont typeface="Wingdings" pitchFamily="2" charset="2"/>
              <a:buChar char="q"/>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5" name="Title 4"/>
          <p:cNvSpPr>
            <a:spLocks noGrp="1"/>
          </p:cNvSpPr>
          <p:nvPr>
            <p:ph type="title"/>
          </p:nvPr>
        </p:nvSpPr>
        <p:spPr>
          <a:xfrm>
            <a:off x="152400" y="-1"/>
            <a:ext cx="8229600" cy="1095375"/>
          </a:xfrm>
        </p:spPr>
        <p:txBody>
          <a:bodyPr/>
          <a:lstStyle/>
          <a:p>
            <a:r>
              <a:rPr lang="en-US" dirty="0" smtClean="0"/>
              <a:t>The Way Forward: The Framework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17</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The Way Forward: Improve Competitiveness</a:t>
            </a:r>
            <a:endParaRPr lang="en-US" dirty="0"/>
          </a:p>
        </p:txBody>
      </p:sp>
      <p:sp>
        <p:nvSpPr>
          <p:cNvPr id="6" name="TextBox 5"/>
          <p:cNvSpPr txBox="1"/>
          <p:nvPr/>
        </p:nvSpPr>
        <p:spPr>
          <a:xfrm>
            <a:off x="533400" y="1295400"/>
            <a:ext cx="8001000" cy="1015663"/>
          </a:xfrm>
          <a:prstGeom prst="rect">
            <a:avLst/>
          </a:prstGeom>
          <a:noFill/>
        </p:spPr>
        <p:txBody>
          <a:bodyPr wrap="square" rtlCol="0">
            <a:spAutoFit/>
          </a:bodyPr>
          <a:lstStyle/>
          <a:p>
            <a:r>
              <a:rPr lang="en-US" sz="1800" b="1" dirty="0" smtClean="0">
                <a:latin typeface="Arial" pitchFamily="34" charset="0"/>
              </a:rPr>
              <a:t>Wages and Productivity</a:t>
            </a:r>
          </a:p>
          <a:p>
            <a:r>
              <a:rPr lang="en-US" sz="1600" i="1" dirty="0" smtClean="0">
                <a:latin typeface="Arial" pitchFamily="34" charset="0"/>
              </a:rPr>
              <a:t>(4Q percentage chances)</a:t>
            </a:r>
          </a:p>
          <a:p>
            <a:endParaRPr lang="en-US" dirty="0"/>
          </a:p>
        </p:txBody>
      </p:sp>
      <p:sp>
        <p:nvSpPr>
          <p:cNvPr id="8" name="Footer"/>
          <p:cNvSpPr txBox="1">
            <a:spLocks noChangeArrowheads="1"/>
          </p:cNvSpPr>
          <p:nvPr/>
        </p:nvSpPr>
        <p:spPr bwMode="auto">
          <a:xfrm>
            <a:off x="1524000" y="6400800"/>
            <a:ext cx="6858000" cy="325843"/>
          </a:xfrm>
          <a:prstGeom prst="rect">
            <a:avLst/>
          </a:prstGeom>
          <a:noFill/>
          <a:ln w="1">
            <a:noFill/>
            <a:miter lim="800000"/>
            <a:headEnd/>
            <a:tailEnd/>
          </a:ln>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00" b="0" i="0" u="none" strike="noStrike" baseline="0" dirty="0">
                <a:solidFill>
                  <a:srgbClr val="000000"/>
                </a:solidFill>
                <a:latin typeface="Arial" pitchFamily="34" charset="0"/>
                <a:cs typeface="Arial" pitchFamily="34" charset="0"/>
              </a:rPr>
              <a:t>Sources: Bank of Slovenia; Ministry of Finance; Statistical Office of Slovenia; and IMF staff projections.</a:t>
            </a: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p:txBody>
      </p:sp>
      <p:pic>
        <p:nvPicPr>
          <p:cNvPr id="39940" name="Picture 4"/>
          <p:cNvPicPr>
            <a:picLocks noChangeAspect="1" noChangeArrowheads="1"/>
          </p:cNvPicPr>
          <p:nvPr/>
        </p:nvPicPr>
        <p:blipFill>
          <a:blip r:embed="rId3" cstate="print"/>
          <a:srcRect/>
          <a:stretch>
            <a:fillRect/>
          </a:stretch>
        </p:blipFill>
        <p:spPr bwMode="auto">
          <a:xfrm>
            <a:off x="1447800" y="1981200"/>
            <a:ext cx="6301662"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18</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The Way Forward: Tackle Unemployment</a:t>
            </a:r>
            <a:endParaRPr lang="en-US" dirty="0"/>
          </a:p>
        </p:txBody>
      </p:sp>
      <p:sp>
        <p:nvSpPr>
          <p:cNvPr id="6" name="TextBox 5"/>
          <p:cNvSpPr txBox="1"/>
          <p:nvPr/>
        </p:nvSpPr>
        <p:spPr>
          <a:xfrm>
            <a:off x="762000" y="1066800"/>
            <a:ext cx="8001000" cy="1015663"/>
          </a:xfrm>
          <a:prstGeom prst="rect">
            <a:avLst/>
          </a:prstGeom>
          <a:noFill/>
        </p:spPr>
        <p:txBody>
          <a:bodyPr wrap="square" rtlCol="0">
            <a:spAutoFit/>
          </a:bodyPr>
          <a:lstStyle/>
          <a:p>
            <a:r>
              <a:rPr lang="en-US" sz="1800" b="1" dirty="0" smtClean="0">
                <a:latin typeface="Arial" pitchFamily="34" charset="0"/>
              </a:rPr>
              <a:t>Participation Tax Rates, 2009</a:t>
            </a:r>
          </a:p>
          <a:p>
            <a:r>
              <a:rPr lang="en-US" sz="1600" i="1" dirty="0" smtClean="0">
                <a:latin typeface="Arial" pitchFamily="34" charset="0"/>
              </a:rPr>
              <a:t>(Percent)</a:t>
            </a:r>
          </a:p>
          <a:p>
            <a:endParaRPr lang="en-US" dirty="0">
              <a:latin typeface="Arial" pitchFamily="34" charset="0"/>
            </a:endParaRPr>
          </a:p>
        </p:txBody>
      </p:sp>
      <p:sp>
        <p:nvSpPr>
          <p:cNvPr id="7" name="Footer"/>
          <p:cNvSpPr txBox="1">
            <a:spLocks noChangeArrowheads="1"/>
          </p:cNvSpPr>
          <p:nvPr/>
        </p:nvSpPr>
        <p:spPr bwMode="auto">
          <a:xfrm>
            <a:off x="1600200" y="6477000"/>
            <a:ext cx="4114800" cy="228600"/>
          </a:xfrm>
          <a:prstGeom prst="rect">
            <a:avLst/>
          </a:prstGeom>
          <a:noFill/>
          <a:ln w="1">
            <a:noFill/>
            <a:miter lim="800000"/>
            <a:headEnd/>
            <a:tailEnd/>
          </a:ln>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defRPr sz="1000"/>
            </a:pPr>
            <a:r>
              <a:rPr lang="en-US" sz="1000" dirty="0" smtClean="0">
                <a:solidFill>
                  <a:srgbClr val="000000"/>
                </a:solidFill>
                <a:latin typeface="Arial" pitchFamily="34" charset="0"/>
                <a:cs typeface="Arial" pitchFamily="34" charset="0"/>
              </a:rPr>
              <a:t>Source: OECD (2011), </a:t>
            </a:r>
            <a:r>
              <a:rPr lang="en-US" sz="1000" i="1" dirty="0" smtClean="0">
                <a:solidFill>
                  <a:srgbClr val="000000"/>
                </a:solidFill>
                <a:latin typeface="Arial" pitchFamily="34" charset="0"/>
                <a:cs typeface="Arial" pitchFamily="34" charset="0"/>
              </a:rPr>
              <a:t>Taxation and Employment</a:t>
            </a:r>
            <a:endParaRPr lang="en-US" sz="1000" b="0" i="1" u="none" strike="noStrike" baseline="0" dirty="0">
              <a:solidFill>
                <a:srgbClr val="000000"/>
              </a:solidFill>
              <a:latin typeface="Arial" pitchFamily="34" charset="0"/>
              <a:cs typeface="Arial" pitchFamily="34" charset="0"/>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p:txBody>
      </p:sp>
      <p:pic>
        <p:nvPicPr>
          <p:cNvPr id="31746" name="Picture 2"/>
          <p:cNvPicPr>
            <a:picLocks noChangeAspect="1" noChangeArrowheads="1"/>
          </p:cNvPicPr>
          <p:nvPr/>
        </p:nvPicPr>
        <p:blipFill>
          <a:blip r:embed="rId3" cstate="print"/>
          <a:srcRect/>
          <a:stretch>
            <a:fillRect/>
          </a:stretch>
        </p:blipFill>
        <p:spPr bwMode="auto">
          <a:xfrm>
            <a:off x="1219200" y="1600198"/>
            <a:ext cx="6757219" cy="4724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19</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The Way Forward: Boost Employment</a:t>
            </a:r>
            <a:endParaRPr lang="en-US" dirty="0"/>
          </a:p>
        </p:txBody>
      </p:sp>
      <p:sp>
        <p:nvSpPr>
          <p:cNvPr id="7" name="Footer"/>
          <p:cNvSpPr txBox="1">
            <a:spLocks noChangeArrowheads="1"/>
          </p:cNvSpPr>
          <p:nvPr/>
        </p:nvSpPr>
        <p:spPr bwMode="auto">
          <a:xfrm>
            <a:off x="3429000" y="5715000"/>
            <a:ext cx="1524000" cy="457200"/>
          </a:xfrm>
          <a:prstGeom prst="rect">
            <a:avLst/>
          </a:prstGeom>
          <a:noFill/>
          <a:ln w="1">
            <a:noFill/>
            <a:miter lim="800000"/>
            <a:headEnd/>
            <a:tailEnd/>
          </a:ln>
          <a:effec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defRPr sz="1000"/>
            </a:pPr>
            <a:r>
              <a:rPr lang="en-US" sz="1000" dirty="0" smtClean="0">
                <a:solidFill>
                  <a:srgbClr val="000000"/>
                </a:solidFill>
                <a:latin typeface="Arial" pitchFamily="34" charset="0"/>
                <a:cs typeface="Arial" pitchFamily="34" charset="0"/>
              </a:rPr>
              <a:t>Sources: OECD, Eurostat.</a:t>
            </a:r>
            <a:endParaRPr lang="en-US" sz="1000" b="0" i="0" u="none" strike="noStrike" baseline="0" dirty="0">
              <a:solidFill>
                <a:srgbClr val="000000"/>
              </a:solidFill>
              <a:latin typeface="Arial" pitchFamily="34" charset="0"/>
              <a:cs typeface="Arial" pitchFamily="34" charset="0"/>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a:p>
            <a:pPr algn="l" rtl="0">
              <a:defRPr sz="1000"/>
            </a:pPr>
            <a:endParaRPr lang="en-US" sz="800" b="0" i="0" u="none" strike="noStrike" baseline="0" dirty="0">
              <a:solidFill>
                <a:srgbClr val="000000"/>
              </a:solidFill>
              <a:latin typeface="+mj-lt"/>
              <a:cs typeface="Arial"/>
            </a:endParaRPr>
          </a:p>
        </p:txBody>
      </p:sp>
      <p:sp>
        <p:nvSpPr>
          <p:cNvPr id="6" name="TextBox 5"/>
          <p:cNvSpPr txBox="1"/>
          <p:nvPr/>
        </p:nvSpPr>
        <p:spPr>
          <a:xfrm>
            <a:off x="228600" y="1447800"/>
            <a:ext cx="8001000" cy="738664"/>
          </a:xfrm>
          <a:prstGeom prst="rect">
            <a:avLst/>
          </a:prstGeom>
          <a:noFill/>
        </p:spPr>
        <p:txBody>
          <a:bodyPr wrap="square" rtlCol="0">
            <a:spAutoFit/>
          </a:bodyPr>
          <a:lstStyle/>
          <a:p>
            <a:r>
              <a:rPr lang="en-US" sz="1800" b="1" dirty="0" smtClean="0">
                <a:latin typeface="+mn-lt"/>
              </a:rPr>
              <a:t>Spending on Active Labor Market Programs, 2009</a:t>
            </a:r>
            <a:endParaRPr lang="en-US" sz="1800" dirty="0" smtClean="0">
              <a:latin typeface="+mn-lt"/>
            </a:endParaRPr>
          </a:p>
          <a:p>
            <a:endParaRPr lang="en-US" dirty="0"/>
          </a:p>
        </p:txBody>
      </p:sp>
      <p:sp>
        <p:nvSpPr>
          <p:cNvPr id="8" name="TextBox 7"/>
          <p:cNvSpPr txBox="1"/>
          <p:nvPr/>
        </p:nvSpPr>
        <p:spPr>
          <a:xfrm>
            <a:off x="685800" y="1905000"/>
            <a:ext cx="3276600" cy="338554"/>
          </a:xfrm>
          <a:prstGeom prst="rect">
            <a:avLst/>
          </a:prstGeom>
          <a:noFill/>
        </p:spPr>
        <p:txBody>
          <a:bodyPr wrap="square" rtlCol="0">
            <a:spAutoFit/>
          </a:bodyPr>
          <a:lstStyle/>
          <a:p>
            <a:r>
              <a:rPr lang="en-US" sz="1600" i="1" dirty="0" smtClean="0">
                <a:latin typeface="Arial" pitchFamily="34" charset="0"/>
              </a:rPr>
              <a:t>(Percent of GDP)</a:t>
            </a:r>
            <a:endParaRPr lang="en-US" sz="1600" i="1" dirty="0">
              <a:latin typeface="Arial" pitchFamily="34" charset="0"/>
            </a:endParaRPr>
          </a:p>
        </p:txBody>
      </p:sp>
      <p:sp>
        <p:nvSpPr>
          <p:cNvPr id="9" name="TextBox 8"/>
          <p:cNvSpPr txBox="1"/>
          <p:nvPr/>
        </p:nvSpPr>
        <p:spPr>
          <a:xfrm>
            <a:off x="4724400" y="1905000"/>
            <a:ext cx="2667000" cy="338554"/>
          </a:xfrm>
          <a:prstGeom prst="rect">
            <a:avLst/>
          </a:prstGeom>
          <a:noFill/>
        </p:spPr>
        <p:txBody>
          <a:bodyPr wrap="square" rtlCol="0">
            <a:spAutoFit/>
          </a:bodyPr>
          <a:lstStyle/>
          <a:p>
            <a:r>
              <a:rPr lang="en-US" sz="1600" i="1" dirty="0" smtClean="0">
                <a:latin typeface="Arial" pitchFamily="34" charset="0"/>
              </a:rPr>
              <a:t>(Percent of Total)</a:t>
            </a:r>
            <a:endParaRPr lang="en-US" sz="1600" i="1" dirty="0">
              <a:latin typeface="Arial" pitchFamily="34" charset="0"/>
            </a:endParaRPr>
          </a:p>
        </p:txBody>
      </p:sp>
      <p:pic>
        <p:nvPicPr>
          <p:cNvPr id="32770" name="Picture 2"/>
          <p:cNvPicPr>
            <a:picLocks noChangeAspect="1" noChangeArrowheads="1"/>
          </p:cNvPicPr>
          <p:nvPr/>
        </p:nvPicPr>
        <p:blipFill>
          <a:blip r:embed="rId3" cstate="print"/>
          <a:srcRect/>
          <a:stretch>
            <a:fillRect/>
          </a:stretch>
        </p:blipFill>
        <p:spPr bwMode="auto">
          <a:xfrm>
            <a:off x="914400" y="2362199"/>
            <a:ext cx="3217288" cy="301752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4191000" y="2362200"/>
            <a:ext cx="4281055"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2</a:t>
            </a:fld>
            <a:endParaRPr lang="en-US" dirty="0"/>
          </a:p>
        </p:txBody>
      </p:sp>
      <p:sp>
        <p:nvSpPr>
          <p:cNvPr id="6" name="Content Placeholder 5"/>
          <p:cNvSpPr>
            <a:spLocks noGrp="1"/>
          </p:cNvSpPr>
          <p:nvPr>
            <p:ph sz="quarter" idx="13"/>
          </p:nvPr>
        </p:nvSpPr>
        <p:spPr>
          <a:xfrm>
            <a:off x="381000" y="1295400"/>
            <a:ext cx="8534400" cy="5334000"/>
          </a:xfrm>
        </p:spPr>
        <p:txBody>
          <a:bodyPr>
            <a:normAutofit/>
          </a:bodyPr>
          <a:lstStyle/>
          <a:p>
            <a:pPr marL="514350" indent="-514350">
              <a:buFont typeface="+mj-lt"/>
              <a:buAutoNum type="arabicPeriod"/>
            </a:pPr>
            <a:endParaRPr lang="en-US" i="1" dirty="0" smtClean="0"/>
          </a:p>
          <a:p>
            <a:pPr marL="514350" indent="-514350">
              <a:buFont typeface="+mj-lt"/>
              <a:buAutoNum type="arabicPeriod"/>
            </a:pPr>
            <a:r>
              <a:rPr lang="en-US" sz="3000" dirty="0"/>
              <a:t>S</a:t>
            </a:r>
            <a:r>
              <a:rPr lang="en-US" sz="3000" dirty="0" smtClean="0"/>
              <a:t>lovenia in a global context</a:t>
            </a:r>
          </a:p>
          <a:p>
            <a:pPr marL="514350" indent="-514350">
              <a:buFont typeface="+mj-lt"/>
              <a:buAutoNum type="arabicPeriod"/>
            </a:pPr>
            <a:endParaRPr lang="en-US" sz="3000" dirty="0" smtClean="0"/>
          </a:p>
          <a:p>
            <a:pPr marL="514350" indent="-514350">
              <a:buFont typeface="+mj-lt"/>
              <a:buAutoNum type="arabicPeriod"/>
            </a:pPr>
            <a:r>
              <a:rPr lang="en-US" sz="3000" dirty="0" smtClean="0"/>
              <a:t>Key Policy Challenges</a:t>
            </a:r>
          </a:p>
          <a:p>
            <a:pPr marL="514350" indent="-514350">
              <a:buFont typeface="+mj-lt"/>
              <a:buAutoNum type="arabicPeriod"/>
            </a:pPr>
            <a:endParaRPr lang="en-US" sz="3000" dirty="0" smtClean="0"/>
          </a:p>
          <a:p>
            <a:pPr marL="514350" indent="-514350">
              <a:buFont typeface="+mj-lt"/>
              <a:buAutoNum type="arabicPeriod"/>
            </a:pPr>
            <a:r>
              <a:rPr lang="en-US" sz="3000" dirty="0" smtClean="0"/>
              <a:t>The way forward</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5" name="Title 4"/>
          <p:cNvSpPr>
            <a:spLocks noGrp="1"/>
          </p:cNvSpPr>
          <p:nvPr>
            <p:ph type="title"/>
          </p:nvPr>
        </p:nvSpPr>
        <p:spPr>
          <a:xfrm>
            <a:off x="152400" y="-1"/>
            <a:ext cx="8229600" cy="1095375"/>
          </a:xfrm>
        </p:spPr>
        <p:txBody>
          <a:bodyPr/>
          <a:lstStyle/>
          <a:p>
            <a:r>
              <a:rPr lang="en-US" dirty="0" smtClean="0"/>
              <a:t>Outline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20</a:t>
            </a:fld>
            <a:endParaRPr lang="en-US" dirty="0"/>
          </a:p>
        </p:txBody>
      </p:sp>
      <p:sp>
        <p:nvSpPr>
          <p:cNvPr id="6" name="Content Placeholder 5"/>
          <p:cNvSpPr>
            <a:spLocks noGrp="1"/>
          </p:cNvSpPr>
          <p:nvPr>
            <p:ph sz="quarter" idx="13"/>
          </p:nvPr>
        </p:nvSpPr>
        <p:spPr>
          <a:xfrm>
            <a:off x="381000" y="1295400"/>
            <a:ext cx="8534400" cy="5334000"/>
          </a:xfrm>
        </p:spPr>
        <p:txBody>
          <a:bodyPr>
            <a:normAutofit fontScale="92500"/>
          </a:bodyPr>
          <a:lstStyle/>
          <a:p>
            <a:pPr marL="514350" indent="-514350">
              <a:buFont typeface="Wingdings" pitchFamily="2" charset="2"/>
              <a:buChar char="q"/>
            </a:pPr>
            <a:r>
              <a:rPr lang="en-US" dirty="0" smtClean="0"/>
              <a:t>Slovenia needs to send a strong signal to markets to re-build confidence and re-invigorate growth</a:t>
            </a:r>
          </a:p>
          <a:p>
            <a:pPr marL="514350" indent="-514350">
              <a:buFont typeface="Wingdings" pitchFamily="2" charset="2"/>
              <a:buChar char="q"/>
            </a:pPr>
            <a:r>
              <a:rPr lang="en-US" dirty="0" smtClean="0"/>
              <a:t>The commitment to gradual fiscal consolidation as well as recent consensual pension and labor market reforms are all steps in the right direction</a:t>
            </a:r>
          </a:p>
          <a:p>
            <a:pPr marL="514350" indent="-514350">
              <a:buFont typeface="Wingdings" pitchFamily="2" charset="2"/>
              <a:buChar char="q"/>
            </a:pPr>
            <a:r>
              <a:rPr lang="en-US" dirty="0" smtClean="0"/>
              <a:t>A high-profile privatization could be a clear sign to foreign investors that the economy is opening up</a:t>
            </a:r>
          </a:p>
          <a:p>
            <a:pPr marL="514350" indent="-514350">
              <a:buFont typeface="Wingdings" pitchFamily="2" charset="2"/>
              <a:buChar char="q"/>
            </a:pPr>
            <a:r>
              <a:rPr lang="en-US" dirty="0" smtClean="0"/>
              <a:t>Sound fiscal policy will be a necessary to accompany structural reforms by maintaining stability and creating fiscal space for growth- and employment-enhancing measures.</a:t>
            </a:r>
          </a:p>
          <a:p>
            <a:pPr marL="514350" indent="-514350">
              <a:buFont typeface="Wingdings" pitchFamily="2" charset="2"/>
              <a:buChar char="q"/>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5" name="Title 4"/>
          <p:cNvSpPr>
            <a:spLocks noGrp="1"/>
          </p:cNvSpPr>
          <p:nvPr>
            <p:ph type="title"/>
          </p:nvPr>
        </p:nvSpPr>
        <p:spPr>
          <a:xfrm>
            <a:off x="152400" y="-1"/>
            <a:ext cx="8229600" cy="1095375"/>
          </a:xfrm>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AAE606DD-D066-4020-99B8-4F9D94E94EA0}" type="slidenum">
              <a:rPr lang="en-US" smtClean="0"/>
              <a:pPr/>
              <a:t>21</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3</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Setting the global context</a:t>
            </a:r>
            <a:endParaRPr lang="en-US" dirty="0"/>
          </a:p>
        </p:txBody>
      </p:sp>
      <p:sp>
        <p:nvSpPr>
          <p:cNvPr id="6" name="TextBox 5"/>
          <p:cNvSpPr txBox="1"/>
          <p:nvPr/>
        </p:nvSpPr>
        <p:spPr>
          <a:xfrm>
            <a:off x="609600" y="1295400"/>
            <a:ext cx="8001000" cy="615553"/>
          </a:xfrm>
          <a:prstGeom prst="rect">
            <a:avLst/>
          </a:prstGeom>
          <a:noFill/>
        </p:spPr>
        <p:txBody>
          <a:bodyPr wrap="square" rtlCol="0">
            <a:spAutoFit/>
          </a:bodyPr>
          <a:lstStyle/>
          <a:p>
            <a:r>
              <a:rPr lang="en-US" sz="1800" b="1" dirty="0" smtClean="0">
                <a:latin typeface="Arial" pitchFamily="34" charset="0"/>
              </a:rPr>
              <a:t>General Government Gross Debt Ratios 2000-2007</a:t>
            </a:r>
          </a:p>
          <a:p>
            <a:r>
              <a:rPr lang="en-US" sz="1600" i="1" dirty="0" smtClean="0">
                <a:latin typeface="Arial" pitchFamily="34" charset="0"/>
              </a:rPr>
              <a:t>(Percent of GDP) </a:t>
            </a:r>
          </a:p>
        </p:txBody>
      </p:sp>
      <p:sp>
        <p:nvSpPr>
          <p:cNvPr id="9" name="TextBox 8"/>
          <p:cNvSpPr txBox="1"/>
          <p:nvPr/>
        </p:nvSpPr>
        <p:spPr>
          <a:xfrm>
            <a:off x="1828800" y="6477000"/>
            <a:ext cx="4495800" cy="246221"/>
          </a:xfrm>
          <a:prstGeom prst="rect">
            <a:avLst/>
          </a:prstGeom>
          <a:noFill/>
        </p:spPr>
        <p:txBody>
          <a:bodyPr wrap="square" rtlCol="0">
            <a:spAutoFit/>
          </a:bodyPr>
          <a:lstStyle/>
          <a:p>
            <a:pPr algn="l">
              <a:defRPr sz="1000"/>
            </a:pPr>
            <a:r>
              <a:rPr lang="en-US" dirty="0" smtClean="0">
                <a:solidFill>
                  <a:srgbClr val="000000"/>
                </a:solidFill>
                <a:latin typeface="Arial" pitchFamily="34" charset="0"/>
              </a:rPr>
              <a:t>Source: WEO (2009 PPP-weighted averages)</a:t>
            </a:r>
          </a:p>
        </p:txBody>
      </p:sp>
      <p:pic>
        <p:nvPicPr>
          <p:cNvPr id="28675" name="Picture 3"/>
          <p:cNvPicPr>
            <a:picLocks noChangeAspect="1" noChangeArrowheads="1"/>
          </p:cNvPicPr>
          <p:nvPr/>
        </p:nvPicPr>
        <p:blipFill>
          <a:blip r:embed="rId3" cstate="print"/>
          <a:srcRect/>
          <a:stretch>
            <a:fillRect/>
          </a:stretch>
        </p:blipFill>
        <p:spPr bwMode="auto">
          <a:xfrm>
            <a:off x="1447800" y="2057400"/>
            <a:ext cx="5943600" cy="43443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4</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Setting the global context</a:t>
            </a:r>
            <a:endParaRPr lang="en-US" dirty="0"/>
          </a:p>
        </p:txBody>
      </p:sp>
      <p:sp>
        <p:nvSpPr>
          <p:cNvPr id="6" name="TextBox 5"/>
          <p:cNvSpPr txBox="1"/>
          <p:nvPr/>
        </p:nvSpPr>
        <p:spPr>
          <a:xfrm>
            <a:off x="457200" y="1676400"/>
            <a:ext cx="8001000" cy="615553"/>
          </a:xfrm>
          <a:prstGeom prst="rect">
            <a:avLst/>
          </a:prstGeom>
          <a:noFill/>
        </p:spPr>
        <p:txBody>
          <a:bodyPr wrap="square" rtlCol="0">
            <a:spAutoFit/>
          </a:bodyPr>
          <a:lstStyle/>
          <a:p>
            <a:r>
              <a:rPr lang="en-US" sz="1800" b="1" dirty="0" smtClean="0">
                <a:latin typeface="Arial" pitchFamily="34" charset="0"/>
              </a:rPr>
              <a:t>General Government Gross Debt and Balance Ratios 2008-2012 </a:t>
            </a:r>
          </a:p>
          <a:p>
            <a:r>
              <a:rPr lang="en-US" sz="1600" i="1" dirty="0" smtClean="0">
                <a:latin typeface="Arial" pitchFamily="34" charset="0"/>
              </a:rPr>
              <a:t>(Percent of GDP) </a:t>
            </a:r>
          </a:p>
        </p:txBody>
      </p:sp>
      <p:sp>
        <p:nvSpPr>
          <p:cNvPr id="19" name="TextBox 18"/>
          <p:cNvSpPr txBox="1"/>
          <p:nvPr/>
        </p:nvSpPr>
        <p:spPr>
          <a:xfrm>
            <a:off x="1981200" y="6477000"/>
            <a:ext cx="4495800" cy="246221"/>
          </a:xfrm>
          <a:prstGeom prst="rect">
            <a:avLst/>
          </a:prstGeom>
          <a:noFill/>
        </p:spPr>
        <p:txBody>
          <a:bodyPr wrap="square" rtlCol="0">
            <a:spAutoFit/>
          </a:bodyPr>
          <a:lstStyle/>
          <a:p>
            <a:pPr algn="l">
              <a:defRPr sz="1000"/>
            </a:pPr>
            <a:r>
              <a:rPr lang="en-US" dirty="0" smtClean="0">
                <a:solidFill>
                  <a:srgbClr val="000000"/>
                </a:solidFill>
                <a:latin typeface="Arial" pitchFamily="34" charset="0"/>
              </a:rPr>
              <a:t>Sources: 2013 Fiscal Monitor and Slovenian authorities (ESA 95 deficit)</a:t>
            </a:r>
          </a:p>
        </p:txBody>
      </p:sp>
      <p:pic>
        <p:nvPicPr>
          <p:cNvPr id="29698" name="Picture 2"/>
          <p:cNvPicPr>
            <a:picLocks noChangeAspect="1" noChangeArrowheads="1"/>
          </p:cNvPicPr>
          <p:nvPr/>
        </p:nvPicPr>
        <p:blipFill>
          <a:blip r:embed="rId3" cstate="print"/>
          <a:srcRect/>
          <a:stretch>
            <a:fillRect/>
          </a:stretch>
        </p:blipFill>
        <p:spPr bwMode="auto">
          <a:xfrm>
            <a:off x="228600" y="2667000"/>
            <a:ext cx="3841750" cy="34290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4038600" y="2667000"/>
            <a:ext cx="4597706"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5</a:t>
            </a:fld>
            <a:endParaRPr lang="en-US" dirty="0"/>
          </a:p>
        </p:txBody>
      </p:sp>
      <p:sp>
        <p:nvSpPr>
          <p:cNvPr id="5" name="Title 4"/>
          <p:cNvSpPr>
            <a:spLocks noGrp="1"/>
          </p:cNvSpPr>
          <p:nvPr>
            <p:ph type="title"/>
          </p:nvPr>
        </p:nvSpPr>
        <p:spPr>
          <a:xfrm>
            <a:off x="152400" y="-1"/>
            <a:ext cx="8229600" cy="1095375"/>
          </a:xfrm>
        </p:spPr>
        <p:txBody>
          <a:bodyPr/>
          <a:lstStyle/>
          <a:p>
            <a:r>
              <a:rPr lang="en-US" smtClean="0"/>
              <a:t>Setting the global context</a:t>
            </a:r>
            <a:endParaRPr lang="en-US" dirty="0"/>
          </a:p>
        </p:txBody>
      </p:sp>
      <p:sp>
        <p:nvSpPr>
          <p:cNvPr id="8" name="TextBox 7"/>
          <p:cNvSpPr txBox="1"/>
          <p:nvPr/>
        </p:nvSpPr>
        <p:spPr>
          <a:xfrm>
            <a:off x="3048000" y="6477000"/>
            <a:ext cx="2971800" cy="246221"/>
          </a:xfrm>
          <a:prstGeom prst="rect">
            <a:avLst/>
          </a:prstGeom>
          <a:noFill/>
        </p:spPr>
        <p:txBody>
          <a:bodyPr wrap="square" rtlCol="0">
            <a:spAutoFit/>
          </a:bodyPr>
          <a:lstStyle/>
          <a:p>
            <a:pPr algn="l">
              <a:defRPr sz="1000"/>
            </a:pPr>
            <a:r>
              <a:rPr lang="en-US" dirty="0" smtClean="0">
                <a:solidFill>
                  <a:srgbClr val="000000"/>
                </a:solidFill>
                <a:latin typeface="Arial" pitchFamily="34" charset="0"/>
              </a:rPr>
              <a:t>Sources: IMF staff estimates and projections. </a:t>
            </a:r>
          </a:p>
        </p:txBody>
      </p:sp>
      <p:pic>
        <p:nvPicPr>
          <p:cNvPr id="30724" name="Picture 4"/>
          <p:cNvPicPr>
            <a:picLocks noChangeAspect="1" noChangeArrowheads="1"/>
          </p:cNvPicPr>
          <p:nvPr/>
        </p:nvPicPr>
        <p:blipFill>
          <a:blip r:embed="rId3" cstate="print"/>
          <a:srcRect/>
          <a:stretch>
            <a:fillRect/>
          </a:stretch>
        </p:blipFill>
        <p:spPr bwMode="auto">
          <a:xfrm>
            <a:off x="1524000" y="1600200"/>
            <a:ext cx="5867400" cy="4883566"/>
          </a:xfrm>
          <a:prstGeom prst="rect">
            <a:avLst/>
          </a:prstGeom>
          <a:noFill/>
          <a:ln w="9525">
            <a:noFill/>
            <a:miter lim="800000"/>
            <a:headEnd/>
            <a:tailEnd/>
          </a:ln>
          <a:effectLst/>
        </p:spPr>
      </p:pic>
      <p:sp>
        <p:nvSpPr>
          <p:cNvPr id="7" name="TextBox 6"/>
          <p:cNvSpPr txBox="1"/>
          <p:nvPr/>
        </p:nvSpPr>
        <p:spPr>
          <a:xfrm>
            <a:off x="457200" y="1219200"/>
            <a:ext cx="8001000" cy="1015663"/>
          </a:xfrm>
          <a:prstGeom prst="rect">
            <a:avLst/>
          </a:prstGeom>
          <a:noFill/>
        </p:spPr>
        <p:txBody>
          <a:bodyPr wrap="square" rtlCol="0">
            <a:spAutoFit/>
          </a:bodyPr>
          <a:lstStyle/>
          <a:p>
            <a:r>
              <a:rPr lang="en-US" sz="1800" b="1" dirty="0" smtClean="0">
                <a:latin typeface="Arial" pitchFamily="34" charset="0"/>
              </a:rPr>
              <a:t>Debt Decomposition, 2007–13</a:t>
            </a:r>
          </a:p>
          <a:p>
            <a:r>
              <a:rPr lang="en-US" sz="1600" i="1" dirty="0" smtClean="0">
                <a:latin typeface="Arial" pitchFamily="34" charset="0"/>
              </a:rPr>
              <a:t>(Percent of GDP)</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533400" y="1344613"/>
            <a:ext cx="7589586" cy="5513387"/>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fld id="{AAE606DD-D066-4020-99B8-4F9D94E94EA0}" type="slidenum">
              <a:rPr lang="en-US" smtClean="0"/>
              <a:pPr/>
              <a:t>6</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Setting the global context</a:t>
            </a:r>
            <a:endParaRPr lang="en-US" dirty="0"/>
          </a:p>
        </p:txBody>
      </p:sp>
      <p:sp>
        <p:nvSpPr>
          <p:cNvPr id="8" name="TextBox 7"/>
          <p:cNvSpPr txBox="1"/>
          <p:nvPr/>
        </p:nvSpPr>
        <p:spPr>
          <a:xfrm>
            <a:off x="457200" y="1447800"/>
            <a:ext cx="8001000" cy="1015663"/>
          </a:xfrm>
          <a:prstGeom prst="rect">
            <a:avLst/>
          </a:prstGeom>
          <a:noFill/>
        </p:spPr>
        <p:txBody>
          <a:bodyPr wrap="square" rtlCol="0">
            <a:spAutoFit/>
          </a:bodyPr>
          <a:lstStyle/>
          <a:p>
            <a:pPr>
              <a:defRPr sz="1000"/>
            </a:pPr>
            <a:r>
              <a:rPr lang="en-US" sz="1800" b="1" dirty="0" smtClean="0">
                <a:latin typeface="Arial" pitchFamily="34" charset="0"/>
              </a:rPr>
              <a:t>Post-crisis Growth Performance in the Euro area </a:t>
            </a:r>
          </a:p>
          <a:p>
            <a:pPr fontAlgn="auto">
              <a:spcBef>
                <a:spcPts val="0"/>
              </a:spcBef>
              <a:spcAft>
                <a:spcPts val="0"/>
              </a:spcAft>
              <a:defRPr sz="1000"/>
            </a:pPr>
            <a:r>
              <a:rPr lang="en-US" sz="1600" i="1" dirty="0" smtClean="0">
                <a:latin typeface="Arial" pitchFamily="34" charset="0"/>
              </a:rPr>
              <a:t>(Percent change in real GDP between 2008 Q3 and 2012 Q2, SA) 1/</a:t>
            </a:r>
          </a:p>
          <a:p>
            <a:endParaRPr lang="en-US" dirty="0"/>
          </a:p>
        </p:txBody>
      </p:sp>
      <p:sp>
        <p:nvSpPr>
          <p:cNvPr id="13" name="TextBox 12"/>
          <p:cNvSpPr txBox="1"/>
          <p:nvPr/>
        </p:nvSpPr>
        <p:spPr>
          <a:xfrm>
            <a:off x="838200" y="6019800"/>
            <a:ext cx="7467600" cy="553998"/>
          </a:xfrm>
          <a:prstGeom prst="rect">
            <a:avLst/>
          </a:prstGeom>
          <a:noFill/>
        </p:spPr>
        <p:txBody>
          <a:bodyPr wrap="square" rtlCol="0">
            <a:spAutoFit/>
          </a:bodyPr>
          <a:lstStyle/>
          <a:p>
            <a:pPr algn="l">
              <a:defRPr sz="1000"/>
            </a:pPr>
            <a:r>
              <a:rPr lang="en-US" dirty="0" smtClean="0">
                <a:solidFill>
                  <a:srgbClr val="000000"/>
                </a:solidFill>
                <a:latin typeface="Arial" pitchFamily="34" charset="0"/>
              </a:rPr>
              <a:t>Sources: Eurostat; and IMF staff calculations.</a:t>
            </a:r>
          </a:p>
          <a:p>
            <a:pPr algn="l">
              <a:defRPr sz="1000"/>
            </a:pPr>
            <a:r>
              <a:rPr lang="en-US" dirty="0" smtClean="0">
                <a:solidFill>
                  <a:srgbClr val="000000"/>
                </a:solidFill>
                <a:latin typeface="Arial" pitchFamily="34" charset="0"/>
              </a:rPr>
              <a:t>1/ Euro area members as of 2008. Last observation for Luxembourg is 2012 Q1. For Greece 2008 Q3 and 2012 Q3 used to calculate percent change in real GDP.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7</a:t>
            </a:fld>
            <a:endParaRPr lang="en-US" dirty="0"/>
          </a:p>
        </p:txBody>
      </p:sp>
      <p:sp>
        <p:nvSpPr>
          <p:cNvPr id="5" name="Title 4"/>
          <p:cNvSpPr>
            <a:spLocks noGrp="1"/>
          </p:cNvSpPr>
          <p:nvPr>
            <p:ph type="title"/>
          </p:nvPr>
        </p:nvSpPr>
        <p:spPr>
          <a:xfrm>
            <a:off x="152400" y="-1"/>
            <a:ext cx="8229600" cy="1095375"/>
          </a:xfrm>
        </p:spPr>
        <p:txBody>
          <a:bodyPr/>
          <a:lstStyle/>
          <a:p>
            <a:r>
              <a:rPr lang="en-US" dirty="0" smtClean="0"/>
              <a:t>Setting the global context</a:t>
            </a:r>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1295400" y="1600200"/>
            <a:ext cx="6420797" cy="5153713"/>
          </a:xfrm>
          <a:prstGeom prst="rect">
            <a:avLst/>
          </a:prstGeom>
          <a:noFill/>
          <a:ln w="9525">
            <a:noFill/>
            <a:miter lim="800000"/>
            <a:headEnd/>
            <a:tailEnd/>
          </a:ln>
          <a:effectLst/>
        </p:spPr>
      </p:pic>
      <p:sp>
        <p:nvSpPr>
          <p:cNvPr id="7" name="TextBox 6"/>
          <p:cNvSpPr txBox="1"/>
          <p:nvPr/>
        </p:nvSpPr>
        <p:spPr>
          <a:xfrm>
            <a:off x="609600" y="1219200"/>
            <a:ext cx="8001000" cy="1015663"/>
          </a:xfrm>
          <a:prstGeom prst="rect">
            <a:avLst/>
          </a:prstGeom>
          <a:noFill/>
        </p:spPr>
        <p:txBody>
          <a:bodyPr wrap="square" rtlCol="0">
            <a:spAutoFit/>
          </a:bodyPr>
          <a:lstStyle/>
          <a:p>
            <a:pPr>
              <a:defRPr sz="1000"/>
            </a:pPr>
            <a:r>
              <a:rPr lang="en-US" sz="1800" b="1" dirty="0" smtClean="0">
                <a:latin typeface="Arial" pitchFamily="34" charset="0"/>
              </a:rPr>
              <a:t>Advanced Economies: According to Debt Level and Trends</a:t>
            </a:r>
          </a:p>
          <a:p>
            <a:pPr>
              <a:defRPr sz="1000"/>
            </a:pPr>
            <a:r>
              <a:rPr lang="en-US" sz="1600" i="1" dirty="0" smtClean="0">
                <a:latin typeface="Arial" pitchFamily="34" charset="0"/>
              </a:rPr>
              <a:t>(Percent of GDP)</a:t>
            </a:r>
          </a:p>
          <a:p>
            <a:endParaRPr lang="en-US" dirty="0"/>
          </a:p>
        </p:txBody>
      </p:sp>
      <p:sp>
        <p:nvSpPr>
          <p:cNvPr id="8" name="TextBox 7"/>
          <p:cNvSpPr txBox="1"/>
          <p:nvPr/>
        </p:nvSpPr>
        <p:spPr>
          <a:xfrm>
            <a:off x="2971800" y="6477000"/>
            <a:ext cx="3733800" cy="246221"/>
          </a:xfrm>
          <a:prstGeom prst="rect">
            <a:avLst/>
          </a:prstGeom>
          <a:noFill/>
        </p:spPr>
        <p:txBody>
          <a:bodyPr wrap="square" rtlCol="0">
            <a:spAutoFit/>
          </a:bodyPr>
          <a:lstStyle/>
          <a:p>
            <a:pPr algn="l">
              <a:defRPr sz="1000"/>
            </a:pPr>
            <a:r>
              <a:rPr lang="en-US" dirty="0" smtClean="0">
                <a:solidFill>
                  <a:srgbClr val="000000"/>
                </a:solidFill>
                <a:latin typeface="Arial" pitchFamily="34" charset="0"/>
              </a:rPr>
              <a:t>Sources: IMF staff calculations and projections.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
            <a:ext cx="8229600" cy="1095375"/>
          </a:xfrm>
        </p:spPr>
        <p:txBody>
          <a:bodyPr/>
          <a:lstStyle/>
          <a:p>
            <a:r>
              <a:rPr lang="en-US" dirty="0" smtClean="0"/>
              <a:t>Setting the global context</a:t>
            </a:r>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1524000" y="1752600"/>
            <a:ext cx="5822950" cy="4357930"/>
          </a:xfrm>
          <a:prstGeom prst="rect">
            <a:avLst/>
          </a:prstGeom>
          <a:noFill/>
          <a:ln w="9525">
            <a:noFill/>
            <a:miter lim="800000"/>
            <a:headEnd/>
            <a:tailEnd/>
          </a:ln>
          <a:effectLst/>
        </p:spPr>
      </p:pic>
      <p:sp>
        <p:nvSpPr>
          <p:cNvPr id="13" name="TextBox 12"/>
          <p:cNvSpPr txBox="1"/>
          <p:nvPr/>
        </p:nvSpPr>
        <p:spPr>
          <a:xfrm>
            <a:off x="457200" y="914400"/>
            <a:ext cx="8001000" cy="1292662"/>
          </a:xfrm>
          <a:prstGeom prst="rect">
            <a:avLst/>
          </a:prstGeom>
          <a:noFill/>
        </p:spPr>
        <p:txBody>
          <a:bodyPr wrap="square" rtlCol="0">
            <a:spAutoFit/>
          </a:bodyPr>
          <a:lstStyle/>
          <a:p>
            <a:r>
              <a:rPr lang="en-US" sz="1800" b="1" dirty="0" smtClean="0">
                <a:solidFill>
                  <a:schemeClr val="dk1"/>
                </a:solidFill>
                <a:latin typeface="Arial" pitchFamily="34" charset="0"/>
              </a:rPr>
              <a:t>Cyclically Adjusted Primary Balance in 2020-30 and Required Adjustment Needs, 2013–30, across Different Scenarios </a:t>
            </a:r>
          </a:p>
          <a:p>
            <a:r>
              <a:rPr lang="en-US" sz="1600" i="1" dirty="0" smtClean="0">
                <a:solidFill>
                  <a:schemeClr val="dk1"/>
                </a:solidFill>
                <a:latin typeface="Arial" pitchFamily="34" charset="0"/>
              </a:rPr>
              <a:t>(Percent of GDP)</a:t>
            </a:r>
            <a:endParaRPr lang="en-US" sz="1600" i="1" dirty="0" smtClean="0">
              <a:latin typeface="Arial" pitchFamily="34" charset="0"/>
            </a:endParaRPr>
          </a:p>
          <a:p>
            <a:endParaRPr lang="en-US" dirty="0"/>
          </a:p>
        </p:txBody>
      </p:sp>
      <p:sp>
        <p:nvSpPr>
          <p:cNvPr id="4" name="Slide Number Placeholder 3"/>
          <p:cNvSpPr>
            <a:spLocks noGrp="1"/>
          </p:cNvSpPr>
          <p:nvPr>
            <p:ph type="sldNum" sz="quarter" idx="11"/>
          </p:nvPr>
        </p:nvSpPr>
        <p:spPr>
          <a:xfrm>
            <a:off x="457200" y="5943600"/>
            <a:ext cx="8458200" cy="914400"/>
          </a:xfrm>
        </p:spPr>
        <p:txBody>
          <a:bodyPr/>
          <a:lstStyle/>
          <a:p>
            <a:pPr algn="l"/>
            <a:r>
              <a:rPr lang="en-US" sz="800" dirty="0" smtClean="0">
                <a:solidFill>
                  <a:schemeClr val="dk1"/>
                </a:solidFill>
              </a:rPr>
              <a:t>Source: IMF staff estimates and projections.</a:t>
            </a:r>
          </a:p>
          <a:p>
            <a:pPr algn="l"/>
            <a:r>
              <a:rPr lang="en-US" sz="800" dirty="0" smtClean="0">
                <a:solidFill>
                  <a:schemeClr val="dk1"/>
                </a:solidFill>
              </a:rPr>
              <a:t>Note: For selected advanced economies (seven scenarios for each country), the figure plots the average 2020–30 cyclically adjusted primary balance (CAPB) against the residual adjustment need under various scenarios. Triangles illustrate scenarios with a benchmark level of debt of 60 percent by 2030, circles illustrate scenarios with a benchmark level of debt of 80 percent by 2030, and squares illustrate scenarios with no indicative debt benchmark by 2030, but in which countries reach at most overall budget balance. Baseline interest rate–growth differential assumptions are shown in blue; risk scenarios with interest rate–growth differentials</a:t>
            </a:r>
            <a:r>
              <a:rPr lang="en-US" sz="800" i="1" dirty="0" smtClean="0">
                <a:solidFill>
                  <a:schemeClr val="dk1"/>
                </a:solidFill>
              </a:rPr>
              <a:t> </a:t>
            </a:r>
            <a:r>
              <a:rPr lang="en-US" sz="800" dirty="0" smtClean="0">
                <a:solidFill>
                  <a:schemeClr val="dk1"/>
                </a:solidFill>
              </a:rPr>
              <a:t>100 basis points above the baseline are shown in red; and favorable interest rate–growth differentials that are 100 basis points below the baseline are shown in green. Thus, the blue triangles correspond to the numbers reported in Statistical Table 13a.</a:t>
            </a:r>
            <a:endParaRPr lang="en-US" sz="800" dirty="0">
              <a:solidFill>
                <a:schemeClr val="dk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E606DD-D066-4020-99B8-4F9D94E94EA0}" type="slidenum">
              <a:rPr lang="en-US" smtClean="0"/>
              <a:pPr/>
              <a:t>9</a:t>
            </a:fld>
            <a:endParaRPr lang="en-US" dirty="0"/>
          </a:p>
        </p:txBody>
      </p:sp>
      <p:sp>
        <p:nvSpPr>
          <p:cNvPr id="7" name="Content Placeholder 6"/>
          <p:cNvSpPr>
            <a:spLocks noGrp="1"/>
          </p:cNvSpPr>
          <p:nvPr>
            <p:ph sz="quarter" idx="13"/>
          </p:nvPr>
        </p:nvSpPr>
        <p:spPr/>
        <p:txBody>
          <a:bodyPr/>
          <a:lstStyle/>
          <a:p>
            <a:r>
              <a:rPr lang="en-US" dirty="0"/>
              <a:t>Contingent </a:t>
            </a:r>
            <a:r>
              <a:rPr lang="en-US" dirty="0" smtClean="0"/>
              <a:t>liabilities in the financial and corporate sectors, linked to pervasive state ownership</a:t>
            </a:r>
          </a:p>
          <a:p>
            <a:r>
              <a:rPr lang="en-US" dirty="0" smtClean="0"/>
              <a:t>Struggle to achieve competitiveness, also reflecting little inward foreign direct investment</a:t>
            </a:r>
          </a:p>
          <a:p>
            <a:r>
              <a:rPr lang="en-US" dirty="0" smtClean="0"/>
              <a:t>High unemployment and low labor market participation, especially of the young and elderly</a:t>
            </a:r>
          </a:p>
          <a:p>
            <a:r>
              <a:rPr lang="en-US" dirty="0" smtClean="0"/>
              <a:t>Future spending pressures from an aging population</a:t>
            </a:r>
          </a:p>
        </p:txBody>
      </p:sp>
      <p:sp>
        <p:nvSpPr>
          <p:cNvPr id="5" name="Title 4"/>
          <p:cNvSpPr>
            <a:spLocks noGrp="1"/>
          </p:cNvSpPr>
          <p:nvPr>
            <p:ph type="title"/>
          </p:nvPr>
        </p:nvSpPr>
        <p:spPr/>
        <p:txBody>
          <a:bodyPr/>
          <a:lstStyle/>
          <a:p>
            <a:r>
              <a:rPr lang="en-US" dirty="0" smtClean="0"/>
              <a:t>Challenges facing Slovenia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Default Design">
  <a:themeElements>
    <a:clrScheme name="Custom 2">
      <a:dk1>
        <a:srgbClr val="000000"/>
      </a:dk1>
      <a:lt1>
        <a:srgbClr val="FFFFFF"/>
      </a:lt1>
      <a:dk2>
        <a:srgbClr val="7F7F7F"/>
      </a:dk2>
      <a:lt2>
        <a:srgbClr val="FFFFFF"/>
      </a:lt2>
      <a:accent1>
        <a:srgbClr val="FFC000"/>
      </a:accent1>
      <a:accent2>
        <a:srgbClr val="006BD6"/>
      </a:accent2>
      <a:accent3>
        <a:srgbClr val="008000"/>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Custom 2">
      <a:dk1>
        <a:srgbClr val="000000"/>
      </a:dk1>
      <a:lt1>
        <a:srgbClr val="FFFFFF"/>
      </a:lt1>
      <a:dk2>
        <a:srgbClr val="7F7F7F"/>
      </a:dk2>
      <a:lt2>
        <a:srgbClr val="FFFFFF"/>
      </a:lt2>
      <a:accent1>
        <a:srgbClr val="FFC000"/>
      </a:accent1>
      <a:accent2>
        <a:srgbClr val="006BD6"/>
      </a:accent2>
      <a:accent3>
        <a:srgbClr val="008000"/>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20832</TotalTime>
  <Words>2819</Words>
  <Application>Microsoft Office PowerPoint</Application>
  <PresentationFormat>On-screen Show (4:3)</PresentationFormat>
  <Paragraphs>248</Paragraphs>
  <Slides>21</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5_Default Design</vt:lpstr>
      <vt:lpstr>7_Default Design</vt:lpstr>
      <vt:lpstr>Document</vt:lpstr>
      <vt:lpstr>PowerPoint Presentation</vt:lpstr>
      <vt:lpstr>Outline</vt:lpstr>
      <vt:lpstr>Setting the global context</vt:lpstr>
      <vt:lpstr>Setting the global context</vt:lpstr>
      <vt:lpstr>Setting the global context</vt:lpstr>
      <vt:lpstr>Setting the global context</vt:lpstr>
      <vt:lpstr>Setting the global context</vt:lpstr>
      <vt:lpstr>Setting the global context</vt:lpstr>
      <vt:lpstr>Challenges facing Slovenia</vt:lpstr>
      <vt:lpstr>Challenges: Contingent Liabilities</vt:lpstr>
      <vt:lpstr>Challenges: State Ownership</vt:lpstr>
      <vt:lpstr>Challenges: Competitiveness</vt:lpstr>
      <vt:lpstr>Challenges: Unemployment</vt:lpstr>
      <vt:lpstr>Challenges: Unemployment</vt:lpstr>
      <vt:lpstr>Challenges: Aging</vt:lpstr>
      <vt:lpstr>The Way Forward: The Framework</vt:lpstr>
      <vt:lpstr>The Way Forward: Improve Competitiveness</vt:lpstr>
      <vt:lpstr>The Way Forward: Tackle Unemployment</vt:lpstr>
      <vt:lpstr>The Way Forward: Boost Employment</vt:lpstr>
      <vt:lpstr>Conclusion</vt:lpstr>
      <vt:lpstr>Thank you!</vt:lpstr>
    </vt:vector>
  </TitlesOfParts>
  <Company>International Monetary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OECD/IMF/World Bank Meeting in Paris</dc:title>
  <dc:creator>Elsa Sze</dc:creator>
  <cp:lastModifiedBy>DVORANE</cp:lastModifiedBy>
  <cp:revision>2197</cp:revision>
  <dcterms:created xsi:type="dcterms:W3CDTF">2009-01-27T19:23:29Z</dcterms:created>
  <dcterms:modified xsi:type="dcterms:W3CDTF">2013-06-19T06:53:22Z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-331490382</vt:i4>
  </property>
  <property fmtid="{D5CDD505-2E9C-101B-9397-08002B2CF9AE}" pid="3" name="_NewReviewCycle">
    <vt:lpwstr/>
  </property>
  <property fmtid="{D5CDD505-2E9C-101B-9397-08002B2CF9AE}" pid="4" name="_EmailSubject">
    <vt:lpwstr>2012 Article IV Staff Report Charts</vt:lpwstr>
  </property>
  <property fmtid="{D5CDD505-2E9C-101B-9397-08002B2CF9AE}" pid="5" name="_AuthorEmail">
    <vt:lpwstr>EJenkner@imf.org</vt:lpwstr>
  </property>
  <property fmtid="{D5CDD505-2E9C-101B-9397-08002B2CF9AE}" pid="6" name="_AuthorEmailDisplayName">
    <vt:lpwstr>Jenkner, Eva</vt:lpwstr>
  </property>
  <property fmtid="{D5CDD505-2E9C-101B-9397-08002B2CF9AE}" pid="7" name="_PreviousAdHocReviewCycleID">
    <vt:i4>1421894085</vt:i4>
  </property>
</Properties>
</file>