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74" r:id="rId4"/>
    <p:sldId id="257" r:id="rId5"/>
    <p:sldId id="258" r:id="rId6"/>
    <p:sldId id="263" r:id="rId7"/>
    <p:sldId id="264" r:id="rId8"/>
    <p:sldId id="266" r:id="rId9"/>
    <p:sldId id="267" r:id="rId10"/>
    <p:sldId id="270" r:id="rId11"/>
    <p:sldId id="272" r:id="rId12"/>
    <p:sldId id="273" r:id="rId13"/>
    <p:sldId id="275" r:id="rId14"/>
    <p:sldId id="276" r:id="rId15"/>
    <p:sldId id="278" r:id="rId16"/>
  </p:sldIdLst>
  <p:sldSz cx="9144000" cy="6858000" type="screen4x3"/>
  <p:notesSz cx="6858000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GILLANDERS\Documents\CEF%20Presentation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1" algn="ctr" rtl="0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SE</a:t>
            </a:r>
            <a:r>
              <a:rPr lang="en-US" sz="2000" baseline="0" dirty="0"/>
              <a:t> Europe -Time spent on tax compliance, World Bank 2013</a:t>
            </a:r>
            <a:endParaRPr lang="en-US" sz="2000" dirty="0"/>
          </a:p>
        </c:rich>
      </c:tx>
      <c:layout>
        <c:manualLayout>
          <c:xMode val="edge"/>
          <c:yMode val="edge"/>
          <c:x val="0.1313099650182396"/>
          <c:y val="1.11731843575419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Sheet1!$B$2:$B$12</c:f>
              <c:strCache>
                <c:ptCount val="11"/>
                <c:pt idx="0">
                  <c:v>Bulgaria </c:v>
                </c:pt>
                <c:pt idx="1">
                  <c:v>B and H </c:v>
                </c:pt>
                <c:pt idx="2">
                  <c:v>Albania </c:v>
                </c:pt>
                <c:pt idx="3">
                  <c:v>Montenegro </c:v>
                </c:pt>
                <c:pt idx="4">
                  <c:v>Serbia </c:v>
                </c:pt>
                <c:pt idx="5">
                  <c:v>Slovenia </c:v>
                </c:pt>
                <c:pt idx="6">
                  <c:v>Moldova </c:v>
                </c:pt>
                <c:pt idx="7">
                  <c:v>Romania</c:v>
                </c:pt>
                <c:pt idx="8">
                  <c:v>Croatia</c:v>
                </c:pt>
                <c:pt idx="9">
                  <c:v>Kosovo </c:v>
                </c:pt>
                <c:pt idx="10">
                  <c:v>Macedonia 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454</c:v>
                </c:pt>
                <c:pt idx="1">
                  <c:v>407</c:v>
                </c:pt>
                <c:pt idx="2">
                  <c:v>357</c:v>
                </c:pt>
                <c:pt idx="3">
                  <c:v>320</c:v>
                </c:pt>
                <c:pt idx="4">
                  <c:v>279</c:v>
                </c:pt>
                <c:pt idx="5">
                  <c:v>260</c:v>
                </c:pt>
                <c:pt idx="6">
                  <c:v>220</c:v>
                </c:pt>
                <c:pt idx="7">
                  <c:v>216</c:v>
                </c:pt>
                <c:pt idx="8">
                  <c:v>196</c:v>
                </c:pt>
                <c:pt idx="9">
                  <c:v>164</c:v>
                </c:pt>
                <c:pt idx="10">
                  <c:v>119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69012224"/>
        <c:axId val="169423616"/>
      </c:barChart>
      <c:lineChart>
        <c:grouping val="standard"/>
        <c:varyColors val="0"/>
        <c:ser>
          <c:idx val="1"/>
          <c:order val="1"/>
          <c:marker>
            <c:symbol val="none"/>
          </c:marker>
          <c:cat>
            <c:strRef>
              <c:f>Sheet1!$B$2:$B$12</c:f>
              <c:strCache>
                <c:ptCount val="11"/>
                <c:pt idx="0">
                  <c:v>Bulgaria </c:v>
                </c:pt>
                <c:pt idx="1">
                  <c:v>B and H </c:v>
                </c:pt>
                <c:pt idx="2">
                  <c:v>Albania </c:v>
                </c:pt>
                <c:pt idx="3">
                  <c:v>Montenegro </c:v>
                </c:pt>
                <c:pt idx="4">
                  <c:v>Serbia </c:v>
                </c:pt>
                <c:pt idx="5">
                  <c:v>Slovenia </c:v>
                </c:pt>
                <c:pt idx="6">
                  <c:v>Moldova </c:v>
                </c:pt>
                <c:pt idx="7">
                  <c:v>Romania</c:v>
                </c:pt>
                <c:pt idx="8">
                  <c:v>Croatia</c:v>
                </c:pt>
                <c:pt idx="9">
                  <c:v>Kosovo </c:v>
                </c:pt>
                <c:pt idx="10">
                  <c:v>Macedonia 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  <c:smooth val="0"/>
        </c:ser>
        <c:ser>
          <c:idx val="2"/>
          <c:order val="2"/>
          <c:tx>
            <c:v>Time on tax</c:v>
          </c:tx>
          <c:marker>
            <c:symbol val="none"/>
          </c:marker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</c:ser>
        <c:ser>
          <c:idx val="3"/>
          <c:order val="3"/>
          <c:tx>
            <c:v>Probity </c:v>
          </c:tx>
          <c:marker>
            <c:symbol val="none"/>
          </c:marker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431424"/>
        <c:axId val="169425536"/>
      </c:lineChart>
      <c:catAx>
        <c:axId val="1690122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69423616"/>
        <c:crosses val="autoZero"/>
        <c:auto val="1"/>
        <c:lblAlgn val="ctr"/>
        <c:lblOffset val="100"/>
        <c:noMultiLvlLbl val="0"/>
      </c:catAx>
      <c:valAx>
        <c:axId val="169423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Hours spent by businesses on tax compliance annually -blue bar chart</a:t>
                </a:r>
              </a:p>
            </c:rich>
          </c:tx>
          <c:layout>
            <c:manualLayout>
              <c:xMode val="edge"/>
              <c:yMode val="edge"/>
              <c:x val="1.2318062514912907E-2"/>
              <c:y val="0.1094952671356672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69012224"/>
        <c:crosses val="autoZero"/>
        <c:crossBetween val="between"/>
      </c:valAx>
      <c:valAx>
        <c:axId val="169425536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one"/>
        <c:crossAx val="169431424"/>
        <c:crosses val="max"/>
        <c:crossBetween val="between"/>
      </c:valAx>
      <c:catAx>
        <c:axId val="169431424"/>
        <c:scaling>
          <c:orientation val="minMax"/>
        </c:scaling>
        <c:delete val="1"/>
        <c:axPos val="b"/>
        <c:majorTickMark val="out"/>
        <c:minorTickMark val="none"/>
        <c:tickLblPos val="none"/>
        <c:crossAx val="169425536"/>
        <c:crosses val="autoZero"/>
        <c:auto val="1"/>
        <c:lblAlgn val="ctr"/>
        <c:lblOffset val="100"/>
        <c:noMultiLvlLbl val="0"/>
      </c:catAx>
    </c:plotArea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7B885-3758-4B61-9D0F-11A180B81EA5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4753"/>
            <a:ext cx="2972421" cy="4659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44753"/>
            <a:ext cx="2972421" cy="4659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28D1A-C87D-4D03-8E09-AE8F460CA13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6846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5434AA-3325-4816-9A6F-2F4ED052D8E8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3331"/>
            <a:ext cx="5486400" cy="4190524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AEAEE2-F60B-4BA3-834C-A04A0A87B58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2857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967B9-F3D7-4A27-8A94-D79C40BDA811}" type="datetimeFigureOut">
              <a:rPr lang="en-IE" smtClean="0"/>
              <a:pPr/>
              <a:t>19/06/2013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ECC34-1E21-490F-A057-AD734730C76F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Towards Modern Tax Administration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Blueprints and Issues</a:t>
            </a:r>
            <a:br>
              <a:rPr lang="en-IE" dirty="0" smtClean="0"/>
            </a:br>
            <a:r>
              <a:rPr lang="en-IE" sz="1400" dirty="0" smtClean="0"/>
              <a:t>http://ec.europa.eu/taxation_customs/resources/documents/common/publications/info_docs/taxation/fiscal_blueprint_en.pdf</a:t>
            </a:r>
          </a:p>
          <a:p>
            <a:endParaRPr lang="en-IE" dirty="0"/>
          </a:p>
        </p:txBody>
      </p:sp>
      <p:pic>
        <p:nvPicPr>
          <p:cNvPr id="4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Fiscal Blueprint 13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Good </a:t>
            </a:r>
            <a:r>
              <a:rPr lang="en-IE" dirty="0" smtClean="0"/>
              <a:t>IT systems in place</a:t>
            </a:r>
            <a:endParaRPr lang="en-US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Impact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/>
              <a:t>Positive – the compliance risk management model works best with good IT.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Fiscal Blueprint 14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635125"/>
          </a:xfrm>
        </p:spPr>
        <p:txBody>
          <a:bodyPr/>
          <a:lstStyle/>
          <a:p>
            <a:pPr marL="0" indent="0">
              <a:buNone/>
            </a:pPr>
            <a:r>
              <a:rPr lang="en-IE" dirty="0"/>
              <a:t>Good internal and external </a:t>
            </a:r>
            <a:r>
              <a:rPr lang="en-IE" u="sng" dirty="0"/>
              <a:t>communications</a:t>
            </a:r>
            <a:r>
              <a:rPr lang="en-IE" dirty="0"/>
              <a:t>. Engagement with media and interest groups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Impact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/>
              <a:t>Essential. The model we are presenting requires the tax administration to use communication as part of its tool set.</a:t>
            </a:r>
          </a:p>
          <a:p>
            <a:pPr marL="0" indent="0">
              <a:buNone/>
            </a:pPr>
            <a:r>
              <a:rPr lang="en-IE" u="sng" dirty="0" smtClean="0"/>
              <a:t>It is used before audit</a:t>
            </a:r>
            <a:r>
              <a:rPr lang="en-IE" dirty="0" smtClean="0"/>
              <a:t>.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" y="4724400"/>
            <a:ext cx="8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b="1" dirty="0" smtClean="0"/>
              <a:t>Read the full text of the Fiscal Blueprints:</a:t>
            </a:r>
          </a:p>
          <a:p>
            <a:r>
              <a:rPr lang="en-IE" dirty="0" smtClean="0"/>
              <a:t>http://ec.europa.eu/taxation_customs/resources/documents/common/publications/info_docs/taxation/fiscal_blueprint_en.pdf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Where does this lead?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33400" y="1676400"/>
            <a:ext cx="8077200" cy="4038600"/>
          </a:xfrm>
        </p:spPr>
        <p:txBody>
          <a:bodyPr>
            <a:normAutofit fontScale="92500"/>
          </a:bodyPr>
          <a:lstStyle/>
          <a:p>
            <a:r>
              <a:rPr lang="en-IE" sz="2800" dirty="0" smtClean="0"/>
              <a:t>Tax administrations that can pursue medium term strategies</a:t>
            </a:r>
          </a:p>
          <a:p>
            <a:r>
              <a:rPr lang="en-IE" sz="2800" dirty="0" smtClean="0"/>
              <a:t>Using good governance methods </a:t>
            </a:r>
          </a:p>
          <a:p>
            <a:r>
              <a:rPr lang="en-IE" sz="2800" dirty="0" smtClean="0"/>
              <a:t>So that the HQ understands and directs operations</a:t>
            </a:r>
          </a:p>
          <a:p>
            <a:r>
              <a:rPr lang="en-IE" sz="2800" dirty="0" smtClean="0"/>
              <a:t>To pursue agreed and realistic annual plans</a:t>
            </a:r>
          </a:p>
          <a:p>
            <a:r>
              <a:rPr lang="en-IE" sz="2800" dirty="0" smtClean="0"/>
              <a:t>That can reduce the shadow economy</a:t>
            </a:r>
          </a:p>
          <a:p>
            <a:r>
              <a:rPr lang="en-IE" sz="2800" dirty="0" smtClean="0"/>
              <a:t>Through well-targeted compliance campaigns</a:t>
            </a:r>
          </a:p>
          <a:p>
            <a:r>
              <a:rPr lang="en-IE" sz="2800" dirty="0" smtClean="0"/>
              <a:t>While giving good service to largely compliant taxpayers</a:t>
            </a:r>
          </a:p>
          <a:p>
            <a:endParaRPr lang="en-IE" sz="2800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are the difficulties?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33400" y="1676400"/>
            <a:ext cx="8077200" cy="4038600"/>
          </a:xfrm>
        </p:spPr>
        <p:txBody>
          <a:bodyPr>
            <a:noAutofit/>
          </a:bodyPr>
          <a:lstStyle/>
          <a:p>
            <a:r>
              <a:rPr lang="en-IE" sz="2600" dirty="0" smtClean="0"/>
              <a:t>Not enough autonomy </a:t>
            </a:r>
          </a:p>
          <a:p>
            <a:r>
              <a:rPr lang="en-IE" sz="2600" dirty="0" smtClean="0"/>
              <a:t>DGs can’t focus on strategy delivery</a:t>
            </a:r>
          </a:p>
          <a:p>
            <a:r>
              <a:rPr lang="en-IE" sz="2600" dirty="0" smtClean="0"/>
              <a:t>Top manager turnover too high for continuity</a:t>
            </a:r>
          </a:p>
          <a:p>
            <a:r>
              <a:rPr lang="en-IE" sz="2600" dirty="0" smtClean="0"/>
              <a:t>Reduces appetite for change –why take risks associated with complex change if you’re not going to be around?</a:t>
            </a:r>
          </a:p>
          <a:p>
            <a:r>
              <a:rPr lang="en-IE" sz="2600" dirty="0" smtClean="0"/>
              <a:t>Governance weak or non-existent</a:t>
            </a:r>
          </a:p>
          <a:p>
            <a:r>
              <a:rPr lang="en-IE" sz="2600" dirty="0" smtClean="0"/>
              <a:t>No strategic planning department or  programme office</a:t>
            </a:r>
          </a:p>
          <a:p>
            <a:r>
              <a:rPr lang="en-IE" sz="2600" dirty="0" smtClean="0"/>
              <a:t>Limited success - higher compliance costs – bad for business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Another opinion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33400" y="1676400"/>
            <a:ext cx="8077200" cy="4038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800" i="1" dirty="0" smtClean="0"/>
              <a:t>“In the case of the Western Balkans, four particular and interrelated problems  ... have proven very intractable: (1) weak professionalization, (2) persistent politicization (3) inequities in ethnic representation and power sharing, and (4) deeply entrenched corruption.”</a:t>
            </a:r>
          </a:p>
          <a:p>
            <a:pPr>
              <a:buNone/>
            </a:pPr>
            <a:r>
              <a:rPr lang="en-IE" sz="2800" i="1" dirty="0" smtClean="0"/>
              <a:t>Leonard J. Cohen and John R. Lampe: Embracing Democracy in the Western Balkans.  Johns Hopkins Press. Baltimore</a:t>
            </a:r>
            <a:r>
              <a:rPr lang="en-IE" sz="2800" b="1" i="1" dirty="0" smtClean="0"/>
              <a:t> </a:t>
            </a:r>
            <a:r>
              <a:rPr lang="en-IE" sz="2800" i="1" dirty="0" smtClean="0"/>
              <a:t>(2011)  - p126.</a:t>
            </a:r>
          </a:p>
          <a:p>
            <a:pPr>
              <a:buNone/>
            </a:pPr>
            <a:endParaRPr lang="en-IE" sz="2800" i="1" dirty="0" smtClean="0"/>
          </a:p>
          <a:p>
            <a:pPr>
              <a:buNone/>
            </a:pPr>
            <a:endParaRPr lang="en-IE" sz="2800" i="1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685800"/>
          <a:ext cx="83820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IMF Tax Advice in SEE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8458200" cy="4343399"/>
          </a:xfrm>
        </p:spPr>
        <p:txBody>
          <a:bodyPr>
            <a:normAutofit/>
          </a:bodyPr>
          <a:lstStyle/>
          <a:p>
            <a:r>
              <a:rPr lang="en-IE" sz="3200" dirty="0" smtClean="0"/>
              <a:t>Two resident advisors – Ljubljana and Belgrade</a:t>
            </a:r>
          </a:p>
          <a:p>
            <a:r>
              <a:rPr lang="en-IE" sz="3200" dirty="0" smtClean="0"/>
              <a:t>I cover Albania, Bulgaria, Croatia, Moldova, Montenegro and Romania from Ljubljana</a:t>
            </a:r>
          </a:p>
          <a:p>
            <a:r>
              <a:rPr lang="en-IE" sz="3200" dirty="0" smtClean="0"/>
              <a:t>Colleague covers the rest of former Yugoslavia from Belgrade</a:t>
            </a:r>
          </a:p>
          <a:p>
            <a:r>
              <a:rPr lang="en-IE" sz="3200" dirty="0" smtClean="0"/>
              <a:t>My work is funded by a grant from the government of Japan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Using the Fiscal Blueprints as a template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8458200" cy="4343399"/>
          </a:xfrm>
        </p:spPr>
        <p:txBody>
          <a:bodyPr>
            <a:normAutofit/>
          </a:bodyPr>
          <a:lstStyle/>
          <a:p>
            <a:r>
              <a:rPr lang="en-IE" sz="3200" dirty="0" smtClean="0"/>
              <a:t>The Blueprints are challenging</a:t>
            </a:r>
          </a:p>
          <a:p>
            <a:r>
              <a:rPr lang="en-IE" sz="3200" dirty="0" smtClean="0"/>
              <a:t>Assume that technical and managerial skills exist or can be developed</a:t>
            </a:r>
          </a:p>
          <a:p>
            <a:r>
              <a:rPr lang="en-IE" sz="3200" dirty="0" smtClean="0"/>
              <a:t>Require a cadre of professional civil servants  with a long-term view to carry them out over a sustained period (of about five years?)</a:t>
            </a:r>
          </a:p>
          <a:p>
            <a:r>
              <a:rPr lang="en-IE" sz="3200" dirty="0" smtClean="0"/>
              <a:t>These conditions are not always present</a:t>
            </a:r>
            <a:endParaRPr lang="en-I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Fiscal Blueprint 1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Framework:  </a:t>
            </a:r>
            <a:r>
              <a:rPr lang="en-IE" dirty="0" smtClean="0"/>
              <a:t>tax administration </a:t>
            </a:r>
            <a:r>
              <a:rPr lang="en-IE" dirty="0"/>
              <a:t>has </a:t>
            </a:r>
            <a:r>
              <a:rPr lang="en-IE" u="sng" dirty="0"/>
              <a:t>autonomy</a:t>
            </a:r>
            <a:r>
              <a:rPr lang="en-IE" dirty="0"/>
              <a:t>, resources and good </a:t>
            </a:r>
            <a:r>
              <a:rPr lang="en-IE" u="sng" dirty="0"/>
              <a:t>governance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Impact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/>
              <a:t>Autonomy necessary to allow right decisions to be made regarding operational choices </a:t>
            </a:r>
          </a:p>
          <a:p>
            <a:pPr marL="0" indent="0">
              <a:buNone/>
            </a:pPr>
            <a:r>
              <a:rPr lang="en-IE" dirty="0" smtClean="0"/>
              <a:t>Good governance means that the HQ can have enough control to devise strategies and to feed them into annual business plans that are implemented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Fiscal Blueprint 2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Structure </a:t>
            </a:r>
            <a:r>
              <a:rPr lang="en-IE" dirty="0" smtClean="0"/>
              <a:t>and organisation good </a:t>
            </a:r>
            <a:r>
              <a:rPr lang="en-IE" dirty="0"/>
              <a:t>with </a:t>
            </a:r>
            <a:r>
              <a:rPr lang="en-IE" dirty="0" smtClean="0"/>
              <a:t>a </a:t>
            </a:r>
            <a:r>
              <a:rPr lang="en-IE" u="sng" dirty="0" smtClean="0"/>
              <a:t>clear split </a:t>
            </a:r>
            <a:r>
              <a:rPr lang="en-IE" dirty="0"/>
              <a:t>between HQ and operational areas. </a:t>
            </a: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HQ </a:t>
            </a:r>
            <a:r>
              <a:rPr lang="en-IE" dirty="0"/>
              <a:t>has </a:t>
            </a:r>
            <a:r>
              <a:rPr lang="en-IE" dirty="0" smtClean="0"/>
              <a:t>the </a:t>
            </a:r>
            <a:r>
              <a:rPr lang="en-IE" u="sng" dirty="0" smtClean="0"/>
              <a:t>analytical </a:t>
            </a:r>
            <a:r>
              <a:rPr lang="en-IE" u="sng" dirty="0"/>
              <a:t>capacity</a:t>
            </a:r>
            <a:r>
              <a:rPr lang="en-IE" dirty="0"/>
              <a:t> to identify risks and </a:t>
            </a:r>
            <a:r>
              <a:rPr lang="en-IE" dirty="0" smtClean="0"/>
              <a:t>set priorities</a:t>
            </a:r>
            <a:r>
              <a:rPr lang="en-IE" dirty="0"/>
              <a:t>. These are </a:t>
            </a:r>
            <a:r>
              <a:rPr lang="en-IE" dirty="0" smtClean="0"/>
              <a:t>tackled </a:t>
            </a:r>
            <a:r>
              <a:rPr lang="en-IE" u="sng" dirty="0" smtClean="0"/>
              <a:t>systematically.</a:t>
            </a:r>
            <a:endParaRPr lang="en-IE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Impact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 smtClean="0"/>
              <a:t>Adequate </a:t>
            </a:r>
            <a:r>
              <a:rPr lang="en-IE" dirty="0"/>
              <a:t>HQ </a:t>
            </a:r>
            <a:r>
              <a:rPr lang="en-IE" dirty="0" smtClean="0"/>
              <a:t> gives </a:t>
            </a:r>
            <a:r>
              <a:rPr lang="en-IE" dirty="0"/>
              <a:t>the organisation a brain. </a:t>
            </a:r>
            <a:r>
              <a:rPr lang="en-IE" dirty="0" smtClean="0"/>
              <a:t>Better chance of sound execution of policy. </a:t>
            </a:r>
          </a:p>
          <a:p>
            <a:pPr marL="0" indent="0">
              <a:buNone/>
            </a:pPr>
            <a:r>
              <a:rPr lang="en-IE" dirty="0" smtClean="0"/>
              <a:t>But the HQ must not waste time on routine case working.</a:t>
            </a:r>
          </a:p>
          <a:p>
            <a:pPr marL="0" indent="0">
              <a:buNone/>
            </a:pPr>
            <a:r>
              <a:rPr lang="en-IE" dirty="0" smtClean="0"/>
              <a:t>It must analyse choices – especially around tackling tax evasion</a:t>
            </a:r>
          </a:p>
          <a:p>
            <a:pPr marL="0" indent="0">
              <a:buNone/>
            </a:pPr>
            <a:r>
              <a:rPr lang="en-IE" dirty="0" smtClean="0"/>
              <a:t>Measurement supports accountability. </a:t>
            </a:r>
            <a:endParaRPr lang="en-US" dirty="0"/>
          </a:p>
          <a:p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Fiscal Blueprint 6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Effective </a:t>
            </a:r>
            <a:r>
              <a:rPr lang="en-IE" u="sng" dirty="0"/>
              <a:t>collection</a:t>
            </a:r>
            <a:r>
              <a:rPr lang="en-IE" dirty="0"/>
              <a:t> based on good records, proper management controls, with independent audit, easy payment systems and prompt </a:t>
            </a:r>
            <a:r>
              <a:rPr lang="en-IE" u="sng" dirty="0"/>
              <a:t>repayments</a:t>
            </a:r>
            <a:r>
              <a:rPr lang="en-IE" dirty="0"/>
              <a:t> to taxpayers when due. Transparent procedures for debt </a:t>
            </a:r>
            <a:r>
              <a:rPr lang="en-IE" u="sng" dirty="0"/>
              <a:t>write off</a:t>
            </a:r>
            <a:r>
              <a:rPr lang="en-IE" dirty="0"/>
              <a:t> in well-defined situations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Impact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 smtClean="0"/>
              <a:t>If the tax administration cannot collect tax due and fails to pay refunds quickly, then ‘good’ taxpayers will feel cheated.</a:t>
            </a:r>
          </a:p>
          <a:p>
            <a:pPr marL="0" indent="0">
              <a:buNone/>
            </a:pPr>
            <a:r>
              <a:rPr lang="en-IE" dirty="0" smtClean="0"/>
              <a:t>It is also essential to remove uncollectable amounts from the tax record so that the administration can focus on collecting new tax as it becomes due.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Fiscal Blueprint 7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Good taxpayer audit systems with clear taxpayer rights and inspectors required to keep good records. Audit outcomes analysed at HQ level. </a:t>
            </a:r>
            <a:r>
              <a:rPr lang="en-IE" u="sng" dirty="0"/>
              <a:t>Risk-based segmentation of taxpayer </a:t>
            </a:r>
            <a:r>
              <a:rPr lang="en-IE" u="sng" dirty="0" smtClean="0"/>
              <a:t>base  - </a:t>
            </a:r>
            <a:r>
              <a:rPr lang="en-IE" dirty="0" smtClean="0">
                <a:solidFill>
                  <a:srgbClr val="FF0000"/>
                </a:solidFill>
              </a:rPr>
              <a:t>has evolved to become the compliance risk management approach</a:t>
            </a:r>
            <a:endParaRPr lang="en-IE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Impact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 smtClean="0"/>
              <a:t>Note that audit is part of a risk-based approach. Risk analysed at national level.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But the approach is to identify clusters of risk and treat them as a body of work using standard methods.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Note, the Blueprints mention taxpayers’</a:t>
            </a:r>
            <a:r>
              <a:rPr lang="en-IE" u="sng" dirty="0" smtClean="0"/>
              <a:t> rights </a:t>
            </a:r>
            <a:r>
              <a:rPr lang="en-IE" dirty="0" smtClean="0"/>
              <a:t>frequently</a:t>
            </a:r>
            <a:endParaRPr lang="en-IE" u="sng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Fiscal Blueprint 9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Administration capable </a:t>
            </a:r>
            <a:r>
              <a:rPr lang="en-IE" dirty="0"/>
              <a:t>of identifying and </a:t>
            </a:r>
            <a:r>
              <a:rPr lang="en-IE" u="sng" dirty="0"/>
              <a:t>prosecuting serious tax fraud</a:t>
            </a:r>
            <a:r>
              <a:rPr lang="en-IE" dirty="0"/>
              <a:t> and tax avoidance using good intelligence and procedures.</a:t>
            </a:r>
            <a:endParaRPr lang="en-US" dirty="0"/>
          </a:p>
          <a:p>
            <a:pPr marL="0" indent="0">
              <a:buNone/>
            </a:pPr>
            <a:r>
              <a:rPr lang="en-IE" dirty="0"/>
              <a:t>Tax inspectors  are monitored and, where necessary, protected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Impact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 smtClean="0"/>
              <a:t>Strongly positive. A tax agency that can effectively  pursue tax criminals </a:t>
            </a:r>
            <a:r>
              <a:rPr lang="en-IE" u="sng" dirty="0" smtClean="0"/>
              <a:t>changes the risk calculations</a:t>
            </a:r>
            <a:r>
              <a:rPr lang="en-IE" dirty="0" smtClean="0"/>
              <a:t> of the tax evader.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At the same time, compliant taxpayers have their </a:t>
            </a:r>
            <a:r>
              <a:rPr lang="en-IE" u="sng" dirty="0" smtClean="0"/>
              <a:t>trust </a:t>
            </a:r>
            <a:r>
              <a:rPr lang="en-IE" dirty="0" smtClean="0"/>
              <a:t>in the tax agency confirmed.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When a tax evader is prosecuted, the system is </a:t>
            </a:r>
            <a:r>
              <a:rPr lang="en-IE" u="sng" dirty="0" smtClean="0"/>
              <a:t>seen to be fair</a:t>
            </a:r>
            <a:r>
              <a:rPr lang="en-IE" dirty="0" smtClean="0"/>
              <a:t>.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Fiscal Blueprint 10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solidFill>
                  <a:srgbClr val="FF0000"/>
                </a:solidFill>
              </a:rPr>
              <a:t>Voluntary compliance promoted </a:t>
            </a:r>
            <a:r>
              <a:rPr lang="en-IE" dirty="0"/>
              <a:t>and incentivised by agency. Taxpayers have rights. Independent appeals process. Tax audit procedures are published  to help taxpayers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Impact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/>
              <a:t>Efficient.</a:t>
            </a:r>
          </a:p>
          <a:p>
            <a:pPr marL="0" indent="0">
              <a:buNone/>
            </a:pPr>
            <a:r>
              <a:rPr lang="en-IE" dirty="0" smtClean="0"/>
              <a:t>Effective</a:t>
            </a:r>
          </a:p>
          <a:p>
            <a:pPr marL="0" indent="0">
              <a:buNone/>
            </a:pPr>
            <a:r>
              <a:rPr lang="en-IE" dirty="0" smtClean="0"/>
              <a:t>Focuses effort on tax evaders using objective criteria</a:t>
            </a:r>
          </a:p>
          <a:p>
            <a:pPr marL="0" indent="0">
              <a:buNone/>
            </a:pPr>
            <a:r>
              <a:rPr lang="en-IE" dirty="0" smtClean="0"/>
              <a:t>Fair and ethical </a:t>
            </a:r>
          </a:p>
          <a:p>
            <a:pPr marL="0" indent="0">
              <a:buNone/>
            </a:pPr>
            <a:r>
              <a:rPr lang="en-IE" dirty="0" smtClean="0"/>
              <a:t>Builds taxpayer confidence</a:t>
            </a:r>
            <a:endParaRPr lang="en-IE" dirty="0"/>
          </a:p>
        </p:txBody>
      </p:sp>
      <p:pic>
        <p:nvPicPr>
          <p:cNvPr id="7" name="Picture 11" descr="IMF_logo_for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31" y="6031428"/>
            <a:ext cx="866869" cy="8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844</Words>
  <Application>Microsoft Office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Towards Modern Tax Administration</vt:lpstr>
      <vt:lpstr>IMF Tax Advice in SEE</vt:lpstr>
      <vt:lpstr>Using the Fiscal Blueprints as a template</vt:lpstr>
      <vt:lpstr>Fiscal Blueprint 1</vt:lpstr>
      <vt:lpstr>Fiscal Blueprint 2</vt:lpstr>
      <vt:lpstr>Fiscal Blueprint 6</vt:lpstr>
      <vt:lpstr>Fiscal Blueprint 7</vt:lpstr>
      <vt:lpstr>Fiscal Blueprint 9</vt:lpstr>
      <vt:lpstr>Fiscal Blueprint 10</vt:lpstr>
      <vt:lpstr>Fiscal Blueprint 13</vt:lpstr>
      <vt:lpstr>Fiscal Blueprint 14</vt:lpstr>
      <vt:lpstr>Where does this lead?</vt:lpstr>
      <vt:lpstr>What are the difficulties?</vt:lpstr>
      <vt:lpstr>Another opinion</vt:lpstr>
      <vt:lpstr>PowerPoint Presentation</vt:lpstr>
    </vt:vector>
  </TitlesOfParts>
  <Company>International Monetary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Norman Gillanders</dc:creator>
  <cp:lastModifiedBy>DVORANE</cp:lastModifiedBy>
  <cp:revision>45</cp:revision>
  <dcterms:created xsi:type="dcterms:W3CDTF">2012-05-30T22:31:01Z</dcterms:created>
  <dcterms:modified xsi:type="dcterms:W3CDTF">2013-06-19T09:29:44Z</dcterms:modified>
</cp:coreProperties>
</file>