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theme/themeOverride12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heme/themeOverride15.xml" ContentType="application/vnd.openxmlformats-officedocument.themeOverr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theme/themeOverride13.xml" ContentType="application/vnd.openxmlformats-officedocument.themeOverrid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theme/themeOverride16.xml" ContentType="application/vnd.openxmlformats-officedocument.themeOverr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Override10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1A"/>
    <a:srgbClr val="F8F8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dc2\data$\Ekonomski%20izzivi\2013\trg%20dela\PRZENTACIJA\BDP_letni_2008-2012_vse%20dr&#382;ave_17%20junij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brloznik\Desktop\nedelja-prezntacija\slide7-pla&#269;e%20BDPzaposlnost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brloznik\Desktop\nedelja-prezntacija\slide%208%20_izdatki%20za%20trg%20dela%20po%20kategorijah%20EU.xls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brloznik\Desktop\nedelja-prezntacija\slide9_struktura%20aktivnih%20izdatkov%20v%20EU.xls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brloznik\Desktop\nedelja-prezntacija\slide9-%20%20slika%2015%20_izdatki%20za%20poltiko%20trg%20dela-slovenija%20v%20%25BDP,%2017%20junij.xls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brloznik\Desktop\nedelja-prezntacija\slide-10_izdatki%20za%20poltiko%20trg%20dela-slovenija%20v%20%25BDP.xls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brloznik\Desktop\nedelja-prezntacija\slide-12-%20Slika%2018%20_&#352;tevilo%20reform.xlsx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brloznik\Desktop\nedelja-prezntacija\slika%2023-EPL%20_2008-slika%20po%20starem%20in%20novem%20matev&#382;.xlsx" TargetMode="External"/><Relationship Id="rId1" Type="http://schemas.openxmlformats.org/officeDocument/2006/relationships/themeOverride" Target="../theme/themeOverride16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dc2\data$\Ekonomski%20izzivi\2013\trg%20dela\PRZENTACIJA\Zaposlenost%20po%20SNA%20-%202008-2012%20po%20dr&#382;avah%20EU%20-SLIKA-2%20PRZENTACIJA_17%20junij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jbrloznik\Desktop\nedelja-prezntacija\SLIDE3-slika%201,2%20_trg%20dela%20v%20EU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dc2\data$\Ekonomski%20izzivi\2013\trg%20dela\PRZENTACIJA\SLIDE4-stopnje%20brezposlnosti%20po%20straostnih%20skupinah%20eu%20in%20slovenija%202008-2012,%2017%20junij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dc2\data$\Ekonomski%20izzivi\2013\trg%20dela\PRZENTACIJA\SLIDE4-stopnje%20brezposlnosti%20po%20straostnih%20skupinah%20eu%20in%20slovenija%202008-2012,%2017%20junij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brloznik\Desktop\nedelja-prezntacija\SLIDE5-%20UR%20po%20izobrazbi%20slovenija%20in%20EU2008-2012.xls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brloznik\Desktop\nedelja-prezntacija\SLIDE5-%20UR%20po%20izobrazbi%20slovenija%20in%20EU2008-2012.xls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brloznik\Desktop\nedelja-prezntacija\SLIDE%206-slika%205%20_dolgotrajna%20brezposelnest%20dele&#382;i%20in%20stopnja%20v%20EU,%20SLO.xls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brloznik\Desktop\nedelja-prezntacija\stopnja%20dolgotrajne%20brezposelnosti%20SLOvenija%20in%20EU.xls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6505226864631427E-2"/>
          <c:y val="3.2635052334252436E-2"/>
          <c:w val="0.8629718967598099"/>
          <c:h val="0.83166285395898765"/>
        </c:manualLayout>
      </c:layout>
      <c:barChart>
        <c:barDir val="col"/>
        <c:grouping val="clustered"/>
        <c:ser>
          <c:idx val="0"/>
          <c:order val="0"/>
          <c:cat>
            <c:strRef>
              <c:f>Sheet1!$A$34:$A$62</c:f>
              <c:strCache>
                <c:ptCount val="29"/>
                <c:pt idx="0">
                  <c:v>EL</c:v>
                </c:pt>
                <c:pt idx="1">
                  <c:v>LV</c:v>
                </c:pt>
                <c:pt idx="2">
                  <c:v>SI</c:v>
                </c:pt>
                <c:pt idx="3">
                  <c:v>IT</c:v>
                </c:pt>
                <c:pt idx="4">
                  <c:v>PT</c:v>
                </c:pt>
                <c:pt idx="5">
                  <c:v>HU</c:v>
                </c:pt>
                <c:pt idx="6">
                  <c:v>ES</c:v>
                </c:pt>
                <c:pt idx="7">
                  <c:v>LT</c:v>
                </c:pt>
                <c:pt idx="8">
                  <c:v>RO</c:v>
                </c:pt>
                <c:pt idx="9">
                  <c:v>IE</c:v>
                </c:pt>
                <c:pt idx="10">
                  <c:v>DK</c:v>
                </c:pt>
                <c:pt idx="11">
                  <c:v>FI</c:v>
                </c:pt>
                <c:pt idx="12">
                  <c:v>BG</c:v>
                </c:pt>
                <c:pt idx="13">
                  <c:v>CY</c:v>
                </c:pt>
                <c:pt idx="14">
                  <c:v>NL</c:v>
                </c:pt>
                <c:pt idx="15">
                  <c:v>CZ</c:v>
                </c:pt>
                <c:pt idx="16">
                  <c:v>EMU</c:v>
                </c:pt>
                <c:pt idx="17">
                  <c:v>EU-27</c:v>
                </c:pt>
                <c:pt idx="18">
                  <c:v>UK</c:v>
                </c:pt>
                <c:pt idx="19">
                  <c:v>EE</c:v>
                </c:pt>
                <c:pt idx="20">
                  <c:v>FR</c:v>
                </c:pt>
                <c:pt idx="21">
                  <c:v>LU</c:v>
                </c:pt>
                <c:pt idx="22">
                  <c:v>BE</c:v>
                </c:pt>
                <c:pt idx="23">
                  <c:v>AT</c:v>
                </c:pt>
                <c:pt idx="24">
                  <c:v>DE</c:v>
                </c:pt>
                <c:pt idx="25">
                  <c:v>MT</c:v>
                </c:pt>
                <c:pt idx="26">
                  <c:v>SK</c:v>
                </c:pt>
                <c:pt idx="27">
                  <c:v>SE</c:v>
                </c:pt>
                <c:pt idx="28">
                  <c:v>PL</c:v>
                </c:pt>
              </c:strCache>
            </c:strRef>
          </c:cat>
          <c:val>
            <c:numRef>
              <c:f>Sheet1!$B$34:$B$62</c:f>
              <c:numCache>
                <c:formatCode>0.0</c:formatCode>
                <c:ptCount val="29"/>
                <c:pt idx="0">
                  <c:v>-19.908256880733916</c:v>
                </c:pt>
                <c:pt idx="1">
                  <c:v>-9.2529711375212145</c:v>
                </c:pt>
                <c:pt idx="2">
                  <c:v>-8.2905982905982967</c:v>
                </c:pt>
                <c:pt idx="3">
                  <c:v>-5.7448880233690405</c:v>
                </c:pt>
                <c:pt idx="4">
                  <c:v>-5.6840077071290951</c:v>
                </c:pt>
                <c:pt idx="5">
                  <c:v>-5.6244041944709267</c:v>
                </c:pt>
                <c:pt idx="6">
                  <c:v>-5.0597976080956784</c:v>
                </c:pt>
                <c:pt idx="7">
                  <c:v>-5.0082101806239789</c:v>
                </c:pt>
                <c:pt idx="8">
                  <c:v>-4.95532087733549</c:v>
                </c:pt>
                <c:pt idx="9">
                  <c:v>-3.952205882352942</c:v>
                </c:pt>
                <c:pt idx="10">
                  <c:v>-3.5508637236084426</c:v>
                </c:pt>
                <c:pt idx="11">
                  <c:v>-3.0825022665457742</c:v>
                </c:pt>
                <c:pt idx="12">
                  <c:v>-2.5747508305647799</c:v>
                </c:pt>
                <c:pt idx="13">
                  <c:v>-2.4691358024691401</c:v>
                </c:pt>
                <c:pt idx="14">
                  <c:v>-2.1023765996343826</c:v>
                </c:pt>
                <c:pt idx="15">
                  <c:v>-1.6281062553556178</c:v>
                </c:pt>
                <c:pt idx="16">
                  <c:v>-1.407129455909937</c:v>
                </c:pt>
                <c:pt idx="17">
                  <c:v>-1.1204481792716912</c:v>
                </c:pt>
                <c:pt idx="18">
                  <c:v>-1.0446343779676954</c:v>
                </c:pt>
                <c:pt idx="19">
                  <c:v>-0.70546737213405208</c:v>
                </c:pt>
                <c:pt idx="20">
                  <c:v>0.57306590257879075</c:v>
                </c:pt>
                <c:pt idx="21">
                  <c:v>0.72072072072072069</c:v>
                </c:pt>
                <c:pt idx="22">
                  <c:v>1.0309278350515427</c:v>
                </c:pt>
                <c:pt idx="23">
                  <c:v>1.6498625114573713</c:v>
                </c:pt>
                <c:pt idx="24">
                  <c:v>2.4930747922437604</c:v>
                </c:pt>
                <c:pt idx="25">
                  <c:v>3.1559963931469932</c:v>
                </c:pt>
                <c:pt idx="26">
                  <c:v>4.5023696682464562</c:v>
                </c:pt>
                <c:pt idx="27">
                  <c:v>5.6956115779645256</c:v>
                </c:pt>
                <c:pt idx="28">
                  <c:v>12.321877619446784</c:v>
                </c:pt>
              </c:numCache>
            </c:numRef>
          </c:val>
        </c:ser>
        <c:axId val="83318656"/>
        <c:axId val="91937024"/>
      </c:barChart>
      <c:barChart>
        <c:barDir val="col"/>
        <c:grouping val="clustered"/>
        <c:ser>
          <c:idx val="1"/>
          <c:order val="1"/>
          <c:spPr>
            <a:solidFill>
              <a:schemeClr val="bg1">
                <a:lumMod val="50000"/>
              </a:schemeClr>
            </a:solidFill>
          </c:spPr>
          <c:dPt>
            <c:idx val="2"/>
            <c:spPr>
              <a:solidFill>
                <a:srgbClr val="9E001A"/>
              </a:solidFill>
            </c:spPr>
          </c:dPt>
          <c:dPt>
            <c:idx val="16"/>
            <c:spPr>
              <a:solidFill>
                <a:schemeClr val="tx1"/>
              </a:solidFill>
            </c:spPr>
          </c:dPt>
          <c:dPt>
            <c:idx val="17"/>
            <c:spPr>
              <a:solidFill>
                <a:schemeClr val="tx1"/>
              </a:solidFill>
            </c:spPr>
          </c:dPt>
          <c:cat>
            <c:strRef>
              <c:f>Sheet1!$A$34:$A$62</c:f>
              <c:strCache>
                <c:ptCount val="29"/>
                <c:pt idx="0">
                  <c:v>EL</c:v>
                </c:pt>
                <c:pt idx="1">
                  <c:v>LV</c:v>
                </c:pt>
                <c:pt idx="2">
                  <c:v>SI</c:v>
                </c:pt>
                <c:pt idx="3">
                  <c:v>IT</c:v>
                </c:pt>
                <c:pt idx="4">
                  <c:v>PT</c:v>
                </c:pt>
                <c:pt idx="5">
                  <c:v>HU</c:v>
                </c:pt>
                <c:pt idx="6">
                  <c:v>ES</c:v>
                </c:pt>
                <c:pt idx="7">
                  <c:v>LT</c:v>
                </c:pt>
                <c:pt idx="8">
                  <c:v>RO</c:v>
                </c:pt>
                <c:pt idx="9">
                  <c:v>IE</c:v>
                </c:pt>
                <c:pt idx="10">
                  <c:v>DK</c:v>
                </c:pt>
                <c:pt idx="11">
                  <c:v>FI</c:v>
                </c:pt>
                <c:pt idx="12">
                  <c:v>BG</c:v>
                </c:pt>
                <c:pt idx="13">
                  <c:v>CY</c:v>
                </c:pt>
                <c:pt idx="14">
                  <c:v>NL</c:v>
                </c:pt>
                <c:pt idx="15">
                  <c:v>CZ</c:v>
                </c:pt>
                <c:pt idx="16">
                  <c:v>EMU</c:v>
                </c:pt>
                <c:pt idx="17">
                  <c:v>EU-27</c:v>
                </c:pt>
                <c:pt idx="18">
                  <c:v>UK</c:v>
                </c:pt>
                <c:pt idx="19">
                  <c:v>EE</c:v>
                </c:pt>
                <c:pt idx="20">
                  <c:v>FR</c:v>
                </c:pt>
                <c:pt idx="21">
                  <c:v>LU</c:v>
                </c:pt>
                <c:pt idx="22">
                  <c:v>BE</c:v>
                </c:pt>
                <c:pt idx="23">
                  <c:v>AT</c:v>
                </c:pt>
                <c:pt idx="24">
                  <c:v>DE</c:v>
                </c:pt>
                <c:pt idx="25">
                  <c:v>MT</c:v>
                </c:pt>
                <c:pt idx="26">
                  <c:v>SK</c:v>
                </c:pt>
                <c:pt idx="27">
                  <c:v>SE</c:v>
                </c:pt>
                <c:pt idx="28">
                  <c:v>PL</c:v>
                </c:pt>
              </c:strCache>
            </c:strRef>
          </c:cat>
          <c:val>
            <c:numRef>
              <c:f>Sheet1!$C$34:$C$62</c:f>
              <c:numCache>
                <c:formatCode>0.0</c:formatCode>
                <c:ptCount val="29"/>
                <c:pt idx="0">
                  <c:v>-19.908256880733916</c:v>
                </c:pt>
                <c:pt idx="1">
                  <c:v>-9.2529711375212145</c:v>
                </c:pt>
                <c:pt idx="2">
                  <c:v>-8.2905982905982967</c:v>
                </c:pt>
                <c:pt idx="3">
                  <c:v>-5.7448880233690405</c:v>
                </c:pt>
                <c:pt idx="4">
                  <c:v>-5.6840077071290951</c:v>
                </c:pt>
                <c:pt idx="5">
                  <c:v>-5.6244041944709267</c:v>
                </c:pt>
                <c:pt idx="6">
                  <c:v>-5.0597976080956784</c:v>
                </c:pt>
                <c:pt idx="7">
                  <c:v>-5.0082101806239789</c:v>
                </c:pt>
                <c:pt idx="8">
                  <c:v>-4.95532087733549</c:v>
                </c:pt>
                <c:pt idx="9">
                  <c:v>-3.952205882352942</c:v>
                </c:pt>
                <c:pt idx="10">
                  <c:v>-3.5508637236084426</c:v>
                </c:pt>
                <c:pt idx="11">
                  <c:v>-3.0825022665457742</c:v>
                </c:pt>
                <c:pt idx="12">
                  <c:v>-2.5747508305647799</c:v>
                </c:pt>
                <c:pt idx="13">
                  <c:v>-2.4691358024691401</c:v>
                </c:pt>
                <c:pt idx="14">
                  <c:v>-2.1023765996343826</c:v>
                </c:pt>
                <c:pt idx="15">
                  <c:v>-1.6281062553556178</c:v>
                </c:pt>
                <c:pt idx="16">
                  <c:v>-1.407129455909937</c:v>
                </c:pt>
                <c:pt idx="17">
                  <c:v>-1.1204481792716912</c:v>
                </c:pt>
                <c:pt idx="18">
                  <c:v>-1.0446343779676954</c:v>
                </c:pt>
                <c:pt idx="19">
                  <c:v>-0.70546737213405208</c:v>
                </c:pt>
                <c:pt idx="20">
                  <c:v>0.57306590257879075</c:v>
                </c:pt>
                <c:pt idx="21">
                  <c:v>0.72072072072072069</c:v>
                </c:pt>
                <c:pt idx="22">
                  <c:v>1.0309278350515427</c:v>
                </c:pt>
                <c:pt idx="23">
                  <c:v>1.6498625114573713</c:v>
                </c:pt>
                <c:pt idx="24">
                  <c:v>2.4930747922437604</c:v>
                </c:pt>
                <c:pt idx="25">
                  <c:v>3.1559963931469932</c:v>
                </c:pt>
                <c:pt idx="26">
                  <c:v>4.5023696682464562</c:v>
                </c:pt>
                <c:pt idx="27">
                  <c:v>5.6956115779645256</c:v>
                </c:pt>
                <c:pt idx="28">
                  <c:v>12.321877619446784</c:v>
                </c:pt>
              </c:numCache>
            </c:numRef>
          </c:val>
        </c:ser>
        <c:gapWidth val="50"/>
        <c:axId val="92220800"/>
        <c:axId val="92218880"/>
      </c:barChart>
      <c:catAx>
        <c:axId val="83318656"/>
        <c:scaling>
          <c:orientation val="minMax"/>
        </c:scaling>
        <c:axPos val="b"/>
        <c:majorGridlines>
          <c:spPr>
            <a:ln>
              <a:prstDash val="sysDot"/>
            </a:ln>
          </c:spPr>
        </c:majorGridlines>
        <c:majorTickMark val="none"/>
        <c:tickLblPos val="low"/>
        <c:crossAx val="91937024"/>
        <c:crosses val="autoZero"/>
        <c:auto val="1"/>
        <c:lblAlgn val="ctr"/>
        <c:lblOffset val="100"/>
      </c:catAx>
      <c:valAx>
        <c:axId val="91937024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title>
          <c:tx>
            <c:strRef>
              <c:f>Sheet1!$E$32</c:f>
              <c:strCache>
                <c:ptCount val="1"/>
                <c:pt idx="0">
                  <c:v>Sprememba BDP 2012/2008, v %</c:v>
                </c:pt>
              </c:strCache>
            </c:strRef>
          </c:tx>
          <c:layout>
            <c:manualLayout>
              <c:xMode val="edge"/>
              <c:yMode val="edge"/>
              <c:x val="3.0148596974505213E-3"/>
              <c:y val="0.20729472819518371"/>
            </c:manualLayout>
          </c:layout>
          <c:txPr>
            <a:bodyPr rot="-5400000" vert="horz"/>
            <a:lstStyle/>
            <a:p>
              <a:pPr>
                <a:defRPr/>
              </a:pPr>
              <a:endParaRPr lang="en-US"/>
            </a:p>
          </c:txPr>
        </c:title>
        <c:numFmt formatCode="0" sourceLinked="0"/>
        <c:majorTickMark val="none"/>
        <c:tickLblPos val="nextTo"/>
        <c:crossAx val="83318656"/>
        <c:crosses val="autoZero"/>
        <c:crossBetween val="between"/>
      </c:valAx>
      <c:valAx>
        <c:axId val="92218880"/>
        <c:scaling>
          <c:orientation val="minMax"/>
        </c:scaling>
        <c:axPos val="r"/>
        <c:numFmt formatCode="0" sourceLinked="0"/>
        <c:majorTickMark val="none"/>
        <c:tickLblPos val="nextTo"/>
        <c:crossAx val="92220800"/>
        <c:crosses val="max"/>
        <c:crossBetween val="between"/>
      </c:valAx>
      <c:catAx>
        <c:axId val="92220800"/>
        <c:scaling>
          <c:orientation val="minMax"/>
        </c:scaling>
        <c:delete val="1"/>
        <c:axPos val="b"/>
        <c:tickLblPos val="none"/>
        <c:crossAx val="92218880"/>
        <c:crosses val="autoZero"/>
        <c:auto val="1"/>
        <c:lblAlgn val="ctr"/>
        <c:lblOffset val="100"/>
      </c:catAx>
      <c:spPr>
        <a:ln>
          <a:solidFill>
            <a:schemeClr val="bg1">
              <a:lumMod val="65000"/>
            </a:schemeClr>
          </a:solidFill>
        </a:ln>
      </c:spPr>
    </c:plotArea>
    <c:plotVisOnly val="1"/>
  </c:chart>
  <c:spPr>
    <a:ln>
      <a:noFill/>
    </a:ln>
  </c:spPr>
  <c:txPr>
    <a:bodyPr/>
    <a:lstStyle/>
    <a:p>
      <a:pPr>
        <a:defRPr sz="1200">
          <a:latin typeface="Myriad Pro" pitchFamily="34" charset="0"/>
        </a:defRPr>
      </a:pPr>
      <a:endParaRPr lang="en-US"/>
    </a:p>
  </c:txPr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063337869866311"/>
          <c:y val="0.10286399154302721"/>
          <c:w val="0.81628974095470852"/>
          <c:h val="0.75979057882457579"/>
        </c:manualLayout>
      </c:layout>
      <c:lineChart>
        <c:grouping val="standard"/>
        <c:ser>
          <c:idx val="4"/>
          <c:order val="0"/>
          <c:tx>
            <c:v>BDP, realno</c:v>
          </c:tx>
          <c:spPr>
            <a:ln w="50800">
              <a:solidFill>
                <a:srgbClr val="9E001A"/>
              </a:solidFill>
              <a:prstDash val="solid"/>
            </a:ln>
          </c:spPr>
          <c:marker>
            <c:symbol val="none"/>
          </c:marker>
          <c:cat>
            <c:strRef>
              <c:f>'Labour Hoarding'!$A$47:$A$75</c:f>
              <c:strCache>
                <c:ptCount val="29"/>
                <c:pt idx="0">
                  <c:v>Q1 06</c:v>
                </c:pt>
                <c:pt idx="1">
                  <c:v>Q2 06</c:v>
                </c:pt>
                <c:pt idx="2">
                  <c:v>Q3 06</c:v>
                </c:pt>
                <c:pt idx="3">
                  <c:v>Q4 06</c:v>
                </c:pt>
                <c:pt idx="4">
                  <c:v>Q1 07</c:v>
                </c:pt>
                <c:pt idx="5">
                  <c:v>Q2 07</c:v>
                </c:pt>
                <c:pt idx="6">
                  <c:v>Q3 07</c:v>
                </c:pt>
                <c:pt idx="7">
                  <c:v>Q4 07</c:v>
                </c:pt>
                <c:pt idx="8">
                  <c:v>Q1 08</c:v>
                </c:pt>
                <c:pt idx="9">
                  <c:v>Q2 08</c:v>
                </c:pt>
                <c:pt idx="10">
                  <c:v>Q3 08</c:v>
                </c:pt>
                <c:pt idx="11">
                  <c:v>Q4 08</c:v>
                </c:pt>
                <c:pt idx="12">
                  <c:v>Q1 09</c:v>
                </c:pt>
                <c:pt idx="13">
                  <c:v>Q2 09</c:v>
                </c:pt>
                <c:pt idx="14">
                  <c:v>Q3 09</c:v>
                </c:pt>
                <c:pt idx="15">
                  <c:v>Q4 09</c:v>
                </c:pt>
                <c:pt idx="16">
                  <c:v>Q1 10</c:v>
                </c:pt>
                <c:pt idx="17">
                  <c:v>Q2 10</c:v>
                </c:pt>
                <c:pt idx="18">
                  <c:v>Q3 10</c:v>
                </c:pt>
                <c:pt idx="19">
                  <c:v>Q4 10</c:v>
                </c:pt>
                <c:pt idx="20">
                  <c:v>Q1 11</c:v>
                </c:pt>
                <c:pt idx="21">
                  <c:v>Q2 11</c:v>
                </c:pt>
                <c:pt idx="22">
                  <c:v>Q3 11</c:v>
                </c:pt>
                <c:pt idx="23">
                  <c:v>Q4 11</c:v>
                </c:pt>
                <c:pt idx="24">
                  <c:v>Q1 12</c:v>
                </c:pt>
                <c:pt idx="25">
                  <c:v>Q2 12</c:v>
                </c:pt>
                <c:pt idx="26">
                  <c:v>Q3 12</c:v>
                </c:pt>
                <c:pt idx="27">
                  <c:v>Q4 12</c:v>
                </c:pt>
                <c:pt idx="28">
                  <c:v>Q1 13</c:v>
                </c:pt>
              </c:strCache>
            </c:strRef>
          </c:cat>
          <c:val>
            <c:numRef>
              <c:f>'Labour Hoarding'!$F$47:$F$75</c:f>
              <c:numCache>
                <c:formatCode>0.0</c:formatCode>
                <c:ptCount val="29"/>
                <c:pt idx="0">
                  <c:v>5.540892014256829</c:v>
                </c:pt>
                <c:pt idx="1">
                  <c:v>5.0598659427338388</c:v>
                </c:pt>
                <c:pt idx="2">
                  <c:v>6.4194847307842906</c:v>
                </c:pt>
                <c:pt idx="3">
                  <c:v>6.3492063492063693</c:v>
                </c:pt>
                <c:pt idx="4">
                  <c:v>7.8038005877950365</c:v>
                </c:pt>
                <c:pt idx="5">
                  <c:v>6.8581240320517312</c:v>
                </c:pt>
                <c:pt idx="6">
                  <c:v>7.818647558137596</c:v>
                </c:pt>
                <c:pt idx="7">
                  <c:v>5.4572950226839234</c:v>
                </c:pt>
                <c:pt idx="8">
                  <c:v>6.1196152804118071</c:v>
                </c:pt>
                <c:pt idx="9">
                  <c:v>6.2777655250637991</c:v>
                </c:pt>
                <c:pt idx="10">
                  <c:v>2.9363809997049639</c:v>
                </c:pt>
                <c:pt idx="11">
                  <c:v>-1.5493484631211487</c:v>
                </c:pt>
                <c:pt idx="12">
                  <c:v>-7.7740545715653271</c:v>
                </c:pt>
                <c:pt idx="13">
                  <c:v>-9.8424321479922323</c:v>
                </c:pt>
                <c:pt idx="14">
                  <c:v>-8.7222808870116069</c:v>
                </c:pt>
                <c:pt idx="15">
                  <c:v>-4.8415186346220906</c:v>
                </c:pt>
                <c:pt idx="16">
                  <c:v>-1.0450188587840472</c:v>
                </c:pt>
                <c:pt idx="17">
                  <c:v>1.696726567252526</c:v>
                </c:pt>
                <c:pt idx="18">
                  <c:v>1.8576056058702899</c:v>
                </c:pt>
                <c:pt idx="19">
                  <c:v>2.3492612804472381</c:v>
                </c:pt>
                <c:pt idx="20">
                  <c:v>2.5107528761758418</c:v>
                </c:pt>
                <c:pt idx="21">
                  <c:v>1.5811171287688963</c:v>
                </c:pt>
                <c:pt idx="22">
                  <c:v>0.84371754932502052</c:v>
                </c:pt>
                <c:pt idx="23">
                  <c:v>-2.4091293322062772</c:v>
                </c:pt>
                <c:pt idx="24">
                  <c:v>3.2406617772466034E-2</c:v>
                </c:pt>
                <c:pt idx="25">
                  <c:v>-3.2116881256664547</c:v>
                </c:pt>
                <c:pt idx="26">
                  <c:v>-3.0586304543699332</c:v>
                </c:pt>
                <c:pt idx="27">
                  <c:v>-2.9883066262451194</c:v>
                </c:pt>
                <c:pt idx="28">
                  <c:v>-4.8338420092414234</c:v>
                </c:pt>
              </c:numCache>
            </c:numRef>
          </c:val>
        </c:ser>
        <c:ser>
          <c:idx val="1"/>
          <c:order val="1"/>
          <c:tx>
            <c:v>Povprečna bruto plača, realno</c:v>
          </c:tx>
          <c:spPr>
            <a:ln w="50800"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cat>
            <c:strRef>
              <c:f>'Labour Hoarding'!$A$47:$A$75</c:f>
              <c:strCache>
                <c:ptCount val="29"/>
                <c:pt idx="0">
                  <c:v>Q1 06</c:v>
                </c:pt>
                <c:pt idx="1">
                  <c:v>Q2 06</c:v>
                </c:pt>
                <c:pt idx="2">
                  <c:v>Q3 06</c:v>
                </c:pt>
                <c:pt idx="3">
                  <c:v>Q4 06</c:v>
                </c:pt>
                <c:pt idx="4">
                  <c:v>Q1 07</c:v>
                </c:pt>
                <c:pt idx="5">
                  <c:v>Q2 07</c:v>
                </c:pt>
                <c:pt idx="6">
                  <c:v>Q3 07</c:v>
                </c:pt>
                <c:pt idx="7">
                  <c:v>Q4 07</c:v>
                </c:pt>
                <c:pt idx="8">
                  <c:v>Q1 08</c:v>
                </c:pt>
                <c:pt idx="9">
                  <c:v>Q2 08</c:v>
                </c:pt>
                <c:pt idx="10">
                  <c:v>Q3 08</c:v>
                </c:pt>
                <c:pt idx="11">
                  <c:v>Q4 08</c:v>
                </c:pt>
                <c:pt idx="12">
                  <c:v>Q1 09</c:v>
                </c:pt>
                <c:pt idx="13">
                  <c:v>Q2 09</c:v>
                </c:pt>
                <c:pt idx="14">
                  <c:v>Q3 09</c:v>
                </c:pt>
                <c:pt idx="15">
                  <c:v>Q4 09</c:v>
                </c:pt>
                <c:pt idx="16">
                  <c:v>Q1 10</c:v>
                </c:pt>
                <c:pt idx="17">
                  <c:v>Q2 10</c:v>
                </c:pt>
                <c:pt idx="18">
                  <c:v>Q3 10</c:v>
                </c:pt>
                <c:pt idx="19">
                  <c:v>Q4 10</c:v>
                </c:pt>
                <c:pt idx="20">
                  <c:v>Q1 11</c:v>
                </c:pt>
                <c:pt idx="21">
                  <c:v>Q2 11</c:v>
                </c:pt>
                <c:pt idx="22">
                  <c:v>Q3 11</c:v>
                </c:pt>
                <c:pt idx="23">
                  <c:v>Q4 11</c:v>
                </c:pt>
                <c:pt idx="24">
                  <c:v>Q1 12</c:v>
                </c:pt>
                <c:pt idx="25">
                  <c:v>Q2 12</c:v>
                </c:pt>
                <c:pt idx="26">
                  <c:v>Q3 12</c:v>
                </c:pt>
                <c:pt idx="27">
                  <c:v>Q4 12</c:v>
                </c:pt>
                <c:pt idx="28">
                  <c:v>Q1 13</c:v>
                </c:pt>
              </c:strCache>
            </c:strRef>
          </c:cat>
          <c:val>
            <c:numRef>
              <c:f>'Labour Hoarding'!$I$47:$I$75</c:f>
              <c:numCache>
                <c:formatCode>0.0</c:formatCode>
                <c:ptCount val="29"/>
                <c:pt idx="0">
                  <c:v>3.0757968486163381</c:v>
                </c:pt>
                <c:pt idx="1">
                  <c:v>1.8178602076359729</c:v>
                </c:pt>
                <c:pt idx="2">
                  <c:v>1.3863271243468929</c:v>
                </c:pt>
                <c:pt idx="3">
                  <c:v>2.8716162339617433</c:v>
                </c:pt>
                <c:pt idx="4">
                  <c:v>2.9894501315083475</c:v>
                </c:pt>
                <c:pt idx="5">
                  <c:v>2.5522013092733427</c:v>
                </c:pt>
                <c:pt idx="6">
                  <c:v>2.1402141306999183</c:v>
                </c:pt>
                <c:pt idx="7">
                  <c:v>1.2226942810202666</c:v>
                </c:pt>
                <c:pt idx="8">
                  <c:v>1.1248967679625959</c:v>
                </c:pt>
                <c:pt idx="9">
                  <c:v>1.8734551431463877</c:v>
                </c:pt>
                <c:pt idx="10">
                  <c:v>3.5549659914114784</c:v>
                </c:pt>
                <c:pt idx="11">
                  <c:v>3.6136841307183261</c:v>
                </c:pt>
                <c:pt idx="12">
                  <c:v>3.5571673155903212</c:v>
                </c:pt>
                <c:pt idx="13">
                  <c:v>3.872950077619052</c:v>
                </c:pt>
                <c:pt idx="14">
                  <c:v>2.5183688985322732</c:v>
                </c:pt>
                <c:pt idx="15">
                  <c:v>0.54485795870404252</c:v>
                </c:pt>
                <c:pt idx="16">
                  <c:v>2.2375615033184459</c:v>
                </c:pt>
                <c:pt idx="17">
                  <c:v>2.1429167213815687</c:v>
                </c:pt>
                <c:pt idx="18">
                  <c:v>2.0385433602836107</c:v>
                </c:pt>
                <c:pt idx="19">
                  <c:v>1.5714452525892277</c:v>
                </c:pt>
                <c:pt idx="20">
                  <c:v>1.3318938372616174</c:v>
                </c:pt>
                <c:pt idx="21">
                  <c:v>0.30403158576885436</c:v>
                </c:pt>
                <c:pt idx="22">
                  <c:v>0.43992125825975875</c:v>
                </c:pt>
                <c:pt idx="23">
                  <c:v>-1.3300437792535726</c:v>
                </c:pt>
                <c:pt idx="24">
                  <c:v>-0.86094044667910996</c:v>
                </c:pt>
                <c:pt idx="25">
                  <c:v>-2.0659049604258257</c:v>
                </c:pt>
                <c:pt idx="26">
                  <c:v>-3.4480768027326736</c:v>
                </c:pt>
                <c:pt idx="27">
                  <c:v>-3.4661425443702707</c:v>
                </c:pt>
                <c:pt idx="28">
                  <c:v>-3.26996118862772</c:v>
                </c:pt>
              </c:numCache>
            </c:numRef>
          </c:val>
        </c:ser>
        <c:marker val="1"/>
        <c:axId val="59060608"/>
        <c:axId val="59062144"/>
      </c:lineChart>
      <c:lineChart>
        <c:grouping val="standard"/>
        <c:ser>
          <c:idx val="0"/>
          <c:order val="2"/>
          <c:tx>
            <c:v>Zaposleni</c:v>
          </c:tx>
          <c:spPr>
            <a:ln w="508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'Labour Hoarding'!$A$47:$A$75</c:f>
              <c:strCache>
                <c:ptCount val="29"/>
                <c:pt idx="0">
                  <c:v>Q1 06</c:v>
                </c:pt>
                <c:pt idx="1">
                  <c:v>Q2 06</c:v>
                </c:pt>
                <c:pt idx="2">
                  <c:v>Q3 06</c:v>
                </c:pt>
                <c:pt idx="3">
                  <c:v>Q4 06</c:v>
                </c:pt>
                <c:pt idx="4">
                  <c:v>Q1 07</c:v>
                </c:pt>
                <c:pt idx="5">
                  <c:v>Q2 07</c:v>
                </c:pt>
                <c:pt idx="6">
                  <c:v>Q3 07</c:v>
                </c:pt>
                <c:pt idx="7">
                  <c:v>Q4 07</c:v>
                </c:pt>
                <c:pt idx="8">
                  <c:v>Q1 08</c:v>
                </c:pt>
                <c:pt idx="9">
                  <c:v>Q2 08</c:v>
                </c:pt>
                <c:pt idx="10">
                  <c:v>Q3 08</c:v>
                </c:pt>
                <c:pt idx="11">
                  <c:v>Q4 08</c:v>
                </c:pt>
                <c:pt idx="12">
                  <c:v>Q1 09</c:v>
                </c:pt>
                <c:pt idx="13">
                  <c:v>Q2 09</c:v>
                </c:pt>
                <c:pt idx="14">
                  <c:v>Q3 09</c:v>
                </c:pt>
                <c:pt idx="15">
                  <c:v>Q4 09</c:v>
                </c:pt>
                <c:pt idx="16">
                  <c:v>Q1 10</c:v>
                </c:pt>
                <c:pt idx="17">
                  <c:v>Q2 10</c:v>
                </c:pt>
                <c:pt idx="18">
                  <c:v>Q3 10</c:v>
                </c:pt>
                <c:pt idx="19">
                  <c:v>Q4 10</c:v>
                </c:pt>
                <c:pt idx="20">
                  <c:v>Q1 11</c:v>
                </c:pt>
                <c:pt idx="21">
                  <c:v>Q2 11</c:v>
                </c:pt>
                <c:pt idx="22">
                  <c:v>Q3 11</c:v>
                </c:pt>
                <c:pt idx="23">
                  <c:v>Q4 11</c:v>
                </c:pt>
                <c:pt idx="24">
                  <c:v>Q1 12</c:v>
                </c:pt>
                <c:pt idx="25">
                  <c:v>Q2 12</c:v>
                </c:pt>
                <c:pt idx="26">
                  <c:v>Q3 12</c:v>
                </c:pt>
                <c:pt idx="27">
                  <c:v>Q4 12</c:v>
                </c:pt>
                <c:pt idx="28">
                  <c:v>Q1 13</c:v>
                </c:pt>
              </c:strCache>
            </c:strRef>
          </c:cat>
          <c:val>
            <c:numRef>
              <c:f>'Labour Hoarding'!$D$47:$D$75</c:f>
              <c:numCache>
                <c:formatCode>0.0</c:formatCode>
                <c:ptCount val="29"/>
                <c:pt idx="0">
                  <c:v>1.0344076655052281</c:v>
                </c:pt>
                <c:pt idx="1">
                  <c:v>1.2613195342820098</c:v>
                </c:pt>
                <c:pt idx="2">
                  <c:v>1.7277930888276376</c:v>
                </c:pt>
                <c:pt idx="3">
                  <c:v>2.1634357930812911</c:v>
                </c:pt>
                <c:pt idx="4">
                  <c:v>2.7912490570104471</c:v>
                </c:pt>
                <c:pt idx="5">
                  <c:v>3.2151602256999894</c:v>
                </c:pt>
                <c:pt idx="6">
                  <c:v>3.6782327810774147</c:v>
                </c:pt>
                <c:pt idx="7">
                  <c:v>3.6481811510640672</c:v>
                </c:pt>
                <c:pt idx="8">
                  <c:v>3.0719228349759078</c:v>
                </c:pt>
                <c:pt idx="9">
                  <c:v>2.8365136668385689</c:v>
                </c:pt>
                <c:pt idx="10">
                  <c:v>2.3417085427135618</c:v>
                </c:pt>
                <c:pt idx="11">
                  <c:v>2.0734297562455892</c:v>
                </c:pt>
                <c:pt idx="12">
                  <c:v>0.48825144949648785</c:v>
                </c:pt>
                <c:pt idx="13">
                  <c:v>-1.454363089267801</c:v>
                </c:pt>
                <c:pt idx="14">
                  <c:v>-2.8282431503486123</c:v>
                </c:pt>
                <c:pt idx="15">
                  <c:v>-3.3888228299643397</c:v>
                </c:pt>
                <c:pt idx="16">
                  <c:v>-2.9658872355501558</c:v>
                </c:pt>
                <c:pt idx="17">
                  <c:v>-2.1170483460559666</c:v>
                </c:pt>
                <c:pt idx="18">
                  <c:v>-1.6675088428499258</c:v>
                </c:pt>
                <c:pt idx="19">
                  <c:v>-1.876923076923078</c:v>
                </c:pt>
                <c:pt idx="20">
                  <c:v>-2.0342165658251607</c:v>
                </c:pt>
                <c:pt idx="21">
                  <c:v>-1.6429239887698939</c:v>
                </c:pt>
                <c:pt idx="22">
                  <c:v>-1.593011305241518</c:v>
                </c:pt>
                <c:pt idx="23">
                  <c:v>-1.1706909166928061</c:v>
                </c:pt>
                <c:pt idx="24">
                  <c:v>-0.64955808753062172</c:v>
                </c:pt>
                <c:pt idx="25">
                  <c:v>-0.95147478591816537</c:v>
                </c:pt>
                <c:pt idx="26">
                  <c:v>-1.3681462140992267</c:v>
                </c:pt>
                <c:pt idx="27">
                  <c:v>-2.0412480169222533</c:v>
                </c:pt>
                <c:pt idx="28">
                  <c:v>-2.7438370846730891</c:v>
                </c:pt>
              </c:numCache>
            </c:numRef>
          </c:val>
        </c:ser>
        <c:marker val="1"/>
        <c:axId val="59065856"/>
        <c:axId val="59064320"/>
      </c:lineChart>
      <c:catAx>
        <c:axId val="59060608"/>
        <c:scaling>
          <c:orientation val="minMax"/>
        </c:scaling>
        <c:axPos val="b"/>
        <c:majorGridlines>
          <c:spPr>
            <a:ln>
              <a:prstDash val="sysDot"/>
            </a:ln>
          </c:spPr>
        </c:majorGridlines>
        <c:majorTickMark val="none"/>
        <c:tickLblPos val="low"/>
        <c:txPr>
          <a:bodyPr rot="-5400000" vert="horz"/>
          <a:lstStyle/>
          <a:p>
            <a:pPr>
              <a:defRPr/>
            </a:pPr>
            <a:endParaRPr lang="en-US"/>
          </a:p>
        </c:txPr>
        <c:crossAx val="59062144"/>
        <c:crosses val="autoZero"/>
        <c:auto val="1"/>
        <c:lblAlgn val="ctr"/>
        <c:lblOffset val="100"/>
        <c:tickLblSkip val="4"/>
        <c:tickMarkSkip val="2"/>
      </c:catAx>
      <c:valAx>
        <c:axId val="59062144"/>
        <c:scaling>
          <c:orientation val="minMax"/>
          <c:min val="-10"/>
        </c:scaling>
        <c:axPos val="l"/>
        <c:majorGridlines>
          <c:spPr>
            <a:ln>
              <a:prstDash val="sysDot"/>
            </a:ln>
          </c:spPr>
        </c:majorGridlines>
        <c:title>
          <c:tx>
            <c:strRef>
              <c:f>'Labour Hoarding'!$B$79</c:f>
              <c:strCache>
                <c:ptCount val="1"/>
                <c:pt idx="0">
                  <c:v>Medletna rast, v %</c:v>
                </c:pt>
              </c:strCache>
            </c:strRef>
          </c:tx>
          <c:layout>
            <c:manualLayout>
              <c:xMode val="edge"/>
              <c:yMode val="edge"/>
              <c:x val="7.8668960678646115E-3"/>
              <c:y val="0.37065557530644777"/>
            </c:manualLayout>
          </c:layout>
          <c:txPr>
            <a:bodyPr rot="-5400000" vert="horz"/>
            <a:lstStyle/>
            <a:p>
              <a:pPr>
                <a:defRPr/>
              </a:pPr>
              <a:endParaRPr lang="en-US"/>
            </a:p>
          </c:txPr>
        </c:title>
        <c:numFmt formatCode="0" sourceLinked="0"/>
        <c:majorTickMark val="none"/>
        <c:tickLblPos val="nextTo"/>
        <c:crossAx val="59060608"/>
        <c:crosses val="autoZero"/>
        <c:crossBetween val="between"/>
      </c:valAx>
      <c:valAx>
        <c:axId val="59064320"/>
        <c:scaling>
          <c:orientation val="minMax"/>
          <c:max val="10"/>
          <c:min val="-10"/>
        </c:scaling>
        <c:axPos val="r"/>
        <c:numFmt formatCode="0" sourceLinked="0"/>
        <c:majorTickMark val="none"/>
        <c:tickLblPos val="nextTo"/>
        <c:crossAx val="59065856"/>
        <c:crosses val="max"/>
        <c:crossBetween val="between"/>
        <c:majorUnit val="2"/>
      </c:valAx>
      <c:catAx>
        <c:axId val="59065856"/>
        <c:scaling>
          <c:orientation val="minMax"/>
        </c:scaling>
        <c:delete val="1"/>
        <c:axPos val="b"/>
        <c:tickLblPos val="none"/>
        <c:crossAx val="59064320"/>
        <c:crosses val="autoZero"/>
        <c:auto val="1"/>
        <c:lblAlgn val="ctr"/>
        <c:lblOffset val="10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t"/>
      <c:layout>
        <c:manualLayout>
          <c:xMode val="edge"/>
          <c:yMode val="edge"/>
          <c:x val="4.0657982446394854E-2"/>
          <c:y val="1.336131002279208E-2"/>
          <c:w val="0.93865616910145411"/>
          <c:h val="6.2212153195099526E-2"/>
        </c:manualLayout>
      </c:layout>
    </c:legend>
    <c:plotVisOnly val="1"/>
  </c:chart>
  <c:spPr>
    <a:noFill/>
    <a:ln>
      <a:noFill/>
    </a:ln>
  </c:spPr>
  <c:txPr>
    <a:bodyPr/>
    <a:lstStyle/>
    <a:p>
      <a:pPr>
        <a:defRPr sz="1200">
          <a:latin typeface="Myriad Pro" pitchFamily="34" charset="0"/>
        </a:defRPr>
      </a:pPr>
      <a:endParaRPr lang="en-US"/>
    </a:p>
  </c:tx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3666468208185874E-2"/>
          <c:y val="2.7116371156649312E-2"/>
          <c:w val="0.86760350464383396"/>
          <c:h val="0.88610009305406467"/>
        </c:manualLayout>
      </c:layout>
      <c:barChart>
        <c:barDir val="col"/>
        <c:grouping val="clustered"/>
        <c:ser>
          <c:idx val="0"/>
          <c:order val="0"/>
          <c:tx>
            <c:strRef>
              <c:f>slika!$I$22</c:f>
              <c:strCache>
                <c:ptCount val="1"/>
                <c:pt idx="0">
                  <c:v>Storitve na trgu dela </c:v>
                </c:pt>
              </c:strCache>
            </c:strRef>
          </c:tx>
          <c:spPr>
            <a:solidFill>
              <a:srgbClr val="9E001A"/>
            </a:solidFill>
            <a:ln w="0">
              <a:noFill/>
              <a:prstDash val="solid"/>
            </a:ln>
          </c:spPr>
          <c:cat>
            <c:strRef>
              <c:f>slika!$J$21:$L$21</c:f>
              <c:strCach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strCache>
            </c:strRef>
          </c:cat>
          <c:val>
            <c:numRef>
              <c:f>slika!$J$22:$L$22</c:f>
              <c:numCache>
                <c:formatCode>0.00</c:formatCode>
                <c:ptCount val="3"/>
                <c:pt idx="0">
                  <c:v>0.192</c:v>
                </c:pt>
                <c:pt idx="1">
                  <c:v>0.193</c:v>
                </c:pt>
                <c:pt idx="2">
                  <c:v>0.24000000000000007</c:v>
                </c:pt>
              </c:numCache>
            </c:numRef>
          </c:val>
        </c:ser>
        <c:ser>
          <c:idx val="1"/>
          <c:order val="1"/>
          <c:tx>
            <c:strRef>
              <c:f>slika!$I$23</c:f>
              <c:strCache>
                <c:ptCount val="1"/>
                <c:pt idx="0">
                  <c:v>Aktivni posegi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</c:spPr>
          <c:cat>
            <c:strRef>
              <c:f>slika!$J$21:$L$21</c:f>
              <c:strCach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strCache>
            </c:strRef>
          </c:cat>
          <c:val>
            <c:numRef>
              <c:f>slika!$J$23:$L$23</c:f>
              <c:numCache>
                <c:formatCode>0.00</c:formatCode>
                <c:ptCount val="3"/>
                <c:pt idx="0">
                  <c:v>0.46200000000000002</c:v>
                </c:pt>
                <c:pt idx="1">
                  <c:v>0.46600000000000008</c:v>
                </c:pt>
                <c:pt idx="2">
                  <c:v>0.54200000000000004</c:v>
                </c:pt>
              </c:numCache>
            </c:numRef>
          </c:val>
        </c:ser>
        <c:ser>
          <c:idx val="2"/>
          <c:order val="2"/>
          <c:tx>
            <c:strRef>
              <c:f>slika!$I$24</c:f>
              <c:strCache>
                <c:ptCount val="1"/>
                <c:pt idx="0">
                  <c:v>Podpore na trgu dela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c:spPr>
          <c:cat>
            <c:strRef>
              <c:f>slika!$J$21:$L$21</c:f>
              <c:strCache>
                <c:ptCount val="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</c:strCache>
            </c:strRef>
          </c:cat>
          <c:val>
            <c:numRef>
              <c:f>slika!$J$24:$L$24</c:f>
              <c:numCache>
                <c:formatCode>0.00</c:formatCode>
                <c:ptCount val="3"/>
                <c:pt idx="0">
                  <c:v>0.95200000000000029</c:v>
                </c:pt>
                <c:pt idx="1">
                  <c:v>0.9620000000000003</c:v>
                </c:pt>
                <c:pt idx="2">
                  <c:v>1.3979999999999992</c:v>
                </c:pt>
              </c:numCache>
            </c:numRef>
          </c:val>
        </c:ser>
        <c:gapWidth val="50"/>
        <c:overlap val="-5"/>
        <c:axId val="59090432"/>
        <c:axId val="59091968"/>
      </c:barChart>
      <c:catAx>
        <c:axId val="59090432"/>
        <c:scaling>
          <c:orientation val="minMax"/>
        </c:scaling>
        <c:axPos val="b"/>
        <c:majorGridlines>
          <c:spPr>
            <a:ln w="9525">
              <a:solidFill>
                <a:schemeClr val="bg1">
                  <a:lumMod val="65000"/>
                </a:schemeClr>
              </a:solidFill>
              <a:prstDash val="sysDot"/>
            </a:ln>
          </c:spPr>
        </c:majorGridlines>
        <c:numFmt formatCode="0.00" sourceLinked="1"/>
        <c:majorTickMark val="none"/>
        <c:tickLblPos val="low"/>
        <c:spPr>
          <a:noFill/>
          <a:ln w="9525">
            <a:solidFill>
              <a:schemeClr val="bg1">
                <a:lumMod val="65000"/>
              </a:schemeClr>
            </a:solidFill>
            <a:prstDash val="sysDot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59091968"/>
        <c:crossesAt val="0"/>
        <c:auto val="1"/>
        <c:lblAlgn val="ctr"/>
        <c:lblOffset val="0"/>
        <c:tickLblSkip val="1"/>
        <c:tickMarkSkip val="1"/>
      </c:catAx>
      <c:valAx>
        <c:axId val="59091968"/>
        <c:scaling>
          <c:orientation val="minMax"/>
        </c:scaling>
        <c:axPos val="l"/>
        <c:majorGridlines>
          <c:spPr>
            <a:ln w="9525">
              <a:solidFill>
                <a:schemeClr val="bg1">
                  <a:lumMod val="65000"/>
                </a:schemeClr>
              </a:solidFill>
              <a:prstDash val="sysDot"/>
            </a:ln>
          </c:spPr>
        </c:majorGridlines>
        <c:title>
          <c:tx>
            <c:strRef>
              <c:f>slika!$I$26</c:f>
              <c:strCache>
                <c:ptCount val="1"/>
                <c:pt idx="0">
                  <c:v>V % BDP</c:v>
                </c:pt>
              </c:strCache>
            </c:strRef>
          </c:tx>
          <c:layout>
            <c:manualLayout>
              <c:xMode val="edge"/>
              <c:yMode val="edge"/>
              <c:x val="2.546529785042698E-3"/>
              <c:y val="0.4086781935763184"/>
            </c:manualLayout>
          </c:layout>
          <c:txPr>
            <a:bodyPr/>
            <a:lstStyle/>
            <a:p>
              <a:pPr>
                <a:defRPr b="1"/>
              </a:pPr>
              <a:endParaRPr lang="en-US"/>
            </a:p>
          </c:txPr>
        </c:title>
        <c:numFmt formatCode="0.0" sourceLinked="0"/>
        <c:majorTickMark val="none"/>
        <c:tickLblPos val="nextTo"/>
        <c:spPr>
          <a:ln w="9525">
            <a:solidFill>
              <a:schemeClr val="bg1">
                <a:lumMod val="65000"/>
              </a:schemeClr>
            </a:solidFill>
          </a:ln>
        </c:spPr>
        <c:crossAx val="59090432"/>
        <c:crosses val="autoZero"/>
        <c:crossBetween val="between"/>
      </c:valAx>
      <c:spPr>
        <a:ln w="9525"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15420480751251744"/>
          <c:y val="6.3170216521199488E-2"/>
          <c:w val="0.32097199242499785"/>
          <c:h val="0.17228589982953171"/>
        </c:manualLayout>
      </c:layout>
      <c:spPr>
        <a:solidFill>
          <a:schemeClr val="bg1"/>
        </a:solidFill>
      </c:spPr>
    </c:legend>
    <c:plotVisOnly val="1"/>
    <c:dispBlanksAs val="gap"/>
  </c:chart>
  <c:spPr>
    <a:ln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Myriad Pro"/>
          <a:ea typeface="Myriad Pro"/>
          <a:cs typeface="Myriad Pro"/>
        </a:defRPr>
      </a:pPr>
      <a:endParaRPr lang="en-US"/>
    </a:p>
  </c:txPr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1"/>
            </a:pPr>
            <a:r>
              <a:rPr lang="en-US" sz="1600" b="1"/>
              <a:t>EU</a:t>
            </a:r>
          </a:p>
        </c:rich>
      </c:tx>
      <c:layout>
        <c:manualLayout>
          <c:xMode val="edge"/>
          <c:yMode val="edge"/>
          <c:x val="0.50565567670611589"/>
          <c:y val="0"/>
        </c:manualLayout>
      </c:layout>
    </c:title>
    <c:plotArea>
      <c:layout>
        <c:manualLayout>
          <c:layoutTarget val="inner"/>
          <c:xMode val="edge"/>
          <c:yMode val="edge"/>
          <c:x val="0.12862616519311468"/>
          <c:y val="8.4985990675216311E-2"/>
          <c:w val="0.85964821113066336"/>
          <c:h val="0.72906963328860963"/>
        </c:manualLayout>
      </c:layout>
      <c:barChart>
        <c:barDir val="col"/>
        <c:grouping val="clustered"/>
        <c:ser>
          <c:idx val="0"/>
          <c:order val="0"/>
          <c:tx>
            <c:strRef>
              <c:f>Data!$N$23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rgbClr val="D8D8D8">
                <a:lumMod val="50000"/>
              </a:srgbClr>
            </a:solidFill>
            <a:ln w="0">
              <a:noFill/>
              <a:prstDash val="solid"/>
            </a:ln>
          </c:spPr>
          <c:dLbls>
            <c:numFmt formatCode="#,##0.0" sourceLinked="0"/>
            <c:spPr>
              <a:solidFill>
                <a:srgbClr val="F8F8F8"/>
              </a:solidFill>
            </c:spPr>
            <c:txPr>
              <a:bodyPr rot="0" vert="horz"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Val val="1"/>
          </c:dLbls>
          <c:cat>
            <c:strRef>
              <c:f>Data!$M$24:$M$29</c:f>
              <c:strCache>
                <c:ptCount val="6"/>
                <c:pt idx="0">
                  <c:v>Usposabljanje</c:v>
                </c:pt>
                <c:pt idx="1">
                  <c:v>Spodbude za 
zaposlovanje</c:v>
                </c:pt>
                <c:pt idx="2">
                  <c:v>Podporna zap. 
in rehab.</c:v>
                </c:pt>
                <c:pt idx="3">
                  <c:v>Nep. ustvar.
delovnih mest</c:v>
                </c:pt>
                <c:pt idx="4">
                  <c:v>Začetne 
spodbude</c:v>
                </c:pt>
                <c:pt idx="5">
                  <c:v>Rotacija in 
delitev dela</c:v>
                </c:pt>
              </c:strCache>
            </c:strRef>
          </c:cat>
          <c:val>
            <c:numRef>
              <c:f>Data!$N$24:$N$29</c:f>
              <c:numCache>
                <c:formatCode>0.00</c:formatCode>
                <c:ptCount val="6"/>
                <c:pt idx="0">
                  <c:v>38.02570549601262</c:v>
                </c:pt>
                <c:pt idx="1">
                  <c:v>25.685218337251904</c:v>
                </c:pt>
                <c:pt idx="2">
                  <c:v>13.728153749592579</c:v>
                </c:pt>
                <c:pt idx="3">
                  <c:v>14.908675684741061</c:v>
                </c:pt>
                <c:pt idx="4">
                  <c:v>7.1250376432706304</c:v>
                </c:pt>
                <c:pt idx="5">
                  <c:v>0.52720908913118514</c:v>
                </c:pt>
              </c:numCache>
            </c:numRef>
          </c:val>
        </c:ser>
        <c:ser>
          <c:idx val="1"/>
          <c:order val="1"/>
          <c:tx>
            <c:strRef>
              <c:f>Data!$O$23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</c:spPr>
          <c:dLbls>
            <c:numFmt formatCode="#,##0.0" sourceLinked="0"/>
            <c:spPr>
              <a:solidFill>
                <a:srgbClr val="F8F8F8"/>
              </a:solidFill>
            </c:spPr>
            <c:txPr>
              <a:bodyPr rot="0" vert="horz"/>
              <a:lstStyle/>
              <a:p>
                <a:pPr>
                  <a:defRPr sz="900" b="1">
                    <a:solidFill>
                      <a:srgbClr val="9E001A"/>
                    </a:solidFill>
                  </a:defRPr>
                </a:pPr>
                <a:endParaRPr lang="en-US"/>
              </a:p>
            </c:txPr>
            <c:dLblPos val="outEnd"/>
            <c:showVal val="1"/>
          </c:dLbls>
          <c:cat>
            <c:strRef>
              <c:f>Data!$M$24:$M$29</c:f>
              <c:strCache>
                <c:ptCount val="6"/>
                <c:pt idx="0">
                  <c:v>Usposabljanje</c:v>
                </c:pt>
                <c:pt idx="1">
                  <c:v>Spodbude za 
zaposlovanje</c:v>
                </c:pt>
                <c:pt idx="2">
                  <c:v>Podporna zap. 
in rehab.</c:v>
                </c:pt>
                <c:pt idx="3">
                  <c:v>Nep. ustvar.
delovnih mest</c:v>
                </c:pt>
                <c:pt idx="4">
                  <c:v>Začetne 
spodbude</c:v>
                </c:pt>
                <c:pt idx="5">
                  <c:v>Rotacija in 
delitev dela</c:v>
                </c:pt>
              </c:strCache>
            </c:strRef>
          </c:cat>
          <c:val>
            <c:numRef>
              <c:f>Data!$O$24:$O$29</c:f>
              <c:numCache>
                <c:formatCode>0.00</c:formatCode>
                <c:ptCount val="6"/>
                <c:pt idx="0">
                  <c:v>41.225649899369415</c:v>
                </c:pt>
                <c:pt idx="1">
                  <c:v>24.487620780557769</c:v>
                </c:pt>
                <c:pt idx="2">
                  <c:v>14.656668862785221</c:v>
                </c:pt>
                <c:pt idx="3">
                  <c:v>12.338735107736522</c:v>
                </c:pt>
                <c:pt idx="4">
                  <c:v>6.9222723893898293</c:v>
                </c:pt>
                <c:pt idx="5">
                  <c:v>0.36905296016122935</c:v>
                </c:pt>
              </c:numCache>
            </c:numRef>
          </c:val>
        </c:ser>
        <c:dLbls>
          <c:showVal val="1"/>
        </c:dLbls>
        <c:gapWidth val="40"/>
        <c:overlap val="-10"/>
        <c:axId val="59167488"/>
        <c:axId val="59169024"/>
      </c:barChart>
      <c:catAx>
        <c:axId val="59167488"/>
        <c:scaling>
          <c:orientation val="minMax"/>
        </c:scaling>
        <c:axPos val="b"/>
        <c:majorGridlines>
          <c:spPr>
            <a:ln w="9525">
              <a:solidFill>
                <a:schemeClr val="bg1">
                  <a:lumMod val="65000"/>
                </a:schemeClr>
              </a:solidFill>
              <a:prstDash val="sysDot"/>
            </a:ln>
          </c:spPr>
        </c:majorGridlines>
        <c:numFmt formatCode="General" sourceLinked="1"/>
        <c:majorTickMark val="none"/>
        <c:tickLblPos val="low"/>
        <c:spPr>
          <a:noFill/>
          <a:ln w="9525">
            <a:solidFill>
              <a:schemeClr val="bg1">
                <a:lumMod val="65000"/>
              </a:schemeClr>
            </a:solidFill>
            <a:prstDash val="sysDot"/>
          </a:ln>
        </c:spPr>
        <c:txPr>
          <a:bodyPr rot="-5400000" vert="horz"/>
          <a:lstStyle/>
          <a:p>
            <a:pPr>
              <a:defRPr sz="1000"/>
            </a:pPr>
            <a:endParaRPr lang="en-US"/>
          </a:p>
        </c:txPr>
        <c:crossAx val="59169024"/>
        <c:crossesAt val="0"/>
        <c:auto val="1"/>
        <c:lblAlgn val="ctr"/>
        <c:lblOffset val="0"/>
        <c:tickLblSkip val="1"/>
        <c:tickMarkSkip val="1"/>
      </c:catAx>
      <c:valAx>
        <c:axId val="59169024"/>
        <c:scaling>
          <c:orientation val="minMax"/>
        </c:scaling>
        <c:axPos val="l"/>
        <c:majorGridlines>
          <c:spPr>
            <a:ln w="9525">
              <a:solidFill>
                <a:schemeClr val="bg1">
                  <a:lumMod val="65000"/>
                </a:schemeClr>
              </a:solidFill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b="1"/>
                </a:pPr>
                <a:r>
                  <a:rPr lang="sl-SI" b="1" dirty="0" smtClean="0"/>
                  <a:t>Delež, v %</a:t>
                </a:r>
                <a:endParaRPr lang="sl-SI" b="1" dirty="0"/>
              </a:p>
            </c:rich>
          </c:tx>
          <c:layout/>
        </c:title>
        <c:numFmt formatCode="0" sourceLinked="0"/>
        <c:majorTickMark val="none"/>
        <c:tickLblPos val="nextTo"/>
        <c:spPr>
          <a:ln w="9525">
            <a:solidFill>
              <a:schemeClr val="bg1">
                <a:lumMod val="65000"/>
              </a:schemeClr>
            </a:solidFill>
          </a:ln>
        </c:spPr>
        <c:crossAx val="59167488"/>
        <c:crosses val="autoZero"/>
        <c:crossBetween val="between"/>
      </c:valAx>
      <c:spPr>
        <a:ln w="635">
          <a:solidFill>
            <a:srgbClr val="BFBFBF"/>
          </a:solidFill>
        </a:ln>
      </c:spPr>
    </c:plotArea>
    <c:legend>
      <c:legendPos val="r"/>
      <c:layout>
        <c:manualLayout>
          <c:xMode val="edge"/>
          <c:yMode val="edge"/>
          <c:x val="0.62813518032046622"/>
          <c:y val="0.11000572585951998"/>
          <c:w val="0.28381894950878206"/>
          <c:h val="8.4842907294816028E-2"/>
        </c:manualLayout>
      </c:layout>
      <c:spPr>
        <a:solidFill>
          <a:schemeClr val="bg1"/>
        </a:solidFill>
      </c:spPr>
    </c:legend>
    <c:plotVisOnly val="1"/>
    <c:dispBlanksAs val="gap"/>
  </c:chart>
  <c:spPr>
    <a:ln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Myriad Pro"/>
          <a:ea typeface="Myriad Pro"/>
          <a:cs typeface="Myriad Pro"/>
        </a:defRPr>
      </a:pPr>
      <a:endParaRPr lang="en-US"/>
    </a:p>
  </c:txPr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1"/>
            </a:pPr>
            <a:r>
              <a:rPr lang="en-US" sz="1600" b="1"/>
              <a:t>Slovenija</a:t>
            </a:r>
          </a:p>
        </c:rich>
      </c:tx>
      <c:layout>
        <c:manualLayout>
          <c:xMode val="edge"/>
          <c:yMode val="edge"/>
          <c:x val="0.46258741258741282"/>
          <c:y val="0"/>
        </c:manualLayout>
      </c:layout>
    </c:title>
    <c:plotArea>
      <c:layout>
        <c:manualLayout>
          <c:layoutTarget val="inner"/>
          <c:xMode val="edge"/>
          <c:yMode val="edge"/>
          <c:x val="0.13559085300665411"/>
          <c:y val="8.3681149744801245E-2"/>
          <c:w val="0.84581209441678873"/>
          <c:h val="0.72039680776210069"/>
        </c:manualLayout>
      </c:layout>
      <c:barChart>
        <c:barDir val="col"/>
        <c:grouping val="clustered"/>
        <c:ser>
          <c:idx val="1"/>
          <c:order val="0"/>
          <c:tx>
            <c:strRef>
              <c:f>'slika 15'!$B$2</c:f>
              <c:strCache>
                <c:ptCount val="1"/>
                <c:pt idx="0">
                  <c:v>   2007</c:v>
                </c:pt>
              </c:strCache>
            </c:strRef>
          </c:tx>
          <c:spPr>
            <a:solidFill>
              <a:srgbClr val="D8D8D8">
                <a:lumMod val="50000"/>
              </a:srgbClr>
            </a:solidFill>
            <a:ln w="0">
              <a:noFill/>
            </a:ln>
          </c:spPr>
          <c:dLbls>
            <c:numFmt formatCode="#,##0.0" sourceLinked="0"/>
            <c:spPr>
              <a:solidFill>
                <a:srgbClr val="F8F8F8"/>
              </a:solidFill>
            </c:spPr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showVal val="1"/>
          </c:dLbls>
          <c:cat>
            <c:strRef>
              <c:f>'slika 15'!$A$3:$A$6</c:f>
              <c:strCache>
                <c:ptCount val="4"/>
                <c:pt idx="0">
                  <c:v>Usposabljanje</c:v>
                </c:pt>
                <c:pt idx="1">
                  <c:v>Spodbude za 
zaposlovanje</c:v>
                </c:pt>
                <c:pt idx="2">
                  <c:v>Nep. ustvar.
delovnih mest</c:v>
                </c:pt>
                <c:pt idx="3">
                  <c:v>Začetne spodbude</c:v>
                </c:pt>
              </c:strCache>
            </c:strRef>
          </c:cat>
          <c:val>
            <c:numRef>
              <c:f>'slika 15'!$B$3:$B$6</c:f>
              <c:numCache>
                <c:formatCode>0.00</c:formatCode>
                <c:ptCount val="4"/>
                <c:pt idx="0">
                  <c:v>30.576571875815283</c:v>
                </c:pt>
                <c:pt idx="1">
                  <c:v>17.114531698408573</c:v>
                </c:pt>
                <c:pt idx="2">
                  <c:v>49.152100182624572</c:v>
                </c:pt>
                <c:pt idx="3">
                  <c:v>3.1567962431515793</c:v>
                </c:pt>
              </c:numCache>
            </c:numRef>
          </c:val>
        </c:ser>
        <c:ser>
          <c:idx val="0"/>
          <c:order val="1"/>
          <c:tx>
            <c:strRef>
              <c:f>'slika 15'!$C$2</c:f>
              <c:strCache>
                <c:ptCount val="1"/>
                <c:pt idx="0">
                  <c:v>   2009</c:v>
                </c:pt>
              </c:strCache>
            </c:strRef>
          </c:tx>
          <c:spPr>
            <a:solidFill>
              <a:srgbClr val="9E001A"/>
            </a:solidFill>
          </c:spPr>
          <c:dLbls>
            <c:numFmt formatCode="#,##0.0" sourceLinked="0"/>
            <c:spPr>
              <a:solidFill>
                <a:srgbClr val="F8F8F8"/>
              </a:solidFill>
            </c:spPr>
            <c:txPr>
              <a:bodyPr/>
              <a:lstStyle/>
              <a:p>
                <a:pPr>
                  <a:defRPr sz="900" b="1">
                    <a:solidFill>
                      <a:srgbClr val="9E001A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'slika 15'!$A$3:$A$6</c:f>
              <c:strCache>
                <c:ptCount val="4"/>
                <c:pt idx="0">
                  <c:v>Usposabljanje</c:v>
                </c:pt>
                <c:pt idx="1">
                  <c:v>Spodbude za 
zaposlovanje</c:v>
                </c:pt>
                <c:pt idx="2">
                  <c:v>Nep. ustvar.
delovnih mest</c:v>
                </c:pt>
                <c:pt idx="3">
                  <c:v>Začetne spodbude</c:v>
                </c:pt>
              </c:strCache>
            </c:strRef>
          </c:cat>
          <c:val>
            <c:numRef>
              <c:f>'slika 15'!$C$3:$C$6</c:f>
              <c:numCache>
                <c:formatCode>0.00</c:formatCode>
                <c:ptCount val="4"/>
                <c:pt idx="0">
                  <c:v>33.798977853492325</c:v>
                </c:pt>
                <c:pt idx="1">
                  <c:v>18.750709823963639</c:v>
                </c:pt>
                <c:pt idx="2">
                  <c:v>24.860874503123217</c:v>
                </c:pt>
                <c:pt idx="3">
                  <c:v>22.589437819420773</c:v>
                </c:pt>
              </c:numCache>
            </c:numRef>
          </c:val>
        </c:ser>
        <c:gapWidth val="38"/>
        <c:overlap val="-10"/>
        <c:axId val="59249024"/>
        <c:axId val="59250560"/>
      </c:barChart>
      <c:catAx>
        <c:axId val="59249024"/>
        <c:scaling>
          <c:orientation val="minMax"/>
        </c:scaling>
        <c:axPos val="b"/>
        <c:majorGridlines>
          <c:spPr>
            <a:ln w="9525">
              <a:solidFill>
                <a:schemeClr val="bg1">
                  <a:lumMod val="65000"/>
                </a:schemeClr>
              </a:solidFill>
              <a:prstDash val="sysDot"/>
            </a:ln>
          </c:spPr>
        </c:majorGridlines>
        <c:numFmt formatCode="General" sourceLinked="1"/>
        <c:majorTickMark val="none"/>
        <c:tickLblPos val="low"/>
        <c:spPr>
          <a:noFill/>
          <a:ln w="9525">
            <a:solidFill>
              <a:schemeClr val="bg1">
                <a:lumMod val="65000"/>
              </a:schemeClr>
            </a:solidFill>
            <a:prstDash val="solid"/>
          </a:ln>
        </c:spPr>
        <c:txPr>
          <a:bodyPr rot="-5400000" vert="horz"/>
          <a:lstStyle/>
          <a:p>
            <a:pPr>
              <a:defRPr sz="1000"/>
            </a:pPr>
            <a:endParaRPr lang="en-US"/>
          </a:p>
        </c:txPr>
        <c:crossAx val="59250560"/>
        <c:crossesAt val="0"/>
        <c:auto val="1"/>
        <c:lblAlgn val="ctr"/>
        <c:lblOffset val="0"/>
        <c:tickLblSkip val="1"/>
        <c:tickMarkSkip val="1"/>
      </c:catAx>
      <c:valAx>
        <c:axId val="59250560"/>
        <c:scaling>
          <c:orientation val="minMax"/>
        </c:scaling>
        <c:axPos val="l"/>
        <c:majorGridlines>
          <c:spPr>
            <a:ln w="9525">
              <a:solidFill>
                <a:schemeClr val="bg1">
                  <a:lumMod val="65000"/>
                </a:schemeClr>
              </a:solidFill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b="1"/>
                </a:pPr>
                <a:r>
                  <a:rPr lang="sl-SI" dirty="0" smtClean="0"/>
                  <a:t>Delež, </a:t>
                </a:r>
                <a:r>
                  <a:rPr lang="en-US" dirty="0" smtClean="0"/>
                  <a:t>v </a:t>
                </a:r>
                <a:r>
                  <a:rPr lang="en-US" dirty="0"/>
                  <a:t>%</a:t>
                </a:r>
              </a:p>
            </c:rich>
          </c:tx>
          <c:layout>
            <c:manualLayout>
              <c:xMode val="edge"/>
              <c:yMode val="edge"/>
              <c:x val="0"/>
              <c:y val="0.36635891466604747"/>
            </c:manualLayout>
          </c:layout>
        </c:title>
        <c:numFmt formatCode="0" sourceLinked="0"/>
        <c:majorTickMark val="none"/>
        <c:tickLblPos val="nextTo"/>
        <c:spPr>
          <a:ln w="9525">
            <a:solidFill>
              <a:schemeClr val="bg1">
                <a:lumMod val="65000"/>
              </a:schemeClr>
            </a:solidFill>
          </a:ln>
        </c:spPr>
        <c:crossAx val="59249024"/>
        <c:crosses val="autoZero"/>
        <c:crossBetween val="between"/>
      </c:valAx>
      <c:spPr>
        <a:noFill/>
        <a:ln w="9525"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1500192720665163"/>
          <c:y val="9.9224588211322268E-2"/>
          <c:w val="0.34623663937269716"/>
          <c:h val="0.100468278646295"/>
        </c:manualLayout>
      </c:layout>
      <c:spPr>
        <a:solidFill>
          <a:schemeClr val="bg1"/>
        </a:solidFill>
      </c:spPr>
    </c:legend>
    <c:plotVisOnly val="1"/>
    <c:dispBlanksAs val="gap"/>
  </c:chart>
  <c:spPr>
    <a:ln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Myriad Pro"/>
          <a:ea typeface="Myriad Pro"/>
          <a:cs typeface="Myriad Pro"/>
        </a:defRPr>
      </a:pPr>
      <a:endParaRPr lang="en-US"/>
    </a:p>
  </c:txPr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378408895469284E-2"/>
          <c:y val="9.0091765341269683E-2"/>
          <c:w val="0.87761252065714013"/>
          <c:h val="0.81452214606776541"/>
        </c:manualLayout>
      </c:layout>
      <c:barChart>
        <c:barDir val="col"/>
        <c:grouping val="stacked"/>
        <c:ser>
          <c:idx val="0"/>
          <c:order val="0"/>
          <c:tx>
            <c:strRef>
              <c:f>slika14!$K$30</c:f>
              <c:strCache>
                <c:ptCount val="1"/>
                <c:pt idx="0">
                  <c:v>Storitve</c:v>
                </c:pt>
              </c:strCache>
            </c:strRef>
          </c:tx>
          <c:spPr>
            <a:solidFill>
              <a:srgbClr val="9E001A"/>
            </a:solidFill>
            <a:ln w="0">
              <a:noFill/>
              <a:prstDash val="solid"/>
            </a:ln>
          </c:spPr>
          <c:cat>
            <c:strRef>
              <c:f>slika14!$L$29:$P$29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strCache>
            </c:strRef>
          </c:cat>
          <c:val>
            <c:numRef>
              <c:f>slika14!$L$30:$P$30</c:f>
              <c:numCache>
                <c:formatCode>0.00</c:formatCode>
                <c:ptCount val="5"/>
                <c:pt idx="0">
                  <c:v>8.6807846771403283E-2</c:v>
                </c:pt>
                <c:pt idx="1">
                  <c:v>8.5355029206175645E-2</c:v>
                </c:pt>
                <c:pt idx="2">
                  <c:v>9.9589131544402257E-2</c:v>
                </c:pt>
                <c:pt idx="3">
                  <c:v>0.10846178318019162</c:v>
                </c:pt>
                <c:pt idx="4">
                  <c:v>0.10530289953456533</c:v>
                </c:pt>
              </c:numCache>
            </c:numRef>
          </c:val>
        </c:ser>
        <c:ser>
          <c:idx val="1"/>
          <c:order val="1"/>
          <c:tx>
            <c:strRef>
              <c:f>slika14!$K$31</c:f>
              <c:strCache>
                <c:ptCount val="1"/>
                <c:pt idx="0">
                  <c:v>Aktivni posegi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</c:spPr>
          <c:cat>
            <c:strRef>
              <c:f>slika14!$L$29:$P$29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strCache>
            </c:strRef>
          </c:cat>
          <c:val>
            <c:numRef>
              <c:f>slika14!$L$31:$P$31</c:f>
              <c:numCache>
                <c:formatCode>0.00</c:formatCode>
                <c:ptCount val="5"/>
                <c:pt idx="0">
                  <c:v>0.1108006915333961</c:v>
                </c:pt>
                <c:pt idx="1">
                  <c:v>9.3221975905580984E-2</c:v>
                </c:pt>
                <c:pt idx="2">
                  <c:v>0.24763691139465172</c:v>
                </c:pt>
                <c:pt idx="3">
                  <c:v>0.39837659099197797</c:v>
                </c:pt>
                <c:pt idx="4">
                  <c:v>0.25168747633570066</c:v>
                </c:pt>
              </c:numCache>
            </c:numRef>
          </c:val>
        </c:ser>
        <c:ser>
          <c:idx val="2"/>
          <c:order val="2"/>
          <c:tx>
            <c:strRef>
              <c:f>slika14!$K$32</c:f>
              <c:strCache>
                <c:ptCount val="1"/>
                <c:pt idx="0">
                  <c:v>Podpore na trgu dela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c:spPr>
          <c:cat>
            <c:strRef>
              <c:f>slika14!$L$29:$P$29</c:f>
              <c:strCach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strCache>
            </c:strRef>
          </c:cat>
          <c:val>
            <c:numRef>
              <c:f>slika14!$L$32:$P$32</c:f>
              <c:numCache>
                <c:formatCode>0.00</c:formatCode>
                <c:ptCount val="5"/>
                <c:pt idx="0">
                  <c:v>0.2990433482684538</c:v>
                </c:pt>
                <c:pt idx="1">
                  <c:v>0.26731508989515096</c:v>
                </c:pt>
                <c:pt idx="2">
                  <c:v>0.61064084272580188</c:v>
                </c:pt>
                <c:pt idx="3">
                  <c:v>0.67368753364226719</c:v>
                </c:pt>
                <c:pt idx="4">
                  <c:v>0.86935021758045283</c:v>
                </c:pt>
              </c:numCache>
            </c:numRef>
          </c:val>
        </c:ser>
        <c:gapWidth val="50"/>
        <c:overlap val="100"/>
        <c:axId val="59280768"/>
        <c:axId val="59298944"/>
      </c:barChart>
      <c:catAx>
        <c:axId val="59280768"/>
        <c:scaling>
          <c:orientation val="minMax"/>
        </c:scaling>
        <c:axPos val="b"/>
        <c:majorGridlines>
          <c:spPr>
            <a:ln w="9525">
              <a:solidFill>
                <a:schemeClr val="bg1">
                  <a:lumMod val="65000"/>
                </a:schemeClr>
              </a:solidFill>
              <a:prstDash val="sysDot"/>
            </a:ln>
          </c:spPr>
        </c:majorGridlines>
        <c:numFmt formatCode="General" sourceLinked="1"/>
        <c:majorTickMark val="none"/>
        <c:tickLblPos val="low"/>
        <c:spPr>
          <a:noFill/>
          <a:ln w="9525">
            <a:solidFill>
              <a:schemeClr val="bg1">
                <a:lumMod val="65000"/>
              </a:schemeClr>
            </a:solidFill>
            <a:prstDash val="sysDot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59298944"/>
        <c:crossesAt val="0"/>
        <c:auto val="1"/>
        <c:lblAlgn val="ctr"/>
        <c:lblOffset val="0"/>
        <c:tickLblSkip val="1"/>
        <c:tickMarkSkip val="1"/>
      </c:catAx>
      <c:valAx>
        <c:axId val="59298944"/>
        <c:scaling>
          <c:orientation val="minMax"/>
        </c:scaling>
        <c:axPos val="l"/>
        <c:majorGridlines>
          <c:spPr>
            <a:ln w="9525">
              <a:solidFill>
                <a:schemeClr val="bg1">
                  <a:lumMod val="65000"/>
                </a:schemeClr>
              </a:solidFill>
              <a:prstDash val="sysDot"/>
            </a:ln>
          </c:spPr>
        </c:majorGridlines>
        <c:title>
          <c:tx>
            <c:strRef>
              <c:f>slika14!$K$34</c:f>
              <c:strCache>
                <c:ptCount val="1"/>
                <c:pt idx="0">
                  <c:v>V % BDP</c:v>
                </c:pt>
              </c:strCache>
            </c:strRef>
          </c:tx>
          <c:layout>
            <c:manualLayout>
              <c:xMode val="edge"/>
              <c:yMode val="edge"/>
              <c:x val="2.546529785042698E-3"/>
              <c:y val="0.4086781935763184"/>
            </c:manualLayout>
          </c:layout>
          <c:txPr>
            <a:bodyPr/>
            <a:lstStyle/>
            <a:p>
              <a:pPr>
                <a:defRPr b="1"/>
              </a:pPr>
              <a:endParaRPr lang="en-US"/>
            </a:p>
          </c:txPr>
        </c:title>
        <c:numFmt formatCode="0.0" sourceLinked="0"/>
        <c:majorTickMark val="none"/>
        <c:tickLblPos val="nextTo"/>
        <c:spPr>
          <a:ln w="9525">
            <a:solidFill>
              <a:schemeClr val="bg1">
                <a:lumMod val="65000"/>
              </a:schemeClr>
            </a:solidFill>
          </a:ln>
        </c:spPr>
        <c:crossAx val="59280768"/>
        <c:crosses val="autoZero"/>
        <c:crossBetween val="between"/>
      </c:valAx>
      <c:spPr>
        <a:ln w="9525"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9088557515241728E-2"/>
          <c:y val="8.297807408454784E-4"/>
          <c:w val="0.89378195932998583"/>
          <c:h val="7.3996487184834481E-2"/>
        </c:manualLayout>
      </c:layout>
      <c:spPr>
        <a:solidFill>
          <a:schemeClr val="bg1"/>
        </a:solidFill>
      </c:spPr>
    </c:legend>
    <c:plotVisOnly val="1"/>
    <c:dispBlanksAs val="gap"/>
  </c:chart>
  <c:spPr>
    <a:ln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Myriad Pro"/>
          <a:ea typeface="Myriad Pro"/>
          <a:cs typeface="Myriad Pro"/>
        </a:defRPr>
      </a:pPr>
      <a:endParaRPr lang="en-US"/>
    </a:p>
  </c:txPr>
  <c:externalData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7687847901957263E-2"/>
          <c:y val="0.15438828210989794"/>
          <c:w val="0.89529922920441785"/>
          <c:h val="0.76915128117077958"/>
        </c:manualLayout>
      </c:layout>
      <c:barChart>
        <c:barDir val="col"/>
        <c:grouping val="clustered"/>
        <c:ser>
          <c:idx val="2"/>
          <c:order val="0"/>
          <c:tx>
            <c:strRef>
              <c:f>data!$H$1</c:f>
              <c:strCache>
                <c:ptCount val="1"/>
                <c:pt idx="0">
                  <c:v>Reforme EPL</c:v>
                </c:pt>
              </c:strCache>
            </c:strRef>
          </c:tx>
          <c:spPr>
            <a:solidFill>
              <a:srgbClr val="515151"/>
            </a:solidFill>
            <a:ln w="6350" cmpd="sng">
              <a:noFill/>
              <a:prstDash val="solid"/>
            </a:ln>
          </c:spPr>
          <c:cat>
            <c:numRef>
              <c:f>data!$G$9:$G$12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data!$H$9:$H$12</c:f>
              <c:numCache>
                <c:formatCode>General</c:formatCode>
                <c:ptCount val="4"/>
                <c:pt idx="0">
                  <c:v>24</c:v>
                </c:pt>
                <c:pt idx="1">
                  <c:v>25</c:v>
                </c:pt>
                <c:pt idx="2">
                  <c:v>9</c:v>
                </c:pt>
                <c:pt idx="3">
                  <c:v>41</c:v>
                </c:pt>
              </c:numCache>
            </c:numRef>
          </c:val>
        </c:ser>
        <c:ser>
          <c:idx val="4"/>
          <c:order val="1"/>
          <c:tx>
            <c:strRef>
              <c:f>data!$I$1</c:f>
              <c:strCache>
                <c:ptCount val="1"/>
                <c:pt idx="0">
                  <c:v>Reforme nadomestil za BP</c:v>
                </c:pt>
              </c:strCache>
            </c:strRef>
          </c:tx>
          <c:spPr>
            <a:pattFill prst="pct60"/>
            <a:ln w="15875">
              <a:noFill/>
              <a:prstDash val="solid"/>
            </a:ln>
          </c:spPr>
          <c:cat>
            <c:numRef>
              <c:f>data!$G$9:$G$12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data!$I$9:$I$12</c:f>
              <c:numCache>
                <c:formatCode>General</c:formatCode>
                <c:ptCount val="4"/>
                <c:pt idx="0">
                  <c:v>24</c:v>
                </c:pt>
                <c:pt idx="1">
                  <c:v>18</c:v>
                </c:pt>
                <c:pt idx="2">
                  <c:v>24</c:v>
                </c:pt>
                <c:pt idx="3">
                  <c:v>25</c:v>
                </c:pt>
              </c:numCache>
            </c:numRef>
          </c:val>
        </c:ser>
        <c:ser>
          <c:idx val="3"/>
          <c:order val="2"/>
          <c:tx>
            <c:strRef>
              <c:f>data!$J$1</c:f>
              <c:strCache>
                <c:ptCount val="1"/>
                <c:pt idx="0">
                  <c:v>Reforme APZ</c:v>
                </c:pt>
              </c:strCache>
            </c:strRef>
          </c:tx>
          <c:spPr>
            <a:solidFill>
              <a:srgbClr val="3F3F3F">
                <a:lumMod val="60000"/>
                <a:lumOff val="40000"/>
              </a:srgbClr>
            </a:solidFill>
            <a:ln w="15875">
              <a:noFill/>
              <a:prstDash val="dash"/>
            </a:ln>
          </c:spPr>
          <c:cat>
            <c:numRef>
              <c:f>data!$G$9:$G$12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data!$J$9:$J$12</c:f>
              <c:numCache>
                <c:formatCode>General</c:formatCode>
                <c:ptCount val="4"/>
                <c:pt idx="0">
                  <c:v>73</c:v>
                </c:pt>
                <c:pt idx="1">
                  <c:v>88</c:v>
                </c:pt>
                <c:pt idx="2">
                  <c:v>102</c:v>
                </c:pt>
                <c:pt idx="3">
                  <c:v>87</c:v>
                </c:pt>
              </c:numCache>
            </c:numRef>
          </c:val>
        </c:ser>
        <c:ser>
          <c:idx val="5"/>
          <c:order val="3"/>
          <c:tx>
            <c:strRef>
              <c:f>data!$K$1</c:f>
              <c:strCache>
                <c:ptCount val="1"/>
                <c:pt idx="0">
                  <c:v>Reforme politike delovnega časa</c:v>
                </c:pt>
              </c:strCache>
            </c:strRef>
          </c:tx>
          <c:spPr>
            <a:solidFill>
              <a:schemeClr val="tx1"/>
            </a:solidFill>
            <a:ln w="15875">
              <a:noFill/>
              <a:prstDash val="solid"/>
            </a:ln>
          </c:spPr>
          <c:cat>
            <c:numRef>
              <c:f>data!$G$9:$G$12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data!$K$9:$K$12</c:f>
              <c:numCache>
                <c:formatCode>General</c:formatCode>
                <c:ptCount val="4"/>
                <c:pt idx="0">
                  <c:v>29</c:v>
                </c:pt>
                <c:pt idx="1">
                  <c:v>25</c:v>
                </c:pt>
                <c:pt idx="2">
                  <c:v>15</c:v>
                </c:pt>
                <c:pt idx="3">
                  <c:v>9</c:v>
                </c:pt>
              </c:numCache>
            </c:numRef>
          </c:val>
        </c:ser>
        <c:ser>
          <c:idx val="0"/>
          <c:order val="4"/>
          <c:tx>
            <c:strRef>
              <c:f>data!$L$1</c:f>
              <c:strCache>
                <c:ptCount val="1"/>
                <c:pt idx="0">
                  <c:v>Druge reforme blaginje</c:v>
                </c:pt>
              </c:strCache>
            </c:strRef>
          </c:tx>
          <c:spPr>
            <a:solidFill>
              <a:schemeClr val="accent2">
                <a:lumMod val="90000"/>
              </a:schemeClr>
            </a:solidFill>
          </c:spPr>
          <c:cat>
            <c:numRef>
              <c:f>data!$G$9:$G$12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data!$L$9:$L$12</c:f>
              <c:numCache>
                <c:formatCode>General</c:formatCode>
                <c:ptCount val="4"/>
                <c:pt idx="0">
                  <c:v>27</c:v>
                </c:pt>
                <c:pt idx="1">
                  <c:v>40</c:v>
                </c:pt>
                <c:pt idx="2">
                  <c:v>53</c:v>
                </c:pt>
                <c:pt idx="3">
                  <c:v>21</c:v>
                </c:pt>
              </c:numCache>
            </c:numRef>
          </c:val>
        </c:ser>
        <c:ser>
          <c:idx val="1"/>
          <c:order val="5"/>
          <c:tx>
            <c:strRef>
              <c:f>data!$M$1</c:f>
              <c:strCache>
                <c:ptCount val="1"/>
                <c:pt idx="0">
                  <c:v>Reforme plačnega sistema</c:v>
                </c:pt>
              </c:strCache>
            </c:strRef>
          </c:tx>
          <c:spPr>
            <a:solidFill>
              <a:schemeClr val="accent1"/>
            </a:solidFill>
          </c:spPr>
          <c:cat>
            <c:numRef>
              <c:f>data!$G$9:$G$12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data!$M$9:$M$12</c:f>
              <c:numCache>
                <c:formatCode>General</c:formatCode>
                <c:ptCount val="4"/>
                <c:pt idx="0">
                  <c:v>37</c:v>
                </c:pt>
                <c:pt idx="1">
                  <c:v>45</c:v>
                </c:pt>
                <c:pt idx="2">
                  <c:v>24</c:v>
                </c:pt>
                <c:pt idx="3">
                  <c:v>37</c:v>
                </c:pt>
              </c:numCache>
            </c:numRef>
          </c:val>
        </c:ser>
        <c:gapWidth val="30"/>
        <c:overlap val="-10"/>
        <c:axId val="59495552"/>
        <c:axId val="59497088"/>
      </c:barChart>
      <c:catAx>
        <c:axId val="59495552"/>
        <c:scaling>
          <c:orientation val="minMax"/>
        </c:scaling>
        <c:axPos val="b"/>
        <c:majorGridlines>
          <c:spPr>
            <a:ln w="9525">
              <a:solidFill>
                <a:schemeClr val="bg1">
                  <a:lumMod val="65000"/>
                </a:schemeClr>
              </a:solidFill>
              <a:prstDash val="sysDot"/>
            </a:ln>
          </c:spPr>
        </c:majorGridlines>
        <c:numFmt formatCode="General" sourceLinked="1"/>
        <c:majorTickMark val="none"/>
        <c:tickLblPos val="low"/>
        <c:spPr>
          <a:noFill/>
          <a:ln w="9525">
            <a:solidFill>
              <a:schemeClr val="bg1">
                <a:lumMod val="65000"/>
              </a:schemeClr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59497088"/>
        <c:crossesAt val="0"/>
        <c:lblAlgn val="ctr"/>
        <c:lblOffset val="0"/>
        <c:tickLblSkip val="1"/>
        <c:tickMarkSkip val="1"/>
      </c:catAx>
      <c:valAx>
        <c:axId val="59497088"/>
        <c:scaling>
          <c:orientation val="minMax"/>
          <c:max val="110"/>
        </c:scaling>
        <c:axPos val="l"/>
        <c:majorGridlines>
          <c:spPr>
            <a:ln w="9525">
              <a:solidFill>
                <a:schemeClr val="bg1">
                  <a:lumMod val="65000"/>
                </a:schemeClr>
              </a:solidFill>
              <a:prstDash val="sysDot"/>
            </a:ln>
          </c:spPr>
        </c:majorGridlines>
        <c:title>
          <c:tx>
            <c:strRef>
              <c:f>data!$G$14</c:f>
              <c:strCache>
                <c:ptCount val="1"/>
                <c:pt idx="0">
                  <c:v>Število reform</c:v>
                </c:pt>
              </c:strCache>
            </c:strRef>
          </c:tx>
          <c:layout>
            <c:manualLayout>
              <c:xMode val="edge"/>
              <c:yMode val="edge"/>
              <c:x val="0"/>
              <c:y val="0.38773933801261284"/>
            </c:manualLayout>
          </c:layout>
          <c:txPr>
            <a:bodyPr rot="-5400000" vert="horz"/>
            <a:lstStyle/>
            <a:p>
              <a:pPr>
                <a:defRPr b="1"/>
              </a:pPr>
              <a:endParaRPr lang="en-US"/>
            </a:p>
          </c:txPr>
        </c:title>
        <c:numFmt formatCode="#,##0" sourceLinked="0"/>
        <c:majorTickMark val="none"/>
        <c:tickLblPos val="nextTo"/>
        <c:spPr>
          <a:ln w="9525">
            <a:solidFill>
              <a:sysClr val="window" lastClr="FFFFFF">
                <a:lumMod val="65000"/>
              </a:sysClr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59495552"/>
        <c:crosses val="autoZero"/>
        <c:crossBetween val="between"/>
        <c:majorUnit val="10"/>
      </c:valAx>
      <c:spPr>
        <a:ln w="9525">
          <a:solidFill>
            <a:schemeClr val="bg1">
              <a:lumMod val="6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2.4457411820142591E-2"/>
          <c:y val="1.5589118357723917E-3"/>
          <c:w val="0.96577140375207393"/>
          <c:h val="0.13400278756905798"/>
        </c:manualLayout>
      </c:layout>
      <c:spPr>
        <a:noFill/>
      </c:spPr>
    </c:legend>
    <c:plotVisOnly val="1"/>
    <c:dispBlanksAs val="gap"/>
  </c:chart>
  <c:spPr>
    <a:ln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Myriad Pro"/>
          <a:ea typeface="Myriad Pro"/>
          <a:cs typeface="Myriad Pro"/>
        </a:defRPr>
      </a:pPr>
      <a:endParaRPr lang="en-US"/>
    </a:p>
  </c:txPr>
  <c:externalData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3254759927563186E-2"/>
          <c:y val="3.3989221530637888E-2"/>
          <c:w val="0.88151730715998433"/>
          <c:h val="0.81561314911941796"/>
        </c:manualLayout>
      </c:layout>
      <c:barChart>
        <c:barDir val="col"/>
        <c:grouping val="clustered"/>
        <c:ser>
          <c:idx val="0"/>
          <c:order val="0"/>
          <c:tx>
            <c:strRef>
              <c:f>slika!$D$50</c:f>
              <c:strCache>
                <c:ptCount val="1"/>
                <c:pt idx="0">
                  <c:v>EPL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 w="0">
              <a:noFill/>
              <a:prstDash val="solid"/>
            </a:ln>
          </c:spPr>
          <c:dPt>
            <c:idx val="7"/>
            <c:spPr>
              <a:solidFill>
                <a:srgbClr val="9E001A"/>
              </a:solidFill>
              <a:ln w="0">
                <a:noFill/>
                <a:prstDash val="solid"/>
              </a:ln>
            </c:spPr>
          </c:dPt>
          <c:dPt>
            <c:idx val="18"/>
            <c:spPr>
              <a:solidFill>
                <a:srgbClr val="9E001A"/>
              </a:solidFill>
              <a:ln w="0">
                <a:noFill/>
                <a:prstDash val="solid"/>
              </a:ln>
            </c:spPr>
          </c:dPt>
          <c:cat>
            <c:strRef>
              <c:f>slika!$C$51:$C$85</c:f>
              <c:strCache>
                <c:ptCount val="35"/>
                <c:pt idx="0">
                  <c:v>TR</c:v>
                </c:pt>
                <c:pt idx="1">
                  <c:v>LU</c:v>
                </c:pt>
                <c:pt idx="2">
                  <c:v>MX</c:v>
                </c:pt>
                <c:pt idx="3">
                  <c:v>ES</c:v>
                </c:pt>
                <c:pt idx="4">
                  <c:v>FR</c:v>
                </c:pt>
                <c:pt idx="5">
                  <c:v>GR</c:v>
                </c:pt>
                <c:pt idx="6">
                  <c:v>PT</c:v>
                </c:pt>
                <c:pt idx="7">
                  <c:v>SI 2008</c:v>
                </c:pt>
                <c:pt idx="8">
                  <c:v>NO</c:v>
                </c:pt>
                <c:pt idx="9">
                  <c:v>DE</c:v>
                </c:pt>
                <c:pt idx="10">
                  <c:v>BE</c:v>
                </c:pt>
                <c:pt idx="11">
                  <c:v>IT</c:v>
                </c:pt>
                <c:pt idx="12">
                  <c:v>AT</c:v>
                </c:pt>
                <c:pt idx="13">
                  <c:v>PL</c:v>
                </c:pt>
                <c:pt idx="14">
                  <c:v>EE</c:v>
                </c:pt>
                <c:pt idx="15">
                  <c:v>CZ</c:v>
                </c:pt>
                <c:pt idx="16">
                  <c:v>FI</c:v>
                </c:pt>
                <c:pt idx="17">
                  <c:v>NL</c:v>
                </c:pt>
                <c:pt idx="18">
                  <c:v>SI 2013</c:v>
                </c:pt>
                <c:pt idx="19">
                  <c:v>KR</c:v>
                </c:pt>
                <c:pt idx="20">
                  <c:v>SK</c:v>
                </c:pt>
                <c:pt idx="21">
                  <c:v>HU</c:v>
                </c:pt>
                <c:pt idx="22">
                  <c:v>IS</c:v>
                </c:pt>
                <c:pt idx="23">
                  <c:v>SE</c:v>
                </c:pt>
                <c:pt idx="24">
                  <c:v>CL</c:v>
                </c:pt>
                <c:pt idx="25">
                  <c:v>DK</c:v>
                </c:pt>
                <c:pt idx="26">
                  <c:v>IL</c:v>
                </c:pt>
                <c:pt idx="27">
                  <c:v>CH</c:v>
                </c:pt>
                <c:pt idx="28">
                  <c:v>JP</c:v>
                </c:pt>
                <c:pt idx="29">
                  <c:v>IE</c:v>
                </c:pt>
                <c:pt idx="30">
                  <c:v>AU</c:v>
                </c:pt>
                <c:pt idx="31">
                  <c:v>NZ</c:v>
                </c:pt>
                <c:pt idx="32">
                  <c:v>CB</c:v>
                </c:pt>
                <c:pt idx="33">
                  <c:v>CA</c:v>
                </c:pt>
                <c:pt idx="34">
                  <c:v>US</c:v>
                </c:pt>
              </c:strCache>
            </c:strRef>
          </c:cat>
          <c:val>
            <c:numRef>
              <c:f>slika!$D$51:$D$85</c:f>
              <c:numCache>
                <c:formatCode>0.0</c:formatCode>
                <c:ptCount val="35"/>
                <c:pt idx="0">
                  <c:v>3.46</c:v>
                </c:pt>
                <c:pt idx="1">
                  <c:v>3.3899999999999997</c:v>
                </c:pt>
                <c:pt idx="2">
                  <c:v>3.23</c:v>
                </c:pt>
                <c:pt idx="3">
                  <c:v>3.11</c:v>
                </c:pt>
                <c:pt idx="4">
                  <c:v>3</c:v>
                </c:pt>
                <c:pt idx="5">
                  <c:v>2.9699999999999998</c:v>
                </c:pt>
                <c:pt idx="6">
                  <c:v>2.84</c:v>
                </c:pt>
                <c:pt idx="7">
                  <c:v>2.7600000000000002</c:v>
                </c:pt>
                <c:pt idx="8">
                  <c:v>2.65</c:v>
                </c:pt>
                <c:pt idx="9">
                  <c:v>2.63</c:v>
                </c:pt>
                <c:pt idx="10">
                  <c:v>2.61</c:v>
                </c:pt>
                <c:pt idx="11">
                  <c:v>2.58</c:v>
                </c:pt>
                <c:pt idx="12">
                  <c:v>2.4099999999999997</c:v>
                </c:pt>
                <c:pt idx="13">
                  <c:v>2.4099999999999997</c:v>
                </c:pt>
                <c:pt idx="14">
                  <c:v>2.3899999999999997</c:v>
                </c:pt>
                <c:pt idx="15">
                  <c:v>2.3199999999999985</c:v>
                </c:pt>
                <c:pt idx="16">
                  <c:v>2.29</c:v>
                </c:pt>
                <c:pt idx="17">
                  <c:v>2.23</c:v>
                </c:pt>
                <c:pt idx="18">
                  <c:v>2.19</c:v>
                </c:pt>
                <c:pt idx="19">
                  <c:v>2.13</c:v>
                </c:pt>
                <c:pt idx="20">
                  <c:v>2.13</c:v>
                </c:pt>
                <c:pt idx="21">
                  <c:v>2.11</c:v>
                </c:pt>
                <c:pt idx="22">
                  <c:v>2.11</c:v>
                </c:pt>
                <c:pt idx="23">
                  <c:v>2.06</c:v>
                </c:pt>
                <c:pt idx="24">
                  <c:v>1.9300000000000006</c:v>
                </c:pt>
                <c:pt idx="25">
                  <c:v>1.9100000000000001</c:v>
                </c:pt>
                <c:pt idx="26">
                  <c:v>1.8800000000000001</c:v>
                </c:pt>
                <c:pt idx="27">
                  <c:v>1.77</c:v>
                </c:pt>
                <c:pt idx="28">
                  <c:v>1.73</c:v>
                </c:pt>
                <c:pt idx="29">
                  <c:v>1.3900000000000001</c:v>
                </c:pt>
                <c:pt idx="30">
                  <c:v>1.3800000000000001</c:v>
                </c:pt>
                <c:pt idx="31">
                  <c:v>1.1599999999999993</c:v>
                </c:pt>
                <c:pt idx="32">
                  <c:v>1.0900000000000001</c:v>
                </c:pt>
                <c:pt idx="33">
                  <c:v>1.02</c:v>
                </c:pt>
                <c:pt idx="34">
                  <c:v>0.85000000000000031</c:v>
                </c:pt>
              </c:numCache>
            </c:numRef>
          </c:val>
        </c:ser>
        <c:gapWidth val="50"/>
        <c:axId val="59569664"/>
        <c:axId val="59571200"/>
      </c:barChart>
      <c:lineChart>
        <c:grouping val="standard"/>
        <c:ser>
          <c:idx val="1"/>
          <c:order val="1"/>
          <c:tx>
            <c:strRef>
              <c:f>slika!$E$50</c:f>
              <c:strCache>
                <c:ptCount val="1"/>
                <c:pt idx="0">
                  <c:v>OECD povpr.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dLbls>
            <c:dLbl>
              <c:idx val="29"/>
              <c:layout>
                <c:manualLayout>
                  <c:x val="-0.12827004219409291"/>
                  <c:y val="-4.4673527430925834E-2"/>
                </c:manualLayout>
              </c:layout>
              <c:tx>
                <c:strRef>
                  <c:f>slika!$E$50</c:f>
                  <c:strCache>
                    <c:ptCount val="1"/>
                    <c:pt idx="0">
                      <c:v>OECD povpr.</c:v>
                    </c:pt>
                  </c:strCache>
                </c:strRef>
              </c:tx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b="1"/>
                  </a:pPr>
                  <a:endParaRPr lang="en-US"/>
                </a:p>
              </c:txPr>
              <c:showVal val="1"/>
            </c:dLbl>
            <c:delete val="1"/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</c:dLbls>
          <c:cat>
            <c:strRef>
              <c:f>slika!$C$51:$C$85</c:f>
              <c:strCache>
                <c:ptCount val="35"/>
                <c:pt idx="0">
                  <c:v>TR</c:v>
                </c:pt>
                <c:pt idx="1">
                  <c:v>LU</c:v>
                </c:pt>
                <c:pt idx="2">
                  <c:v>MX</c:v>
                </c:pt>
                <c:pt idx="3">
                  <c:v>ES</c:v>
                </c:pt>
                <c:pt idx="4">
                  <c:v>FR</c:v>
                </c:pt>
                <c:pt idx="5">
                  <c:v>GR</c:v>
                </c:pt>
                <c:pt idx="6">
                  <c:v>PT</c:v>
                </c:pt>
                <c:pt idx="7">
                  <c:v>SI 2008</c:v>
                </c:pt>
                <c:pt idx="8">
                  <c:v>NO</c:v>
                </c:pt>
                <c:pt idx="9">
                  <c:v>DE</c:v>
                </c:pt>
                <c:pt idx="10">
                  <c:v>BE</c:v>
                </c:pt>
                <c:pt idx="11">
                  <c:v>IT</c:v>
                </c:pt>
                <c:pt idx="12">
                  <c:v>AT</c:v>
                </c:pt>
                <c:pt idx="13">
                  <c:v>PL</c:v>
                </c:pt>
                <c:pt idx="14">
                  <c:v>EE</c:v>
                </c:pt>
                <c:pt idx="15">
                  <c:v>CZ</c:v>
                </c:pt>
                <c:pt idx="16">
                  <c:v>FI</c:v>
                </c:pt>
                <c:pt idx="17">
                  <c:v>NL</c:v>
                </c:pt>
                <c:pt idx="18">
                  <c:v>SI 2013</c:v>
                </c:pt>
                <c:pt idx="19">
                  <c:v>KR</c:v>
                </c:pt>
                <c:pt idx="20">
                  <c:v>SK</c:v>
                </c:pt>
                <c:pt idx="21">
                  <c:v>HU</c:v>
                </c:pt>
                <c:pt idx="22">
                  <c:v>IS</c:v>
                </c:pt>
                <c:pt idx="23">
                  <c:v>SE</c:v>
                </c:pt>
                <c:pt idx="24">
                  <c:v>CL</c:v>
                </c:pt>
                <c:pt idx="25">
                  <c:v>DK</c:v>
                </c:pt>
                <c:pt idx="26">
                  <c:v>IL</c:v>
                </c:pt>
                <c:pt idx="27">
                  <c:v>CH</c:v>
                </c:pt>
                <c:pt idx="28">
                  <c:v>JP</c:v>
                </c:pt>
                <c:pt idx="29">
                  <c:v>IE</c:v>
                </c:pt>
                <c:pt idx="30">
                  <c:v>AU</c:v>
                </c:pt>
                <c:pt idx="31">
                  <c:v>NZ</c:v>
                </c:pt>
                <c:pt idx="32">
                  <c:v>CB</c:v>
                </c:pt>
                <c:pt idx="33">
                  <c:v>CA</c:v>
                </c:pt>
                <c:pt idx="34">
                  <c:v>US</c:v>
                </c:pt>
              </c:strCache>
            </c:strRef>
          </c:cat>
          <c:val>
            <c:numRef>
              <c:f>slika!$E$51:$E$85</c:f>
              <c:numCache>
                <c:formatCode>0.0</c:formatCode>
                <c:ptCount val="35"/>
                <c:pt idx="0">
                  <c:v>2.246</c:v>
                </c:pt>
                <c:pt idx="1">
                  <c:v>2.2459999999999996</c:v>
                </c:pt>
                <c:pt idx="2">
                  <c:v>2.2459999999999996</c:v>
                </c:pt>
                <c:pt idx="3">
                  <c:v>2.2459999999999996</c:v>
                </c:pt>
                <c:pt idx="4">
                  <c:v>2.2459999999999996</c:v>
                </c:pt>
                <c:pt idx="5">
                  <c:v>2.2459999999999996</c:v>
                </c:pt>
                <c:pt idx="6">
                  <c:v>2.246</c:v>
                </c:pt>
                <c:pt idx="7">
                  <c:v>2.246</c:v>
                </c:pt>
                <c:pt idx="8">
                  <c:v>2.246</c:v>
                </c:pt>
                <c:pt idx="9">
                  <c:v>2.2459999999999996</c:v>
                </c:pt>
                <c:pt idx="10">
                  <c:v>2.2459999999999996</c:v>
                </c:pt>
                <c:pt idx="11">
                  <c:v>2.2459999999999996</c:v>
                </c:pt>
                <c:pt idx="12">
                  <c:v>2.2459999999999996</c:v>
                </c:pt>
                <c:pt idx="13">
                  <c:v>2.246</c:v>
                </c:pt>
                <c:pt idx="14">
                  <c:v>2.2459999999999996</c:v>
                </c:pt>
                <c:pt idx="15">
                  <c:v>2.2459999999999996</c:v>
                </c:pt>
                <c:pt idx="16">
                  <c:v>2.2459999999999996</c:v>
                </c:pt>
                <c:pt idx="17">
                  <c:v>2.2459999999999996</c:v>
                </c:pt>
                <c:pt idx="18">
                  <c:v>2.246</c:v>
                </c:pt>
                <c:pt idx="19">
                  <c:v>2.2459999999999996</c:v>
                </c:pt>
                <c:pt idx="20">
                  <c:v>2.246</c:v>
                </c:pt>
                <c:pt idx="21">
                  <c:v>2.2459999999999996</c:v>
                </c:pt>
                <c:pt idx="22">
                  <c:v>2.2459999999999996</c:v>
                </c:pt>
                <c:pt idx="23">
                  <c:v>2.246</c:v>
                </c:pt>
                <c:pt idx="24">
                  <c:v>2.2459999999999996</c:v>
                </c:pt>
                <c:pt idx="25">
                  <c:v>2.2459999999999996</c:v>
                </c:pt>
                <c:pt idx="26">
                  <c:v>2.2459999999999996</c:v>
                </c:pt>
                <c:pt idx="27">
                  <c:v>2.2459999999999996</c:v>
                </c:pt>
                <c:pt idx="28">
                  <c:v>2.2459999999999996</c:v>
                </c:pt>
                <c:pt idx="29">
                  <c:v>2.2459999999999996</c:v>
                </c:pt>
                <c:pt idx="30">
                  <c:v>2.2459999999999996</c:v>
                </c:pt>
                <c:pt idx="31">
                  <c:v>2.246</c:v>
                </c:pt>
                <c:pt idx="32">
                  <c:v>2.2459999999999996</c:v>
                </c:pt>
                <c:pt idx="33">
                  <c:v>2.2459999999999996</c:v>
                </c:pt>
                <c:pt idx="34">
                  <c:v>2.246</c:v>
                </c:pt>
              </c:numCache>
            </c:numRef>
          </c:val>
        </c:ser>
        <c:marker val="1"/>
        <c:axId val="59569664"/>
        <c:axId val="59571200"/>
      </c:lineChart>
      <c:catAx>
        <c:axId val="59569664"/>
        <c:scaling>
          <c:orientation val="minMax"/>
        </c:scaling>
        <c:axPos val="b"/>
        <c:majorGridlines>
          <c:spPr>
            <a:ln w="9525">
              <a:solidFill>
                <a:schemeClr val="bg1">
                  <a:lumMod val="65000"/>
                </a:schemeClr>
              </a:solidFill>
              <a:prstDash val="sysDot"/>
            </a:ln>
          </c:spPr>
        </c:majorGridlines>
        <c:numFmt formatCode="General" sourceLinked="1"/>
        <c:majorTickMark val="none"/>
        <c:tickLblPos val="low"/>
        <c:spPr>
          <a:noFill/>
          <a:ln w="9525">
            <a:solidFill>
              <a:schemeClr val="bg1">
                <a:lumMod val="65000"/>
              </a:schemeClr>
            </a:solidFill>
            <a:prstDash val="sysDot"/>
          </a:ln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59571200"/>
        <c:crossesAt val="0"/>
        <c:auto val="1"/>
        <c:lblAlgn val="ctr"/>
        <c:lblOffset val="0"/>
        <c:tickLblSkip val="1"/>
        <c:tickMarkSkip val="1"/>
      </c:catAx>
      <c:valAx>
        <c:axId val="59571200"/>
        <c:scaling>
          <c:orientation val="minMax"/>
        </c:scaling>
        <c:axPos val="l"/>
        <c:majorGridlines>
          <c:spPr>
            <a:ln w="9525">
              <a:solidFill>
                <a:schemeClr val="bg1">
                  <a:lumMod val="65000"/>
                </a:schemeClr>
              </a:solidFill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b="1"/>
                  <a:t>Vrednost</a:t>
                </a:r>
                <a:r>
                  <a:rPr lang="sl-SI" b="1"/>
                  <a:t> </a:t>
                </a:r>
                <a:r>
                  <a:rPr lang="en-US" b="1"/>
                  <a:t> EPL</a:t>
                </a:r>
              </a:p>
            </c:rich>
          </c:tx>
          <c:layout>
            <c:manualLayout>
              <c:xMode val="edge"/>
              <c:yMode val="edge"/>
              <c:x val="2.5465297850427019E-3"/>
              <c:y val="0.35713170518935439"/>
            </c:manualLayout>
          </c:layout>
        </c:title>
        <c:numFmt formatCode="0.0" sourceLinked="0"/>
        <c:majorTickMark val="none"/>
        <c:tickLblPos val="nextTo"/>
        <c:spPr>
          <a:ln w="9525">
            <a:solidFill>
              <a:schemeClr val="bg1">
                <a:lumMod val="65000"/>
              </a:schemeClr>
            </a:solidFill>
          </a:ln>
        </c:spPr>
        <c:crossAx val="59569664"/>
        <c:crosses val="autoZero"/>
        <c:crossBetween val="between"/>
      </c:valAx>
      <c:spPr>
        <a:ln w="9525">
          <a:solidFill>
            <a:schemeClr val="bg1">
              <a:lumMod val="65000"/>
            </a:schemeClr>
          </a:solidFill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Myriad Pro"/>
          <a:ea typeface="Myriad Pro"/>
          <a:cs typeface="Myriad Pro"/>
        </a:defRPr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9007042695739119E-2"/>
          <c:y val="2.7116371156649312E-2"/>
          <c:w val="0.8772597730686934"/>
          <c:h val="0.8369922281362675"/>
        </c:manualLayout>
      </c:layout>
      <c:barChart>
        <c:barDir val="col"/>
        <c:grouping val="stacked"/>
        <c:ser>
          <c:idx val="1"/>
          <c:order val="0"/>
          <c:spPr>
            <a:solidFill>
              <a:schemeClr val="bg1">
                <a:lumMod val="65000"/>
              </a:schemeClr>
            </a:solidFill>
            <a:ln w="0">
              <a:noFill/>
            </a:ln>
          </c:spPr>
          <c:dPt>
            <c:idx val="7"/>
            <c:spPr>
              <a:solidFill>
                <a:srgbClr val="9E001A"/>
              </a:solidFill>
              <a:ln w="0">
                <a:noFill/>
              </a:ln>
            </c:spPr>
          </c:dPt>
          <c:dPt>
            <c:idx val="13"/>
            <c:spPr>
              <a:solidFill>
                <a:schemeClr val="tx1"/>
              </a:solidFill>
              <a:ln w="0">
                <a:noFill/>
              </a:ln>
            </c:spPr>
          </c:dPt>
          <c:cat>
            <c:strRef>
              <c:f>Data!$J$3:$J$30</c:f>
              <c:strCache>
                <c:ptCount val="28"/>
                <c:pt idx="0">
                  <c:v>LV</c:v>
                </c:pt>
                <c:pt idx="1">
                  <c:v>GR</c:v>
                </c:pt>
                <c:pt idx="2">
                  <c:v>LT</c:v>
                </c:pt>
                <c:pt idx="3">
                  <c:v>BG</c:v>
                </c:pt>
                <c:pt idx="4">
                  <c:v>ES</c:v>
                </c:pt>
                <c:pt idx="5">
                  <c:v>IE</c:v>
                </c:pt>
                <c:pt idx="6">
                  <c:v>PT</c:v>
                </c:pt>
                <c:pt idx="7">
                  <c:v>SI</c:v>
                </c:pt>
                <c:pt idx="8">
                  <c:v>EE</c:v>
                </c:pt>
                <c:pt idx="9">
                  <c:v>DK</c:v>
                </c:pt>
                <c:pt idx="10">
                  <c:v>CY</c:v>
                </c:pt>
                <c:pt idx="11">
                  <c:v>CZ</c:v>
                </c:pt>
                <c:pt idx="12">
                  <c:v>IT</c:v>
                </c:pt>
                <c:pt idx="13">
                  <c:v>EU-27</c:v>
                </c:pt>
                <c:pt idx="14">
                  <c:v>RO</c:v>
                </c:pt>
                <c:pt idx="15">
                  <c:v>SK</c:v>
                </c:pt>
                <c:pt idx="16">
                  <c:v>PL</c:v>
                </c:pt>
                <c:pt idx="17">
                  <c:v>HU</c:v>
                </c:pt>
                <c:pt idx="18">
                  <c:v>FI</c:v>
                </c:pt>
                <c:pt idx="19">
                  <c:v>FR</c:v>
                </c:pt>
                <c:pt idx="20">
                  <c:v>NL</c:v>
                </c:pt>
                <c:pt idx="21">
                  <c:v>GB</c:v>
                </c:pt>
                <c:pt idx="22">
                  <c:v>SE</c:v>
                </c:pt>
                <c:pt idx="23">
                  <c:v>BE</c:v>
                </c:pt>
                <c:pt idx="24">
                  <c:v>AT</c:v>
                </c:pt>
                <c:pt idx="25">
                  <c:v>DE</c:v>
                </c:pt>
                <c:pt idx="26">
                  <c:v>MT</c:v>
                </c:pt>
                <c:pt idx="27">
                  <c:v>LU</c:v>
                </c:pt>
              </c:strCache>
            </c:strRef>
          </c:cat>
          <c:val>
            <c:numRef>
              <c:f>Data!$K$3:$K$30</c:f>
              <c:numCache>
                <c:formatCode>0.0</c:formatCode>
                <c:ptCount val="28"/>
                <c:pt idx="0">
                  <c:v>-22.10694333599362</c:v>
                </c:pt>
                <c:pt idx="1">
                  <c:v>-16.227547371449706</c:v>
                </c:pt>
                <c:pt idx="2">
                  <c:v>-15.874374506189104</c:v>
                </c:pt>
                <c:pt idx="3">
                  <c:v>-14.20542179698325</c:v>
                </c:pt>
                <c:pt idx="4">
                  <c:v>-14.068670814178873</c:v>
                </c:pt>
                <c:pt idx="5">
                  <c:v>-13.657070398722595</c:v>
                </c:pt>
                <c:pt idx="6">
                  <c:v>-9.5490664646111387</c:v>
                </c:pt>
                <c:pt idx="7">
                  <c:v>-6.6673320690687579</c:v>
                </c:pt>
                <c:pt idx="8">
                  <c:v>-6.2840255094104798</c:v>
                </c:pt>
                <c:pt idx="9">
                  <c:v>-5.2506775067750766</c:v>
                </c:pt>
                <c:pt idx="10">
                  <c:v>-4.1730279898218781</c:v>
                </c:pt>
                <c:pt idx="11">
                  <c:v>-2.4271191652093775</c:v>
                </c:pt>
                <c:pt idx="12">
                  <c:v>-2.3551025902960832</c:v>
                </c:pt>
                <c:pt idx="13">
                  <c:v>-2.3008951163440927</c:v>
                </c:pt>
                <c:pt idx="14">
                  <c:v>-1.7937411247183945</c:v>
                </c:pt>
                <c:pt idx="15">
                  <c:v>-1.6777179475768669</c:v>
                </c:pt>
                <c:pt idx="16">
                  <c:v>-1.6232734850506318</c:v>
                </c:pt>
                <c:pt idx="17">
                  <c:v>-1.3603145124333764</c:v>
                </c:pt>
                <c:pt idx="18">
                  <c:v>-1.3136224609834528</c:v>
                </c:pt>
                <c:pt idx="19">
                  <c:v>-0.66882114285503791</c:v>
                </c:pt>
                <c:pt idx="20">
                  <c:v>-0.53246916831750457</c:v>
                </c:pt>
                <c:pt idx="21">
                  <c:v>0.28123089464031625</c:v>
                </c:pt>
                <c:pt idx="22">
                  <c:v>1.5201962674143477</c:v>
                </c:pt>
                <c:pt idx="23">
                  <c:v>2.0623178659493551</c:v>
                </c:pt>
                <c:pt idx="24">
                  <c:v>2.9413934728609812</c:v>
                </c:pt>
                <c:pt idx="25">
                  <c:v>3.1500941806285283</c:v>
                </c:pt>
                <c:pt idx="26">
                  <c:v>6.6459627329192443</c:v>
                </c:pt>
                <c:pt idx="27">
                  <c:v>8.264226479839861</c:v>
                </c:pt>
              </c:numCache>
            </c:numRef>
          </c:val>
        </c:ser>
        <c:gapWidth val="28"/>
        <c:overlap val="100"/>
        <c:axId val="98761728"/>
        <c:axId val="98837632"/>
      </c:barChart>
      <c:barChart>
        <c:barDir val="col"/>
        <c:grouping val="stacked"/>
        <c:ser>
          <c:idx val="0"/>
          <c:order val="1"/>
          <c:spPr>
            <a:solidFill>
              <a:srgbClr val="3F3F3F">
                <a:lumMod val="60000"/>
                <a:lumOff val="40000"/>
              </a:srgbClr>
            </a:solidFill>
          </c:spPr>
          <c:dPt>
            <c:idx val="7"/>
            <c:spPr>
              <a:solidFill>
                <a:srgbClr val="9E001A"/>
              </a:solidFill>
            </c:spPr>
          </c:dPt>
          <c:dPt>
            <c:idx val="13"/>
            <c:spPr>
              <a:solidFill>
                <a:sysClr val="windowText" lastClr="000000"/>
              </a:solidFill>
            </c:spPr>
          </c:dPt>
          <c:cat>
            <c:strRef>
              <c:f>Data!$J$3:$J$30</c:f>
              <c:strCache>
                <c:ptCount val="28"/>
                <c:pt idx="0">
                  <c:v>LV</c:v>
                </c:pt>
                <c:pt idx="1">
                  <c:v>GR</c:v>
                </c:pt>
                <c:pt idx="2">
                  <c:v>LT</c:v>
                </c:pt>
                <c:pt idx="3">
                  <c:v>BG</c:v>
                </c:pt>
                <c:pt idx="4">
                  <c:v>ES</c:v>
                </c:pt>
                <c:pt idx="5">
                  <c:v>IE</c:v>
                </c:pt>
                <c:pt idx="6">
                  <c:v>PT</c:v>
                </c:pt>
                <c:pt idx="7">
                  <c:v>SI</c:v>
                </c:pt>
                <c:pt idx="8">
                  <c:v>EE</c:v>
                </c:pt>
                <c:pt idx="9">
                  <c:v>DK</c:v>
                </c:pt>
                <c:pt idx="10">
                  <c:v>CY</c:v>
                </c:pt>
                <c:pt idx="11">
                  <c:v>CZ</c:v>
                </c:pt>
                <c:pt idx="12">
                  <c:v>IT</c:v>
                </c:pt>
                <c:pt idx="13">
                  <c:v>EU-27</c:v>
                </c:pt>
                <c:pt idx="14">
                  <c:v>RO</c:v>
                </c:pt>
                <c:pt idx="15">
                  <c:v>SK</c:v>
                </c:pt>
                <c:pt idx="16">
                  <c:v>PL</c:v>
                </c:pt>
                <c:pt idx="17">
                  <c:v>HU</c:v>
                </c:pt>
                <c:pt idx="18">
                  <c:v>FI</c:v>
                </c:pt>
                <c:pt idx="19">
                  <c:v>FR</c:v>
                </c:pt>
                <c:pt idx="20">
                  <c:v>NL</c:v>
                </c:pt>
                <c:pt idx="21">
                  <c:v>GB</c:v>
                </c:pt>
                <c:pt idx="22">
                  <c:v>SE</c:v>
                </c:pt>
                <c:pt idx="23">
                  <c:v>BE</c:v>
                </c:pt>
                <c:pt idx="24">
                  <c:v>AT</c:v>
                </c:pt>
                <c:pt idx="25">
                  <c:v>DE</c:v>
                </c:pt>
                <c:pt idx="26">
                  <c:v>MT</c:v>
                </c:pt>
                <c:pt idx="27">
                  <c:v>LU</c:v>
                </c:pt>
              </c:strCache>
            </c:strRef>
          </c:cat>
          <c:val>
            <c:numRef>
              <c:f>Data!$L$3:$L$30</c:f>
              <c:numCache>
                <c:formatCode>0.0</c:formatCode>
                <c:ptCount val="28"/>
                <c:pt idx="0">
                  <c:v>-22.10694333599362</c:v>
                </c:pt>
                <c:pt idx="1">
                  <c:v>-16.227547371449706</c:v>
                </c:pt>
                <c:pt idx="2">
                  <c:v>-15.874374506189104</c:v>
                </c:pt>
                <c:pt idx="3">
                  <c:v>-14.20542179698325</c:v>
                </c:pt>
                <c:pt idx="4">
                  <c:v>-14.068670814178873</c:v>
                </c:pt>
                <c:pt idx="5">
                  <c:v>-13.657070398722595</c:v>
                </c:pt>
                <c:pt idx="6">
                  <c:v>-9.5490664646111387</c:v>
                </c:pt>
                <c:pt idx="7">
                  <c:v>-6.6673320690687579</c:v>
                </c:pt>
                <c:pt idx="8">
                  <c:v>-6.2840255094104798</c:v>
                </c:pt>
                <c:pt idx="9">
                  <c:v>-5.2506775067750766</c:v>
                </c:pt>
                <c:pt idx="10">
                  <c:v>-4.1730279898218781</c:v>
                </c:pt>
                <c:pt idx="11">
                  <c:v>-2.4271191652093775</c:v>
                </c:pt>
                <c:pt idx="12">
                  <c:v>-2.3551025902960832</c:v>
                </c:pt>
                <c:pt idx="13">
                  <c:v>-2.3008951163440927</c:v>
                </c:pt>
                <c:pt idx="14">
                  <c:v>-1.7937411247183945</c:v>
                </c:pt>
                <c:pt idx="15">
                  <c:v>-1.6777179475768669</c:v>
                </c:pt>
                <c:pt idx="16">
                  <c:v>-1.6232734850506318</c:v>
                </c:pt>
                <c:pt idx="17">
                  <c:v>-1.3603145124333764</c:v>
                </c:pt>
                <c:pt idx="18">
                  <c:v>-1.3136224609834528</c:v>
                </c:pt>
                <c:pt idx="19">
                  <c:v>-0.66882114285503791</c:v>
                </c:pt>
                <c:pt idx="20">
                  <c:v>-0.53246916831750457</c:v>
                </c:pt>
                <c:pt idx="21">
                  <c:v>0.28123089464031625</c:v>
                </c:pt>
                <c:pt idx="22">
                  <c:v>1.5201962674143477</c:v>
                </c:pt>
                <c:pt idx="23">
                  <c:v>2.0623178659493551</c:v>
                </c:pt>
                <c:pt idx="24">
                  <c:v>2.9413934728609812</c:v>
                </c:pt>
                <c:pt idx="25">
                  <c:v>3.1500941806285283</c:v>
                </c:pt>
                <c:pt idx="26">
                  <c:v>6.6459627329192443</c:v>
                </c:pt>
                <c:pt idx="27">
                  <c:v>8.264226479839861</c:v>
                </c:pt>
              </c:numCache>
            </c:numRef>
          </c:val>
        </c:ser>
        <c:gapWidth val="28"/>
        <c:overlap val="100"/>
        <c:axId val="98864128"/>
        <c:axId val="98862208"/>
      </c:barChart>
      <c:catAx>
        <c:axId val="98761728"/>
        <c:scaling>
          <c:orientation val="minMax"/>
        </c:scaling>
        <c:axPos val="b"/>
        <c:majorGridlines>
          <c:spPr>
            <a:ln w="9525">
              <a:solidFill>
                <a:srgbClr val="D8D8D8">
                  <a:lumMod val="50000"/>
                </a:srgbClr>
              </a:solidFill>
              <a:prstDash val="sysDot"/>
            </a:ln>
          </c:spPr>
        </c:majorGridlines>
        <c:numFmt formatCode="General" sourceLinked="1"/>
        <c:majorTickMark val="none"/>
        <c:tickLblPos val="low"/>
        <c:spPr>
          <a:noFill/>
          <a:ln w="9525">
            <a:solidFill>
              <a:srgbClr val="D8D8D8">
                <a:lumMod val="50000"/>
              </a:srgbClr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98837632"/>
        <c:crossesAt val="0"/>
        <c:auto val="1"/>
        <c:lblAlgn val="ctr"/>
        <c:lblOffset val="0"/>
        <c:tickLblSkip val="1"/>
        <c:tickMarkSkip val="1"/>
      </c:catAx>
      <c:valAx>
        <c:axId val="98837632"/>
        <c:scaling>
          <c:orientation val="minMax"/>
        </c:scaling>
        <c:axPos val="l"/>
        <c:majorGridlines>
          <c:spPr>
            <a:ln w="9525">
              <a:solidFill>
                <a:srgbClr val="D8D8D8">
                  <a:lumMod val="75000"/>
                </a:srgbClr>
              </a:solidFill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b="1"/>
                </a:pPr>
                <a:r>
                  <a:rPr lang="sl-SI" b="1" noProof="0" dirty="0" smtClean="0"/>
                  <a:t>Sprememba zaposlenosti, v %</a:t>
                </a:r>
                <a:endParaRPr lang="sl-SI" b="1" noProof="0" dirty="0"/>
              </a:p>
            </c:rich>
          </c:tx>
          <c:layout>
            <c:manualLayout>
              <c:xMode val="edge"/>
              <c:yMode val="edge"/>
              <c:x val="7.8045290210283422E-4"/>
              <c:y val="0.20881196696378718"/>
            </c:manualLayout>
          </c:layout>
        </c:title>
        <c:numFmt formatCode="0" sourceLinked="0"/>
        <c:majorTickMark val="none"/>
        <c:tickLblPos val="nextTo"/>
        <c:spPr>
          <a:ln w="9525">
            <a:solidFill>
              <a:srgbClr val="D8D8D8">
                <a:lumMod val="50000"/>
              </a:srgbClr>
            </a:solidFill>
          </a:ln>
        </c:spPr>
        <c:crossAx val="98761728"/>
        <c:crosses val="autoZero"/>
        <c:crossBetween val="between"/>
      </c:valAx>
      <c:valAx>
        <c:axId val="98862208"/>
        <c:scaling>
          <c:orientation val="minMax"/>
        </c:scaling>
        <c:axPos val="r"/>
        <c:numFmt formatCode="0" sourceLinked="0"/>
        <c:majorTickMark val="none"/>
        <c:tickLblPos val="nextTo"/>
        <c:spPr>
          <a:ln>
            <a:solidFill>
              <a:srgbClr val="D8D8D8">
                <a:lumMod val="50000"/>
              </a:srgbClr>
            </a:solidFill>
          </a:ln>
        </c:spPr>
        <c:crossAx val="98864128"/>
        <c:crosses val="max"/>
        <c:crossBetween val="between"/>
      </c:valAx>
      <c:catAx>
        <c:axId val="98864128"/>
        <c:scaling>
          <c:orientation val="minMax"/>
        </c:scaling>
        <c:delete val="1"/>
        <c:axPos val="b"/>
        <c:tickLblPos val="none"/>
        <c:crossAx val="98862208"/>
        <c:crosses val="autoZero"/>
        <c:auto val="1"/>
        <c:lblAlgn val="ctr"/>
        <c:lblOffset val="100"/>
      </c:catAx>
      <c:spPr>
        <a:noFill/>
        <a:ln w="9525">
          <a:solidFill>
            <a:srgbClr val="D8D8D8">
              <a:lumMod val="50000"/>
            </a:srgbClr>
          </a:solidFill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Myriad Pro"/>
          <a:ea typeface="Myriad Pro"/>
          <a:cs typeface="Myriad Pro"/>
        </a:defRPr>
      </a:pPr>
      <a:endParaRPr lang="en-U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510331710531685E-2"/>
          <c:y val="3.3989224385552415E-2"/>
          <c:w val="0.89763138853517732"/>
          <c:h val="0.8592955159864395"/>
        </c:manualLayout>
      </c:layout>
      <c:barChart>
        <c:barDir val="col"/>
        <c:grouping val="clustered"/>
        <c:ser>
          <c:idx val="0"/>
          <c:order val="0"/>
          <c:tx>
            <c:strRef>
              <c:f>'slika brezposelnost'!$D$42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0">
              <a:noFill/>
              <a:prstDash val="solid"/>
            </a:ln>
          </c:spPr>
          <c:dPt>
            <c:idx val="12"/>
            <c:spPr>
              <a:solidFill>
                <a:srgbClr val="9E001A"/>
              </a:solidFill>
              <a:ln w="0">
                <a:noFill/>
                <a:prstDash val="solid"/>
              </a:ln>
            </c:spPr>
          </c:dPt>
          <c:cat>
            <c:strRef>
              <c:f>'slika brezposelnost'!$B$43:$B$71</c:f>
              <c:strCache>
                <c:ptCount val="29"/>
                <c:pt idx="0">
                  <c:v>AT</c:v>
                </c:pt>
                <c:pt idx="1">
                  <c:v>LU</c:v>
                </c:pt>
                <c:pt idx="2">
                  <c:v>NL</c:v>
                </c:pt>
                <c:pt idx="3">
                  <c:v>DE</c:v>
                </c:pt>
                <c:pt idx="4">
                  <c:v>MT</c:v>
                </c:pt>
                <c:pt idx="5">
                  <c:v>CZ</c:v>
                </c:pt>
                <c:pt idx="6">
                  <c:v>RO</c:v>
                </c:pt>
                <c:pt idx="7">
                  <c:v>DK</c:v>
                </c:pt>
                <c:pt idx="8">
                  <c:v>BE</c:v>
                </c:pt>
                <c:pt idx="9">
                  <c:v>FI</c:v>
                </c:pt>
                <c:pt idx="10">
                  <c:v>UK</c:v>
                </c:pt>
                <c:pt idx="11">
                  <c:v>SE</c:v>
                </c:pt>
                <c:pt idx="12">
                  <c:v>SI</c:v>
                </c:pt>
                <c:pt idx="13">
                  <c:v>FR</c:v>
                </c:pt>
                <c:pt idx="14">
                  <c:v>PL</c:v>
                </c:pt>
                <c:pt idx="15">
                  <c:v>EE</c:v>
                </c:pt>
                <c:pt idx="16">
                  <c:v>EU</c:v>
                </c:pt>
                <c:pt idx="17">
                  <c:v>IT</c:v>
                </c:pt>
                <c:pt idx="18">
                  <c:v>HU</c:v>
                </c:pt>
                <c:pt idx="19">
                  <c:v>EMU</c:v>
                </c:pt>
                <c:pt idx="20">
                  <c:v>CY</c:v>
                </c:pt>
                <c:pt idx="21">
                  <c:v>BG</c:v>
                </c:pt>
                <c:pt idx="22">
                  <c:v>LT</c:v>
                </c:pt>
                <c:pt idx="23">
                  <c:v>SK</c:v>
                </c:pt>
                <c:pt idx="24">
                  <c:v>IE</c:v>
                </c:pt>
                <c:pt idx="25">
                  <c:v>LV</c:v>
                </c:pt>
                <c:pt idx="26">
                  <c:v>PT</c:v>
                </c:pt>
                <c:pt idx="27">
                  <c:v>GR</c:v>
                </c:pt>
                <c:pt idx="28">
                  <c:v>ES</c:v>
                </c:pt>
              </c:strCache>
            </c:strRef>
          </c:cat>
          <c:val>
            <c:numRef>
              <c:f>'slika brezposelnost'!$D$43:$D$71</c:f>
              <c:numCache>
                <c:formatCode>#,##0.0</c:formatCode>
                <c:ptCount val="29"/>
                <c:pt idx="0">
                  <c:v>4.3</c:v>
                </c:pt>
                <c:pt idx="1">
                  <c:v>5.0999999999999996</c:v>
                </c:pt>
                <c:pt idx="2">
                  <c:v>5.3</c:v>
                </c:pt>
                <c:pt idx="3">
                  <c:v>5.5</c:v>
                </c:pt>
                <c:pt idx="4">
                  <c:v>6.4</c:v>
                </c:pt>
                <c:pt idx="5">
                  <c:v>7</c:v>
                </c:pt>
                <c:pt idx="6">
                  <c:v>7</c:v>
                </c:pt>
                <c:pt idx="7">
                  <c:v>7.5</c:v>
                </c:pt>
                <c:pt idx="8">
                  <c:v>7.6</c:v>
                </c:pt>
                <c:pt idx="9">
                  <c:v>7.7</c:v>
                </c:pt>
                <c:pt idx="10">
                  <c:v>7.9</c:v>
                </c:pt>
                <c:pt idx="11">
                  <c:v>8</c:v>
                </c:pt>
                <c:pt idx="12">
                  <c:v>8.9</c:v>
                </c:pt>
                <c:pt idx="13">
                  <c:v>9.9</c:v>
                </c:pt>
                <c:pt idx="14">
                  <c:v>10.1</c:v>
                </c:pt>
                <c:pt idx="15">
                  <c:v>10.200000000000001</c:v>
                </c:pt>
                <c:pt idx="16">
                  <c:v>10.4</c:v>
                </c:pt>
                <c:pt idx="17">
                  <c:v>10.7</c:v>
                </c:pt>
                <c:pt idx="18">
                  <c:v>10.9</c:v>
                </c:pt>
                <c:pt idx="19">
                  <c:v>11.3</c:v>
                </c:pt>
                <c:pt idx="20">
                  <c:v>11.9</c:v>
                </c:pt>
                <c:pt idx="21">
                  <c:v>12.3</c:v>
                </c:pt>
                <c:pt idx="22">
                  <c:v>13.3</c:v>
                </c:pt>
                <c:pt idx="23">
                  <c:v>14</c:v>
                </c:pt>
                <c:pt idx="24">
                  <c:v>14.7</c:v>
                </c:pt>
                <c:pt idx="25">
                  <c:v>14.9</c:v>
                </c:pt>
                <c:pt idx="26">
                  <c:v>15.9</c:v>
                </c:pt>
                <c:pt idx="27">
                  <c:v>24.3</c:v>
                </c:pt>
                <c:pt idx="28">
                  <c:v>25</c:v>
                </c:pt>
              </c:numCache>
            </c:numRef>
          </c:val>
        </c:ser>
        <c:gapWidth val="50"/>
        <c:axId val="102183296"/>
        <c:axId val="102185984"/>
      </c:barChart>
      <c:lineChart>
        <c:grouping val="standard"/>
        <c:ser>
          <c:idx val="1"/>
          <c:order val="1"/>
          <c:tx>
            <c:strRef>
              <c:f>'slika brezposelnost'!$C$42</c:f>
              <c:strCache>
                <c:ptCount val="1"/>
                <c:pt idx="0">
                  <c:v>2008</c:v>
                </c:pt>
              </c:strCache>
            </c:strRef>
          </c:tx>
          <c:spPr>
            <a:ln w="0">
              <a:noFill/>
            </a:ln>
          </c:spPr>
          <c:marker>
            <c:symbol val="square"/>
            <c:size val="8"/>
            <c:spPr>
              <a:solidFill>
                <a:srgbClr val="000000">
                  <a:lumMod val="75000"/>
                  <a:lumOff val="25000"/>
                </a:srgbClr>
              </a:solidFill>
              <a:ln>
                <a:noFill/>
              </a:ln>
            </c:spPr>
          </c:marker>
          <c:dPt>
            <c:idx val="12"/>
            <c:marker>
              <c:symbol val="square"/>
              <c:size val="10"/>
              <c:spPr>
                <a:solidFill>
                  <a:sysClr val="windowText" lastClr="000000"/>
                </a:solidFill>
                <a:ln>
                  <a:noFill/>
                </a:ln>
              </c:spPr>
            </c:marker>
          </c:dPt>
          <c:cat>
            <c:strRef>
              <c:f>'slika brezposelnost'!$B$43:$B$71</c:f>
              <c:strCache>
                <c:ptCount val="29"/>
                <c:pt idx="0">
                  <c:v>AT</c:v>
                </c:pt>
                <c:pt idx="1">
                  <c:v>LU</c:v>
                </c:pt>
                <c:pt idx="2">
                  <c:v>NL</c:v>
                </c:pt>
                <c:pt idx="3">
                  <c:v>DE</c:v>
                </c:pt>
                <c:pt idx="4">
                  <c:v>MT</c:v>
                </c:pt>
                <c:pt idx="5">
                  <c:v>CZ</c:v>
                </c:pt>
                <c:pt idx="6">
                  <c:v>RO</c:v>
                </c:pt>
                <c:pt idx="7">
                  <c:v>DK</c:v>
                </c:pt>
                <c:pt idx="8">
                  <c:v>BE</c:v>
                </c:pt>
                <c:pt idx="9">
                  <c:v>FI</c:v>
                </c:pt>
                <c:pt idx="10">
                  <c:v>UK</c:v>
                </c:pt>
                <c:pt idx="11">
                  <c:v>SE</c:v>
                </c:pt>
                <c:pt idx="12">
                  <c:v>SI</c:v>
                </c:pt>
                <c:pt idx="13">
                  <c:v>FR</c:v>
                </c:pt>
                <c:pt idx="14">
                  <c:v>PL</c:v>
                </c:pt>
                <c:pt idx="15">
                  <c:v>EE</c:v>
                </c:pt>
                <c:pt idx="16">
                  <c:v>EU</c:v>
                </c:pt>
                <c:pt idx="17">
                  <c:v>IT</c:v>
                </c:pt>
                <c:pt idx="18">
                  <c:v>HU</c:v>
                </c:pt>
                <c:pt idx="19">
                  <c:v>EMU</c:v>
                </c:pt>
                <c:pt idx="20">
                  <c:v>CY</c:v>
                </c:pt>
                <c:pt idx="21">
                  <c:v>BG</c:v>
                </c:pt>
                <c:pt idx="22">
                  <c:v>LT</c:v>
                </c:pt>
                <c:pt idx="23">
                  <c:v>SK</c:v>
                </c:pt>
                <c:pt idx="24">
                  <c:v>IE</c:v>
                </c:pt>
                <c:pt idx="25">
                  <c:v>LV</c:v>
                </c:pt>
                <c:pt idx="26">
                  <c:v>PT</c:v>
                </c:pt>
                <c:pt idx="27">
                  <c:v>GR</c:v>
                </c:pt>
                <c:pt idx="28">
                  <c:v>ES</c:v>
                </c:pt>
              </c:strCache>
            </c:strRef>
          </c:cat>
          <c:val>
            <c:numRef>
              <c:f>'slika brezposelnost'!$C$43:$C$71</c:f>
              <c:numCache>
                <c:formatCode>#,##0.0</c:formatCode>
                <c:ptCount val="29"/>
                <c:pt idx="0">
                  <c:v>3.8</c:v>
                </c:pt>
                <c:pt idx="1">
                  <c:v>5.0999999999999996</c:v>
                </c:pt>
                <c:pt idx="2">
                  <c:v>2.8</c:v>
                </c:pt>
                <c:pt idx="3">
                  <c:v>7.5</c:v>
                </c:pt>
                <c:pt idx="4">
                  <c:v>6</c:v>
                </c:pt>
                <c:pt idx="5">
                  <c:v>4.4000000000000004</c:v>
                </c:pt>
                <c:pt idx="6">
                  <c:v>5.8</c:v>
                </c:pt>
                <c:pt idx="7">
                  <c:v>3.4</c:v>
                </c:pt>
                <c:pt idx="8">
                  <c:v>7</c:v>
                </c:pt>
                <c:pt idx="9">
                  <c:v>6.4</c:v>
                </c:pt>
                <c:pt idx="10">
                  <c:v>5.6</c:v>
                </c:pt>
                <c:pt idx="11">
                  <c:v>6.2</c:v>
                </c:pt>
                <c:pt idx="12">
                  <c:v>4.4000000000000004</c:v>
                </c:pt>
                <c:pt idx="13">
                  <c:v>7.4</c:v>
                </c:pt>
                <c:pt idx="14">
                  <c:v>7.1</c:v>
                </c:pt>
                <c:pt idx="15">
                  <c:v>5.5</c:v>
                </c:pt>
                <c:pt idx="16">
                  <c:v>7</c:v>
                </c:pt>
                <c:pt idx="17">
                  <c:v>6.8</c:v>
                </c:pt>
                <c:pt idx="18">
                  <c:v>7.8</c:v>
                </c:pt>
                <c:pt idx="19">
                  <c:v>7.5</c:v>
                </c:pt>
                <c:pt idx="20">
                  <c:v>3.7</c:v>
                </c:pt>
                <c:pt idx="21">
                  <c:v>5.6</c:v>
                </c:pt>
                <c:pt idx="22">
                  <c:v>5.8</c:v>
                </c:pt>
                <c:pt idx="23">
                  <c:v>9.5</c:v>
                </c:pt>
                <c:pt idx="24">
                  <c:v>6</c:v>
                </c:pt>
                <c:pt idx="25">
                  <c:v>7.5</c:v>
                </c:pt>
                <c:pt idx="26">
                  <c:v>7.7</c:v>
                </c:pt>
                <c:pt idx="27">
                  <c:v>7.7</c:v>
                </c:pt>
                <c:pt idx="28">
                  <c:v>11.3</c:v>
                </c:pt>
              </c:numCache>
            </c:numRef>
          </c:val>
        </c:ser>
        <c:marker val="1"/>
        <c:axId val="102183296"/>
        <c:axId val="102185984"/>
      </c:lineChart>
      <c:catAx>
        <c:axId val="102183296"/>
        <c:scaling>
          <c:orientation val="minMax"/>
        </c:scaling>
        <c:axPos val="b"/>
        <c:majorGridlines>
          <c:spPr>
            <a:ln w="0">
              <a:solidFill>
                <a:srgbClr val="BFBFBF"/>
              </a:solidFill>
              <a:prstDash val="sysDot"/>
            </a:ln>
          </c:spPr>
        </c:majorGridlines>
        <c:numFmt formatCode="General" sourceLinked="1"/>
        <c:majorTickMark val="none"/>
        <c:tickLblPos val="low"/>
        <c:spPr>
          <a:noFill/>
          <a:ln w="0">
            <a:solidFill>
              <a:srgbClr val="C0C0C0"/>
            </a:solidFill>
            <a:prstDash val="sysDot"/>
          </a:ln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102185984"/>
        <c:crossesAt val="0"/>
        <c:auto val="1"/>
        <c:lblAlgn val="ctr"/>
        <c:lblOffset val="0"/>
        <c:tickLblSkip val="1"/>
        <c:tickMarkSkip val="1"/>
      </c:catAx>
      <c:valAx>
        <c:axId val="102185984"/>
        <c:scaling>
          <c:orientation val="minMax"/>
          <c:max val="28"/>
          <c:min val="0"/>
        </c:scaling>
        <c:axPos val="l"/>
        <c:majorGridlines>
          <c:spPr>
            <a:ln w="635">
              <a:solidFill>
                <a:srgbClr val="C0C0C0"/>
              </a:solidFill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b="1"/>
                </a:pPr>
                <a:r>
                  <a:rPr lang="sl-SI" b="1"/>
                  <a:t>Stopnja brezposelnosti , v %</a:t>
                </a:r>
              </a:p>
            </c:rich>
          </c:tx>
          <c:layout>
            <c:manualLayout>
              <c:xMode val="edge"/>
              <c:yMode val="edge"/>
              <c:x val="2.5465798256699402E-3"/>
              <c:y val="0.28715994916219889"/>
            </c:manualLayout>
          </c:layout>
        </c:title>
        <c:numFmt formatCode="0" sourceLinked="0"/>
        <c:majorTickMark val="none"/>
        <c:tickLblPos val="nextTo"/>
        <c:spPr>
          <a:ln w="0">
            <a:solidFill>
              <a:schemeClr val="bg1">
                <a:lumMod val="75000"/>
              </a:schemeClr>
            </a:solidFill>
          </a:ln>
        </c:spPr>
        <c:crossAx val="102183296"/>
        <c:crosses val="autoZero"/>
        <c:crossBetween val="between"/>
        <c:majorUnit val="4"/>
      </c:valAx>
      <c:spPr>
        <a:ln w="635">
          <a:solidFill>
            <a:srgbClr val="BFBFBF"/>
          </a:solidFill>
        </a:ln>
      </c:spPr>
    </c:plotArea>
    <c:legend>
      <c:legendPos val="r"/>
      <c:layout>
        <c:manualLayout>
          <c:xMode val="edge"/>
          <c:yMode val="edge"/>
          <c:x val="0.25648574659795637"/>
          <c:y val="5.9636471368501191E-2"/>
          <c:w val="0.4658335763585108"/>
          <c:h val="6.9659856140959459E-2"/>
        </c:manualLayout>
      </c:layout>
      <c:spPr>
        <a:solidFill>
          <a:schemeClr val="bg1"/>
        </a:solidFill>
      </c:spPr>
    </c:legend>
    <c:plotVisOnly val="1"/>
    <c:dispBlanksAs val="gap"/>
  </c:chart>
  <c:spPr>
    <a:ln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Myriad Pro"/>
          <a:ea typeface="Myriad Pro"/>
          <a:cs typeface="Myriad Pro"/>
        </a:defRPr>
      </a:pPr>
      <a:endParaRPr lang="en-US"/>
    </a:p>
  </c:txPr>
  <c:externalData r:id="rId2"/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strRef>
          <c:f>Data!$J$9</c:f>
          <c:strCache>
            <c:ptCount val="1"/>
            <c:pt idx="0">
              <c:v>Slovenija</c:v>
            </c:pt>
          </c:strCache>
        </c:strRef>
      </c:tx>
      <c:layout>
        <c:manualLayout>
          <c:xMode val="edge"/>
          <c:yMode val="edge"/>
          <c:x val="0.41701014702070138"/>
          <c:y val="0"/>
        </c:manualLayout>
      </c:layout>
      <c:overlay val="1"/>
      <c:spPr>
        <a:noFill/>
        <a:ln>
          <a:noFill/>
        </a:ln>
      </c:spPr>
      <c:txPr>
        <a:bodyPr/>
        <a:lstStyle/>
        <a:p>
          <a:pPr>
            <a:defRPr sz="1600" b="1"/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0.13341550012961523"/>
          <c:y val="7.7616375958226944E-2"/>
          <c:w val="0.8376182738954937"/>
          <c:h val="0.8390151094322853"/>
        </c:manualLayout>
      </c:layout>
      <c:barChart>
        <c:barDir val="col"/>
        <c:grouping val="clustered"/>
        <c:ser>
          <c:idx val="0"/>
          <c:order val="0"/>
          <c:tx>
            <c:strRef>
              <c:f>Data!$J$10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9050">
              <a:noFill/>
              <a:prstDash val="sysDot"/>
            </a:ln>
          </c:spPr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Data!$I$11:$I$14</c:f>
              <c:strCache>
                <c:ptCount val="4"/>
                <c:pt idx="0">
                  <c:v>15-24 let</c:v>
                </c:pt>
                <c:pt idx="1">
                  <c:v>25-49 let</c:v>
                </c:pt>
                <c:pt idx="2">
                  <c:v>50-74 let</c:v>
                </c:pt>
                <c:pt idx="3">
                  <c:v>15-74 let</c:v>
                </c:pt>
              </c:strCache>
            </c:strRef>
          </c:cat>
          <c:val>
            <c:numRef>
              <c:f>Data!$J$11:$J$14</c:f>
              <c:numCache>
                <c:formatCode>#,##0.0</c:formatCode>
                <c:ptCount val="4"/>
                <c:pt idx="0">
                  <c:v>10.4</c:v>
                </c:pt>
                <c:pt idx="1">
                  <c:v>3.8</c:v>
                </c:pt>
                <c:pt idx="2">
                  <c:v>3.3</c:v>
                </c:pt>
                <c:pt idx="3">
                  <c:v>4.4000000000000004</c:v>
                </c:pt>
              </c:numCache>
            </c:numRef>
          </c:val>
        </c:ser>
        <c:ser>
          <c:idx val="1"/>
          <c:order val="1"/>
          <c:tx>
            <c:strRef>
              <c:f>Data!$K$10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9E001A"/>
            </a:solidFill>
            <a:ln w="3175">
              <a:noFill/>
            </a:ln>
          </c:spPr>
          <c:dLbls>
            <c:txPr>
              <a:bodyPr/>
              <a:lstStyle/>
              <a:p>
                <a:pPr>
                  <a:defRPr b="1">
                    <a:solidFill>
                      <a:srgbClr val="9E001A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Data!$I$11:$I$14</c:f>
              <c:strCache>
                <c:ptCount val="4"/>
                <c:pt idx="0">
                  <c:v>15-24 let</c:v>
                </c:pt>
                <c:pt idx="1">
                  <c:v>25-49 let</c:v>
                </c:pt>
                <c:pt idx="2">
                  <c:v>50-74 let</c:v>
                </c:pt>
                <c:pt idx="3">
                  <c:v>15-74 let</c:v>
                </c:pt>
              </c:strCache>
            </c:strRef>
          </c:cat>
          <c:val>
            <c:numRef>
              <c:f>Data!$K$11:$K$14</c:f>
              <c:numCache>
                <c:formatCode>#,##0.0</c:formatCode>
                <c:ptCount val="4"/>
                <c:pt idx="0">
                  <c:v>20.6</c:v>
                </c:pt>
                <c:pt idx="1">
                  <c:v>8.5</c:v>
                </c:pt>
                <c:pt idx="2">
                  <c:v>6.3</c:v>
                </c:pt>
                <c:pt idx="3">
                  <c:v>8.9</c:v>
                </c:pt>
              </c:numCache>
            </c:numRef>
          </c:val>
        </c:ser>
        <c:gapWidth val="40"/>
        <c:overlap val="-10"/>
        <c:axId val="102365440"/>
        <c:axId val="105333504"/>
      </c:barChart>
      <c:catAx>
        <c:axId val="102365440"/>
        <c:scaling>
          <c:orientation val="minMax"/>
        </c:scaling>
        <c:axPos val="b"/>
        <c:majorGridlines>
          <c:spPr>
            <a:ln w="0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General" sourceLinked="1"/>
        <c:majorTickMark val="none"/>
        <c:tickLblPos val="low"/>
        <c:crossAx val="105333504"/>
        <c:crosses val="autoZero"/>
        <c:auto val="1"/>
        <c:lblAlgn val="ctr"/>
        <c:lblOffset val="0"/>
        <c:tickLblSkip val="1"/>
        <c:tickMarkSkip val="1"/>
      </c:catAx>
      <c:valAx>
        <c:axId val="105333504"/>
        <c:scaling>
          <c:orientation val="minMax"/>
        </c:scaling>
        <c:axPos val="l"/>
        <c:majorGridlines>
          <c:spPr>
            <a:ln w="0">
              <a:solidFill>
                <a:sysClr val="window" lastClr="FFFFFF">
                  <a:lumMod val="75000"/>
                </a:sysClr>
              </a:solidFill>
              <a:prstDash val="sysDot"/>
            </a:ln>
          </c:spPr>
        </c:majorGridlines>
        <c:title>
          <c:tx>
            <c:strRef>
              <c:f>Data!$I$9</c:f>
              <c:strCache>
                <c:ptCount val="1"/>
                <c:pt idx="0">
                  <c:v>Stopnja brezposelnosti, v %</c:v>
                </c:pt>
              </c:strCache>
            </c:strRef>
          </c:tx>
          <c:layout>
            <c:manualLayout>
              <c:xMode val="edge"/>
              <c:yMode val="edge"/>
              <c:x val="0"/>
              <c:y val="0.29398827480707312"/>
            </c:manualLayout>
          </c:layout>
          <c:txPr>
            <a:bodyPr rot="-5400000" vert="horz"/>
            <a:lstStyle/>
            <a:p>
              <a:pPr>
                <a:defRPr b="1"/>
              </a:pPr>
              <a:endParaRPr lang="en-US"/>
            </a:p>
          </c:txPr>
        </c:title>
        <c:numFmt formatCode="#,##0" sourceLinked="0"/>
        <c:majorTickMark val="none"/>
        <c:tickLblPos val="nextTo"/>
        <c:spPr>
          <a:ln w="0">
            <a:solidFill>
              <a:sysClr val="window" lastClr="FFFFFF">
                <a:lumMod val="75000"/>
              </a:sysClr>
            </a:solidFill>
          </a:ln>
        </c:spPr>
        <c:crossAx val="102365440"/>
        <c:crosses val="autoZero"/>
        <c:crossBetween val="between"/>
      </c:valAx>
      <c:spPr>
        <a:ln w="0">
          <a:solidFill>
            <a:sysClr val="window" lastClr="FFFFFF">
              <a:lumMod val="75000"/>
            </a:sysClr>
          </a:solidFill>
        </a:ln>
      </c:spPr>
    </c:plotArea>
    <c:legend>
      <c:legendPos val="r"/>
      <c:layout>
        <c:manualLayout>
          <c:xMode val="edge"/>
          <c:yMode val="edge"/>
          <c:x val="0.65217406399289002"/>
          <c:y val="0.15292723885380274"/>
          <c:w val="0.17432264470614373"/>
          <c:h val="0.15727696922564161"/>
        </c:manualLayout>
      </c:layout>
      <c:spPr>
        <a:solidFill>
          <a:schemeClr val="bg1"/>
        </a:solidFill>
      </c:spPr>
    </c:legend>
    <c:plotVisOnly val="1"/>
    <c:dispBlanksAs val="gap"/>
  </c:chart>
  <c:spPr>
    <a:ln>
      <a:noFill/>
    </a:ln>
  </c:spPr>
  <c:txPr>
    <a:bodyPr/>
    <a:lstStyle/>
    <a:p>
      <a:pPr>
        <a:defRPr sz="1200" b="0">
          <a:latin typeface="Myriad Pro" pitchFamily="34" charset="0"/>
        </a:defRPr>
      </a:pPr>
      <a:endParaRPr lang="en-US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strRef>
          <c:f>Data!$Q$9</c:f>
          <c:strCache>
            <c:ptCount val="1"/>
            <c:pt idx="0">
              <c:v>EU</c:v>
            </c:pt>
          </c:strCache>
        </c:strRef>
      </c:tx>
      <c:layout>
        <c:manualLayout>
          <c:xMode val="edge"/>
          <c:yMode val="edge"/>
          <c:x val="0.50525502858722837"/>
          <c:y val="0"/>
        </c:manualLayout>
      </c:layout>
      <c:overlay val="1"/>
      <c:spPr>
        <a:noFill/>
        <a:ln>
          <a:noFill/>
        </a:ln>
      </c:spPr>
      <c:txPr>
        <a:bodyPr/>
        <a:lstStyle/>
        <a:p>
          <a:pPr>
            <a:defRPr sz="1600" b="1"/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0.13013692721686657"/>
          <c:y val="7.6393221266013236E-2"/>
          <c:w val="0.84089651255336473"/>
          <c:h val="0.83358836197687436"/>
        </c:manualLayout>
      </c:layout>
      <c:barChart>
        <c:barDir val="col"/>
        <c:grouping val="clustered"/>
        <c:ser>
          <c:idx val="0"/>
          <c:order val="0"/>
          <c:tx>
            <c:strRef>
              <c:f>Data!$Q$10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9050">
              <a:noFill/>
              <a:prstDash val="sysDot"/>
            </a:ln>
          </c:spPr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Data!$P$11:$P$14</c:f>
              <c:strCache>
                <c:ptCount val="4"/>
                <c:pt idx="0">
                  <c:v>15-24 let</c:v>
                </c:pt>
                <c:pt idx="1">
                  <c:v>25-49 let</c:v>
                </c:pt>
                <c:pt idx="2">
                  <c:v>50-74 let</c:v>
                </c:pt>
                <c:pt idx="3">
                  <c:v>15-74 let</c:v>
                </c:pt>
              </c:strCache>
            </c:strRef>
          </c:cat>
          <c:val>
            <c:numRef>
              <c:f>Data!$Q$11:$Q$14</c:f>
              <c:numCache>
                <c:formatCode>#,##0.0</c:formatCode>
                <c:ptCount val="4"/>
                <c:pt idx="0">
                  <c:v>15.6</c:v>
                </c:pt>
                <c:pt idx="1">
                  <c:v>6.3</c:v>
                </c:pt>
                <c:pt idx="2">
                  <c:v>5</c:v>
                </c:pt>
                <c:pt idx="3">
                  <c:v>7</c:v>
                </c:pt>
              </c:numCache>
            </c:numRef>
          </c:val>
        </c:ser>
        <c:ser>
          <c:idx val="1"/>
          <c:order val="1"/>
          <c:tx>
            <c:strRef>
              <c:f>Data!$R$10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9E001A"/>
            </a:solidFill>
            <a:ln w="3175">
              <a:noFill/>
            </a:ln>
          </c:spPr>
          <c:dLbls>
            <c:txPr>
              <a:bodyPr/>
              <a:lstStyle/>
              <a:p>
                <a:pPr>
                  <a:defRPr b="1">
                    <a:solidFill>
                      <a:srgbClr val="9E001A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Data!$P$11:$P$14</c:f>
              <c:strCache>
                <c:ptCount val="4"/>
                <c:pt idx="0">
                  <c:v>15-24 let</c:v>
                </c:pt>
                <c:pt idx="1">
                  <c:v>25-49 let</c:v>
                </c:pt>
                <c:pt idx="2">
                  <c:v>50-74 let</c:v>
                </c:pt>
                <c:pt idx="3">
                  <c:v>15-74 let</c:v>
                </c:pt>
              </c:strCache>
            </c:strRef>
          </c:cat>
          <c:val>
            <c:numRef>
              <c:f>Data!$R$11:$R$14</c:f>
              <c:numCache>
                <c:formatCode>#,##0.0</c:formatCode>
                <c:ptCount val="4"/>
                <c:pt idx="0">
                  <c:v>22.8</c:v>
                </c:pt>
                <c:pt idx="1">
                  <c:v>9.9</c:v>
                </c:pt>
                <c:pt idx="2">
                  <c:v>7.1</c:v>
                </c:pt>
                <c:pt idx="3">
                  <c:v>10.4</c:v>
                </c:pt>
              </c:numCache>
            </c:numRef>
          </c:val>
        </c:ser>
        <c:gapWidth val="40"/>
        <c:overlap val="-10"/>
        <c:axId val="115765248"/>
        <c:axId val="115767552"/>
      </c:barChart>
      <c:catAx>
        <c:axId val="115765248"/>
        <c:scaling>
          <c:orientation val="minMax"/>
        </c:scaling>
        <c:axPos val="b"/>
        <c:majorGridlines>
          <c:spPr>
            <a:ln w="0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General" sourceLinked="1"/>
        <c:majorTickMark val="none"/>
        <c:tickLblPos val="low"/>
        <c:crossAx val="115767552"/>
        <c:crosses val="autoZero"/>
        <c:auto val="1"/>
        <c:lblAlgn val="ctr"/>
        <c:lblOffset val="0"/>
        <c:tickLblSkip val="1"/>
        <c:tickMarkSkip val="1"/>
      </c:catAx>
      <c:valAx>
        <c:axId val="115767552"/>
        <c:scaling>
          <c:orientation val="minMax"/>
        </c:scaling>
        <c:axPos val="l"/>
        <c:majorGridlines>
          <c:spPr>
            <a:ln w="0">
              <a:solidFill>
                <a:sysClr val="window" lastClr="FFFFFF">
                  <a:lumMod val="75000"/>
                </a:sysClr>
              </a:solidFill>
              <a:prstDash val="sysDot"/>
            </a:ln>
          </c:spPr>
        </c:majorGridlines>
        <c:title>
          <c:tx>
            <c:strRef>
              <c:f>Data!$I$9</c:f>
              <c:strCache>
                <c:ptCount val="1"/>
                <c:pt idx="0">
                  <c:v>Stopnja brezposelnosti, v %</c:v>
                </c:pt>
              </c:strCache>
            </c:strRef>
          </c:tx>
          <c:layout>
            <c:manualLayout>
              <c:xMode val="edge"/>
              <c:yMode val="edge"/>
              <c:x val="0"/>
              <c:y val="0.29005153273567896"/>
            </c:manualLayout>
          </c:layout>
          <c:txPr>
            <a:bodyPr rot="-5400000" vert="horz"/>
            <a:lstStyle/>
            <a:p>
              <a:pPr>
                <a:defRPr b="1"/>
              </a:pPr>
              <a:endParaRPr lang="en-US"/>
            </a:p>
          </c:txPr>
        </c:title>
        <c:numFmt formatCode="#,##0" sourceLinked="0"/>
        <c:majorTickMark val="none"/>
        <c:tickLblPos val="nextTo"/>
        <c:spPr>
          <a:ln w="0">
            <a:solidFill>
              <a:sysClr val="window" lastClr="FFFFFF">
                <a:lumMod val="75000"/>
              </a:sysClr>
            </a:solidFill>
          </a:ln>
        </c:spPr>
        <c:crossAx val="115765248"/>
        <c:crosses val="autoZero"/>
        <c:crossBetween val="between"/>
      </c:valAx>
      <c:spPr>
        <a:ln w="0">
          <a:solidFill>
            <a:sysClr val="window" lastClr="FFFFFF">
              <a:lumMod val="75000"/>
            </a:sysClr>
          </a:solidFill>
        </a:ln>
      </c:spPr>
    </c:plotArea>
    <c:legend>
      <c:legendPos val="r"/>
      <c:layout>
        <c:manualLayout>
          <c:xMode val="edge"/>
          <c:yMode val="edge"/>
          <c:x val="0.65228436766903231"/>
          <c:y val="0.15353892302564673"/>
          <c:w val="0.19506691540786472"/>
          <c:h val="0.15334022715424792"/>
        </c:manualLayout>
      </c:layout>
      <c:spPr>
        <a:solidFill>
          <a:schemeClr val="bg1"/>
        </a:solidFill>
      </c:spPr>
    </c:legend>
    <c:plotVisOnly val="1"/>
    <c:dispBlanksAs val="gap"/>
  </c:chart>
  <c:spPr>
    <a:ln>
      <a:noFill/>
    </a:ln>
  </c:spPr>
  <c:txPr>
    <a:bodyPr/>
    <a:lstStyle/>
    <a:p>
      <a:pPr>
        <a:defRPr sz="1200" b="0">
          <a:latin typeface="Myriad Pro" pitchFamily="34" charset="0"/>
        </a:defRPr>
      </a:pPr>
      <a:endParaRPr lang="en-US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1"/>
            </a:pPr>
            <a:r>
              <a:rPr lang="sl-SI" sz="1600" b="1"/>
              <a:t>Slovenija</a:t>
            </a:r>
          </a:p>
        </c:rich>
      </c:tx>
      <c:layout>
        <c:manualLayout>
          <c:xMode val="edge"/>
          <c:yMode val="edge"/>
          <c:x val="0.4561601534255757"/>
          <c:y val="0"/>
        </c:manualLayout>
      </c:layout>
      <c:overlay val="1"/>
      <c:spPr>
        <a:noFill/>
        <a:ln>
          <a:noFill/>
        </a:ln>
      </c:spPr>
    </c:title>
    <c:plotArea>
      <c:layout>
        <c:manualLayout>
          <c:layoutTarget val="inner"/>
          <c:xMode val="edge"/>
          <c:yMode val="edge"/>
          <c:x val="0.1301868098444435"/>
          <c:y val="6.6762935642394119E-2"/>
          <c:w val="0.84084691864838412"/>
          <c:h val="0.84185174711227384"/>
        </c:manualLayout>
      </c:layout>
      <c:barChart>
        <c:barDir val="col"/>
        <c:grouping val="clustered"/>
        <c:ser>
          <c:idx val="0"/>
          <c:order val="0"/>
          <c:tx>
            <c:strRef>
              <c:f>sliki!$G$4</c:f>
              <c:strCache>
                <c:ptCount val="1"/>
                <c:pt idx="0">
                  <c:v>   2008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9050">
              <a:noFill/>
              <a:prstDash val="sysDot"/>
            </a:ln>
          </c:spPr>
          <c:dLbls>
            <c:spPr>
              <a:solidFill>
                <a:srgbClr val="F8F8F8"/>
              </a:solidFill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sliki!$H$3:$J$3</c:f>
              <c:strCache>
                <c:ptCount val="3"/>
                <c:pt idx="0">
                  <c:v>Nizko izobraženi</c:v>
                </c:pt>
                <c:pt idx="1">
                  <c:v>Srednje izobraženi</c:v>
                </c:pt>
                <c:pt idx="2">
                  <c:v>Visoko izobraženi</c:v>
                </c:pt>
              </c:strCache>
            </c:strRef>
          </c:cat>
          <c:val>
            <c:numRef>
              <c:f>sliki!$H$4:$J$4</c:f>
              <c:numCache>
                <c:formatCode>#,##0.0</c:formatCode>
                <c:ptCount val="3"/>
                <c:pt idx="0">
                  <c:v>6.2</c:v>
                </c:pt>
                <c:pt idx="1">
                  <c:v>4.4000000000000004</c:v>
                </c:pt>
                <c:pt idx="2">
                  <c:v>3.4</c:v>
                </c:pt>
              </c:numCache>
            </c:numRef>
          </c:val>
        </c:ser>
        <c:ser>
          <c:idx val="1"/>
          <c:order val="1"/>
          <c:tx>
            <c:strRef>
              <c:f>sliki!$G$5</c:f>
              <c:strCache>
                <c:ptCount val="1"/>
                <c:pt idx="0">
                  <c:v>   2012</c:v>
                </c:pt>
              </c:strCache>
            </c:strRef>
          </c:tx>
          <c:spPr>
            <a:solidFill>
              <a:srgbClr val="9E001A"/>
            </a:solidFill>
            <a:ln w="3175">
              <a:noFill/>
            </a:ln>
          </c:spPr>
          <c:dLbls>
            <c:spPr>
              <a:solidFill>
                <a:srgbClr val="F8F8F8"/>
              </a:solidFill>
            </c:spPr>
            <c:txPr>
              <a:bodyPr/>
              <a:lstStyle/>
              <a:p>
                <a:pPr>
                  <a:defRPr b="1">
                    <a:solidFill>
                      <a:srgbClr val="9E001A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sliki!$H$3:$J$3</c:f>
              <c:strCache>
                <c:ptCount val="3"/>
                <c:pt idx="0">
                  <c:v>Nizko izobraženi</c:v>
                </c:pt>
                <c:pt idx="1">
                  <c:v>Srednje izobraženi</c:v>
                </c:pt>
                <c:pt idx="2">
                  <c:v>Visoko izobraženi</c:v>
                </c:pt>
              </c:strCache>
            </c:strRef>
          </c:cat>
          <c:val>
            <c:numRef>
              <c:f>sliki!$H$5:$J$5</c:f>
              <c:numCache>
                <c:formatCode>#,##0.0</c:formatCode>
                <c:ptCount val="3"/>
                <c:pt idx="0">
                  <c:v>14.8</c:v>
                </c:pt>
                <c:pt idx="1">
                  <c:v>9.1</c:v>
                </c:pt>
                <c:pt idx="2">
                  <c:v>6.1</c:v>
                </c:pt>
              </c:numCache>
            </c:numRef>
          </c:val>
        </c:ser>
        <c:gapWidth val="40"/>
        <c:overlap val="-10"/>
        <c:axId val="129153280"/>
        <c:axId val="129220992"/>
      </c:barChart>
      <c:catAx>
        <c:axId val="129153280"/>
        <c:scaling>
          <c:orientation val="minMax"/>
        </c:scaling>
        <c:axPos val="b"/>
        <c:majorGridlines>
          <c:spPr>
            <a:ln w="0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General" sourceLinked="1"/>
        <c:majorTickMark val="none"/>
        <c:tickLblPos val="low"/>
        <c:crossAx val="129220992"/>
        <c:crosses val="autoZero"/>
        <c:auto val="1"/>
        <c:lblAlgn val="ctr"/>
        <c:lblOffset val="0"/>
        <c:tickLblSkip val="1"/>
        <c:tickMarkSkip val="1"/>
      </c:catAx>
      <c:valAx>
        <c:axId val="129220992"/>
        <c:scaling>
          <c:orientation val="minMax"/>
          <c:max val="20"/>
        </c:scaling>
        <c:axPos val="l"/>
        <c:majorGridlines>
          <c:spPr>
            <a:ln w="0">
              <a:solidFill>
                <a:sysClr val="window" lastClr="FFFFFF">
                  <a:lumMod val="75000"/>
                </a:sysClr>
              </a:solidFill>
              <a:prstDash val="sysDot"/>
            </a:ln>
          </c:spPr>
        </c:majorGridlines>
        <c:title>
          <c:tx>
            <c:strRef>
              <c:f>sliki!$G$3</c:f>
              <c:strCache>
                <c:ptCount val="1"/>
                <c:pt idx="0">
                  <c:v>Stopnja brezposelnosti, v %</c:v>
                </c:pt>
              </c:strCache>
            </c:strRef>
          </c:tx>
          <c:layout>
            <c:manualLayout>
              <c:xMode val="edge"/>
              <c:yMode val="edge"/>
              <c:x val="0"/>
              <c:y val="0.29261288676258213"/>
            </c:manualLayout>
          </c:layout>
          <c:txPr>
            <a:bodyPr rot="-5400000" vert="horz"/>
            <a:lstStyle/>
            <a:p>
              <a:pPr>
                <a:defRPr b="1"/>
              </a:pPr>
              <a:endParaRPr lang="en-US"/>
            </a:p>
          </c:txPr>
        </c:title>
        <c:numFmt formatCode="#,##0" sourceLinked="0"/>
        <c:majorTickMark val="none"/>
        <c:tickLblPos val="nextTo"/>
        <c:spPr>
          <a:ln w="0">
            <a:solidFill>
              <a:sysClr val="window" lastClr="FFFFFF">
                <a:lumMod val="75000"/>
              </a:sysClr>
            </a:solidFill>
          </a:ln>
        </c:spPr>
        <c:crossAx val="129153280"/>
        <c:crosses val="autoZero"/>
        <c:crossBetween val="between"/>
      </c:valAx>
      <c:spPr>
        <a:ln w="0">
          <a:solidFill>
            <a:sysClr val="window" lastClr="FFFFFF">
              <a:lumMod val="75000"/>
            </a:sysClr>
          </a:solidFill>
        </a:ln>
      </c:spPr>
    </c:plotArea>
    <c:legend>
      <c:legendPos val="r"/>
      <c:layout>
        <c:manualLayout>
          <c:xMode val="edge"/>
          <c:yMode val="edge"/>
          <c:x val="0.71939729829654664"/>
          <c:y val="9.4021020233862995E-2"/>
          <c:w val="0.22748269317981068"/>
          <c:h val="0.12527666196811457"/>
        </c:manualLayout>
      </c:layout>
      <c:spPr>
        <a:solidFill>
          <a:schemeClr val="bg1"/>
        </a:solidFill>
      </c:spPr>
    </c:legend>
    <c:plotVisOnly val="1"/>
    <c:dispBlanksAs val="gap"/>
  </c:chart>
  <c:spPr>
    <a:ln>
      <a:noFill/>
    </a:ln>
  </c:spPr>
  <c:txPr>
    <a:bodyPr/>
    <a:lstStyle/>
    <a:p>
      <a:pPr>
        <a:defRPr sz="1200" b="0">
          <a:latin typeface="Myriad Pro" pitchFamily="34" charset="0"/>
        </a:defRPr>
      </a:pPr>
      <a:endParaRPr lang="en-US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1"/>
            </a:pPr>
            <a:r>
              <a:rPr lang="sl-SI" sz="1600" b="1"/>
              <a:t>EU</a:t>
            </a:r>
          </a:p>
        </c:rich>
      </c:tx>
      <c:layout>
        <c:manualLayout>
          <c:xMode val="edge"/>
          <c:yMode val="edge"/>
          <c:x val="0.51474023483385856"/>
          <c:y val="0"/>
        </c:manualLayout>
      </c:layout>
      <c:overlay val="1"/>
      <c:spPr>
        <a:noFill/>
        <a:ln>
          <a:noFill/>
        </a:ln>
      </c:spPr>
    </c:title>
    <c:plotArea>
      <c:layout>
        <c:manualLayout>
          <c:layoutTarget val="inner"/>
          <c:xMode val="edge"/>
          <c:yMode val="edge"/>
          <c:x val="0.13335561142515318"/>
          <c:y val="6.6762935642394119E-2"/>
          <c:w val="0.83767809972800145"/>
          <c:h val="0.84986851491942483"/>
        </c:manualLayout>
      </c:layout>
      <c:barChart>
        <c:barDir val="col"/>
        <c:grouping val="clustered"/>
        <c:ser>
          <c:idx val="0"/>
          <c:order val="0"/>
          <c:tx>
            <c:strRef>
              <c:f>sliki!$M$4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9050">
              <a:noFill/>
              <a:prstDash val="sysDot"/>
            </a:ln>
          </c:spPr>
          <c:dLbls>
            <c:spPr>
              <a:solidFill>
                <a:srgbClr val="F8F8F8"/>
              </a:solidFill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sliki!$N$3:$P$3</c:f>
              <c:strCache>
                <c:ptCount val="3"/>
                <c:pt idx="0">
                  <c:v>Nizko izobraženi</c:v>
                </c:pt>
                <c:pt idx="1">
                  <c:v>Srednje izobraženi</c:v>
                </c:pt>
                <c:pt idx="2">
                  <c:v>Visoko izobraženi</c:v>
                </c:pt>
              </c:strCache>
            </c:strRef>
          </c:cat>
          <c:val>
            <c:numRef>
              <c:f>sliki!$N$4:$P$4</c:f>
              <c:numCache>
                <c:formatCode>General</c:formatCode>
                <c:ptCount val="3"/>
                <c:pt idx="0">
                  <c:v>11.3</c:v>
                </c:pt>
                <c:pt idx="1">
                  <c:v>6.5</c:v>
                </c:pt>
                <c:pt idx="2">
                  <c:v>3.8</c:v>
                </c:pt>
              </c:numCache>
            </c:numRef>
          </c:val>
        </c:ser>
        <c:ser>
          <c:idx val="1"/>
          <c:order val="1"/>
          <c:tx>
            <c:strRef>
              <c:f>sliki!$M$5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9E001A"/>
            </a:solidFill>
            <a:ln w="3175">
              <a:noFill/>
            </a:ln>
          </c:spPr>
          <c:dLbls>
            <c:spPr>
              <a:solidFill>
                <a:srgbClr val="F8F8F8"/>
              </a:solidFill>
            </c:spPr>
            <c:txPr>
              <a:bodyPr/>
              <a:lstStyle/>
              <a:p>
                <a:pPr>
                  <a:defRPr b="1">
                    <a:solidFill>
                      <a:srgbClr val="9E001A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sliki!$N$3:$P$3</c:f>
              <c:strCache>
                <c:ptCount val="3"/>
                <c:pt idx="0">
                  <c:v>Nizko izobraženi</c:v>
                </c:pt>
                <c:pt idx="1">
                  <c:v>Srednje izobraženi</c:v>
                </c:pt>
                <c:pt idx="2">
                  <c:v>Visoko izobraženi</c:v>
                </c:pt>
              </c:strCache>
            </c:strRef>
          </c:cat>
          <c:val>
            <c:numRef>
              <c:f>sliki!$N$5:$P$5</c:f>
              <c:numCache>
                <c:formatCode>#,##0.0</c:formatCode>
                <c:ptCount val="3"/>
                <c:pt idx="0">
                  <c:v>18.2</c:v>
                </c:pt>
                <c:pt idx="1">
                  <c:v>9.5</c:v>
                </c:pt>
                <c:pt idx="2">
                  <c:v>6.1</c:v>
                </c:pt>
              </c:numCache>
            </c:numRef>
          </c:val>
        </c:ser>
        <c:gapWidth val="40"/>
        <c:overlap val="-10"/>
        <c:axId val="129625088"/>
        <c:axId val="131114112"/>
      </c:barChart>
      <c:catAx>
        <c:axId val="129625088"/>
        <c:scaling>
          <c:orientation val="minMax"/>
        </c:scaling>
        <c:axPos val="b"/>
        <c:majorGridlines>
          <c:spPr>
            <a:ln w="0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General" sourceLinked="1"/>
        <c:majorTickMark val="none"/>
        <c:tickLblPos val="low"/>
        <c:crossAx val="131114112"/>
        <c:crosses val="autoZero"/>
        <c:auto val="1"/>
        <c:lblAlgn val="ctr"/>
        <c:lblOffset val="0"/>
        <c:tickLblSkip val="1"/>
        <c:tickMarkSkip val="1"/>
      </c:catAx>
      <c:valAx>
        <c:axId val="131114112"/>
        <c:scaling>
          <c:orientation val="minMax"/>
        </c:scaling>
        <c:axPos val="l"/>
        <c:majorGridlines>
          <c:spPr>
            <a:ln w="0">
              <a:solidFill>
                <a:sysClr val="window" lastClr="FFFFFF">
                  <a:lumMod val="75000"/>
                </a:sysClr>
              </a:solidFill>
              <a:prstDash val="sysDot"/>
            </a:ln>
          </c:spPr>
        </c:majorGridlines>
        <c:title>
          <c:tx>
            <c:strRef>
              <c:f>sliki!$G$3</c:f>
              <c:strCache>
                <c:ptCount val="1"/>
                <c:pt idx="0">
                  <c:v>Stopnja brezposelnosti, v %</c:v>
                </c:pt>
              </c:strCache>
            </c:strRef>
          </c:tx>
          <c:layout>
            <c:manualLayout>
              <c:xMode val="edge"/>
              <c:yMode val="edge"/>
              <c:x val="0"/>
              <c:y val="0.29372398793296511"/>
            </c:manualLayout>
          </c:layout>
          <c:txPr>
            <a:bodyPr rot="-5400000" vert="horz"/>
            <a:lstStyle/>
            <a:p>
              <a:pPr>
                <a:defRPr b="1"/>
              </a:pPr>
              <a:endParaRPr lang="en-US"/>
            </a:p>
          </c:txPr>
        </c:title>
        <c:numFmt formatCode="#,##0" sourceLinked="0"/>
        <c:majorTickMark val="none"/>
        <c:tickLblPos val="nextTo"/>
        <c:spPr>
          <a:ln w="0">
            <a:solidFill>
              <a:sysClr val="window" lastClr="FFFFFF">
                <a:lumMod val="75000"/>
              </a:sysClr>
            </a:solidFill>
          </a:ln>
        </c:spPr>
        <c:crossAx val="129625088"/>
        <c:crosses val="autoZero"/>
        <c:crossBetween val="between"/>
      </c:valAx>
      <c:spPr>
        <a:ln w="0">
          <a:solidFill>
            <a:sysClr val="window" lastClr="FFFFFF">
              <a:lumMod val="75000"/>
            </a:sysClr>
          </a:solidFill>
        </a:ln>
      </c:spPr>
    </c:plotArea>
    <c:legend>
      <c:legendPos val="r"/>
      <c:layout>
        <c:manualLayout>
          <c:xMode val="edge"/>
          <c:yMode val="edge"/>
          <c:x val="0.7276364806215222"/>
          <c:y val="9.4021020233862995E-2"/>
          <c:w val="0.21144116945212077"/>
          <c:h val="0.12527666196811457"/>
        </c:manualLayout>
      </c:layout>
      <c:spPr>
        <a:solidFill>
          <a:schemeClr val="bg1"/>
        </a:solidFill>
      </c:spPr>
    </c:legend>
    <c:plotVisOnly val="1"/>
    <c:dispBlanksAs val="gap"/>
  </c:chart>
  <c:spPr>
    <a:ln>
      <a:noFill/>
    </a:ln>
  </c:spPr>
  <c:txPr>
    <a:bodyPr/>
    <a:lstStyle/>
    <a:p>
      <a:pPr>
        <a:defRPr sz="1200" b="0">
          <a:latin typeface="Myriad Pro" pitchFamily="34" charset="0"/>
        </a:defRPr>
      </a:pPr>
      <a:endParaRPr lang="en-US"/>
    </a:p>
  </c:tx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1"/>
            </a:pPr>
            <a:r>
              <a:rPr lang="sl-SI" sz="1600" b="1" noProof="0" dirty="0" smtClean="0"/>
              <a:t>Delež dolgotrajne brezposelnosti</a:t>
            </a:r>
            <a:endParaRPr lang="sl-SI" sz="1600" b="1" noProof="0" dirty="0"/>
          </a:p>
        </c:rich>
      </c:tx>
      <c:layout>
        <c:manualLayout>
          <c:xMode val="edge"/>
          <c:yMode val="edge"/>
          <c:x val="0.17953924973727889"/>
          <c:y val="4.3610411446821121E-4"/>
        </c:manualLayout>
      </c:layout>
    </c:title>
    <c:plotArea>
      <c:layout>
        <c:manualLayout>
          <c:layoutTarget val="inner"/>
          <c:xMode val="edge"/>
          <c:yMode val="edge"/>
          <c:x val="0.13437881902010887"/>
          <c:y val="0.16351168278151521"/>
          <c:w val="0.79263114283598124"/>
          <c:h val="0.74587877466351249"/>
        </c:manualLayout>
      </c:layout>
      <c:lineChart>
        <c:grouping val="standard"/>
        <c:ser>
          <c:idx val="2"/>
          <c:order val="1"/>
          <c:tx>
            <c:strRef>
              <c:f>slika!$A$5</c:f>
              <c:strCache>
                <c:ptCount val="1"/>
                <c:pt idx="0">
                  <c:v>Slovenija</c:v>
                </c:pt>
              </c:strCache>
            </c:strRef>
          </c:tx>
          <c:spPr>
            <a:ln w="50800">
              <a:solidFill>
                <a:srgbClr val="9E001A"/>
              </a:solidFill>
              <a:prstDash val="solid"/>
            </a:ln>
          </c:spPr>
          <c:marker>
            <c:symbol val="none"/>
          </c:marker>
          <c:cat>
            <c:strRef>
              <c:f>slika!$B$3:$I$3</c:f>
              <c:strCach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strCache>
            </c:strRef>
          </c:cat>
          <c:val>
            <c:numRef>
              <c:f>slika!$B$5:$I$5</c:f>
              <c:numCache>
                <c:formatCode>#,##0.0</c:formatCode>
                <c:ptCount val="8"/>
                <c:pt idx="0">
                  <c:v>47.3</c:v>
                </c:pt>
                <c:pt idx="1">
                  <c:v>49.3</c:v>
                </c:pt>
                <c:pt idx="2">
                  <c:v>45.7</c:v>
                </c:pt>
                <c:pt idx="3">
                  <c:v>42.2</c:v>
                </c:pt>
                <c:pt idx="4">
                  <c:v>30.1</c:v>
                </c:pt>
                <c:pt idx="5">
                  <c:v>43.3</c:v>
                </c:pt>
                <c:pt idx="6">
                  <c:v>44.2</c:v>
                </c:pt>
                <c:pt idx="7">
                  <c:v>47.9</c:v>
                </c:pt>
              </c:numCache>
            </c:numRef>
          </c:val>
        </c:ser>
        <c:marker val="1"/>
        <c:axId val="56147968"/>
        <c:axId val="56149504"/>
      </c:lineChart>
      <c:lineChart>
        <c:grouping val="standard"/>
        <c:ser>
          <c:idx val="0"/>
          <c:order val="0"/>
          <c:tx>
            <c:strRef>
              <c:f>slika!$A$4</c:f>
              <c:strCache>
                <c:ptCount val="1"/>
                <c:pt idx="0">
                  <c:v>EU -27</c:v>
                </c:pt>
              </c:strCache>
            </c:strRef>
          </c:tx>
          <c:spPr>
            <a:ln w="50800">
              <a:solidFill>
                <a:schemeClr val="bg1">
                  <a:lumMod val="50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f>slika!$B$3:$I$3</c:f>
              <c:strCache>
                <c:ptCount val="8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</c:strCache>
            </c:strRef>
          </c:cat>
          <c:val>
            <c:numRef>
              <c:f>slika!$B$4:$I$4</c:f>
              <c:numCache>
                <c:formatCode>#,##0.0</c:formatCode>
                <c:ptCount val="8"/>
                <c:pt idx="0">
                  <c:v>45.8</c:v>
                </c:pt>
                <c:pt idx="1">
                  <c:v>45.3</c:v>
                </c:pt>
                <c:pt idx="2">
                  <c:v>42.7</c:v>
                </c:pt>
                <c:pt idx="3">
                  <c:v>36.9</c:v>
                </c:pt>
                <c:pt idx="4">
                  <c:v>33.200000000000003</c:v>
                </c:pt>
                <c:pt idx="5">
                  <c:v>39.9</c:v>
                </c:pt>
                <c:pt idx="6">
                  <c:v>42.9</c:v>
                </c:pt>
                <c:pt idx="7">
                  <c:v>44.4</c:v>
                </c:pt>
              </c:numCache>
            </c:numRef>
          </c:val>
        </c:ser>
        <c:marker val="1"/>
        <c:axId val="56161408"/>
        <c:axId val="56151424"/>
      </c:lineChart>
      <c:catAx>
        <c:axId val="56147968"/>
        <c:scaling>
          <c:orientation val="minMax"/>
        </c:scaling>
        <c:axPos val="b"/>
        <c:majorGridlines>
          <c:spPr>
            <a:ln w="9525">
              <a:solidFill>
                <a:schemeClr val="bg1">
                  <a:lumMod val="65000"/>
                </a:schemeClr>
              </a:solidFill>
              <a:prstDash val="sysDot"/>
            </a:ln>
          </c:spPr>
        </c:majorGridlines>
        <c:numFmt formatCode="General" sourceLinked="1"/>
        <c:majorTickMark val="none"/>
        <c:tickLblPos val="low"/>
        <c:spPr>
          <a:ln w="9525">
            <a:solidFill>
              <a:schemeClr val="bg1">
                <a:lumMod val="6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56149504"/>
        <c:crossesAt val="0"/>
        <c:auto val="1"/>
        <c:lblAlgn val="ctr"/>
        <c:lblOffset val="0"/>
        <c:tickLblSkip val="1"/>
        <c:tickMarkSkip val="1"/>
      </c:catAx>
      <c:valAx>
        <c:axId val="56149504"/>
        <c:scaling>
          <c:orientation val="minMax"/>
          <c:max val="50"/>
          <c:min val="25"/>
        </c:scaling>
        <c:axPos val="l"/>
        <c:majorGridlines>
          <c:spPr>
            <a:ln w="9525">
              <a:solidFill>
                <a:schemeClr val="bg1">
                  <a:lumMod val="65000"/>
                </a:schemeClr>
              </a:solidFill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b="1"/>
                </a:pPr>
                <a:r>
                  <a:rPr lang="sl-SI" b="1" dirty="0" smtClean="0"/>
                  <a:t>Delež, v %</a:t>
                </a:r>
                <a:endParaRPr lang="sl-SI" b="1" dirty="0"/>
              </a:p>
            </c:rich>
          </c:tx>
          <c:layout>
            <c:manualLayout>
              <c:xMode val="edge"/>
              <c:yMode val="edge"/>
              <c:x val="1.8986547790986196E-2"/>
              <c:y val="0.45106327323498074"/>
            </c:manualLayout>
          </c:layout>
        </c:title>
        <c:numFmt formatCode="0" sourceLinked="0"/>
        <c:majorTickMark val="none"/>
        <c:tickLblPos val="nextTo"/>
        <c:spPr>
          <a:ln w="9525">
            <a:solidFill>
              <a:schemeClr val="bg1">
                <a:lumMod val="6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56147968"/>
        <c:crosses val="autoZero"/>
        <c:crossBetween val="between"/>
      </c:valAx>
      <c:valAx>
        <c:axId val="56151424"/>
        <c:scaling>
          <c:orientation val="minMax"/>
          <c:max val="50"/>
          <c:min val="25"/>
        </c:scaling>
        <c:axPos val="r"/>
        <c:numFmt formatCode="#,##0" sourceLinked="0"/>
        <c:majorTickMark val="none"/>
        <c:tickLblPos val="nextTo"/>
        <c:spPr>
          <a:ln>
            <a:solidFill>
              <a:schemeClr val="bg1">
                <a:lumMod val="65000"/>
              </a:schemeClr>
            </a:solidFill>
          </a:ln>
        </c:spPr>
        <c:crossAx val="56161408"/>
        <c:crosses val="max"/>
        <c:crossBetween val="between"/>
        <c:majorUnit val="5"/>
      </c:valAx>
      <c:catAx>
        <c:axId val="56161408"/>
        <c:scaling>
          <c:orientation val="minMax"/>
        </c:scaling>
        <c:delete val="1"/>
        <c:axPos val="b"/>
        <c:tickLblPos val="none"/>
        <c:crossAx val="56151424"/>
        <c:crosses val="autoZero"/>
        <c:auto val="1"/>
        <c:lblAlgn val="ctr"/>
        <c:lblOffset val="100"/>
      </c:catAx>
      <c:spPr>
        <a:solidFill>
          <a:srgbClr val="FFFFFF"/>
        </a:solidFill>
        <a:ln w="9525">
          <a:solidFill>
            <a:schemeClr val="bg1">
              <a:lumMod val="65000"/>
            </a:schemeClr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4890487826952664"/>
          <c:y val="8.1083989501312279E-2"/>
          <c:w val="0.78261545620614148"/>
          <c:h val="6.8293199594738271E-2"/>
        </c:manualLayout>
      </c:layout>
      <c:spPr>
        <a:noFill/>
      </c:spPr>
    </c:legend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Myriad Pro"/>
          <a:ea typeface="Myriad Pro"/>
          <a:cs typeface="Myriad Pro"/>
        </a:defRPr>
      </a:pPr>
      <a:endParaRPr lang="en-US"/>
    </a:p>
  </c:tx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sl-SI" sz="1600" dirty="0"/>
              <a:t>Stopnja dolgotrajne brezposelnosti</a:t>
            </a:r>
          </a:p>
        </c:rich>
      </c:tx>
      <c:layout>
        <c:manualLayout>
          <c:xMode val="edge"/>
          <c:yMode val="edge"/>
          <c:x val="0.18272185154371831"/>
          <c:y val="2.0136651483168566E-4"/>
        </c:manualLayout>
      </c:layout>
    </c:title>
    <c:plotArea>
      <c:layout>
        <c:manualLayout>
          <c:layoutTarget val="inner"/>
          <c:xMode val="edge"/>
          <c:yMode val="edge"/>
          <c:x val="0.15607195975503071"/>
          <c:y val="0.16727735541677979"/>
          <c:w val="0.81319881889763779"/>
          <c:h val="0.75070617250429983"/>
        </c:manualLayout>
      </c:layout>
      <c:barChart>
        <c:barDir val="col"/>
        <c:grouping val="clustered"/>
        <c:ser>
          <c:idx val="1"/>
          <c:order val="0"/>
          <c:tx>
            <c:strRef>
              <c:f>Sheet1!$A$2</c:f>
              <c:strCache>
                <c:ptCount val="1"/>
                <c:pt idx="0">
                  <c:v>Slovenija</c:v>
                </c:pt>
              </c:strCache>
            </c:strRef>
          </c:tx>
          <c:spPr>
            <a:solidFill>
              <a:srgbClr val="9E001A"/>
            </a:solidFill>
          </c:spPr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b="1">
                    <a:solidFill>
                      <a:srgbClr val="9E001A"/>
                    </a:solidFill>
                  </a:defRPr>
                </a:pPr>
                <a:endParaRPr lang="en-US"/>
              </a:p>
            </c:txPr>
            <c:dLblPos val="outEnd"/>
            <c:showVal val="1"/>
          </c:dLbls>
          <c:cat>
            <c:strRef>
              <c:f>Sheet1!$B$1:$F$1</c:f>
              <c:strCach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strCache>
            </c:strRef>
          </c:cat>
          <c:val>
            <c:numRef>
              <c:f>Sheet1!$B$2:$F$2</c:f>
              <c:numCache>
                <c:formatCode>#,##0.0</c:formatCode>
                <c:ptCount val="5"/>
                <c:pt idx="0">
                  <c:v>1.9000000000000001</c:v>
                </c:pt>
                <c:pt idx="1">
                  <c:v>1.8</c:v>
                </c:pt>
                <c:pt idx="2">
                  <c:v>3.2</c:v>
                </c:pt>
                <c:pt idx="3">
                  <c:v>3.6</c:v>
                </c:pt>
                <c:pt idx="4">
                  <c:v>4.3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EU-27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solidFill>
                <a:sysClr val="window" lastClr="FFFFFF"/>
              </a:solidFill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Val val="1"/>
          </c:dLbls>
          <c:cat>
            <c:strRef>
              <c:f>Sheet1!$B$1:$F$1</c:f>
              <c:strCach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strCache>
            </c:strRef>
          </c:cat>
          <c:val>
            <c:numRef>
              <c:f>Sheet1!$B$3:$F$3</c:f>
              <c:numCache>
                <c:formatCode>#,##0.0</c:formatCode>
                <c:ptCount val="5"/>
                <c:pt idx="0">
                  <c:v>2.6</c:v>
                </c:pt>
                <c:pt idx="1">
                  <c:v>3</c:v>
                </c:pt>
                <c:pt idx="2">
                  <c:v>3.9</c:v>
                </c:pt>
                <c:pt idx="3">
                  <c:v>4.0999999999999996</c:v>
                </c:pt>
                <c:pt idx="4">
                  <c:v>4.5999999999999996</c:v>
                </c:pt>
              </c:numCache>
            </c:numRef>
          </c:val>
        </c:ser>
        <c:gapWidth val="50"/>
        <c:overlap val="-10"/>
        <c:axId val="58992896"/>
        <c:axId val="59019264"/>
      </c:barChart>
      <c:catAx>
        <c:axId val="58992896"/>
        <c:scaling>
          <c:orientation val="minMax"/>
        </c:scaling>
        <c:axPos val="b"/>
        <c:majorGridlines>
          <c:spPr>
            <a:ln>
              <a:prstDash val="sysDot"/>
            </a:ln>
          </c:spPr>
        </c:majorGridlines>
        <c:numFmt formatCode="General" sourceLinked="1"/>
        <c:majorTickMark val="none"/>
        <c:tickLblPos val="low"/>
        <c:crossAx val="59019264"/>
        <c:crosses val="autoZero"/>
        <c:auto val="1"/>
        <c:lblAlgn val="ctr"/>
        <c:lblOffset val="100"/>
      </c:catAx>
      <c:valAx>
        <c:axId val="59019264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title>
          <c:tx>
            <c:strRef>
              <c:f>Sheet1!$C$6</c:f>
              <c:strCache>
                <c:ptCount val="1"/>
                <c:pt idx="0">
                  <c:v>Stopnja, v %</c:v>
                </c:pt>
              </c:strCache>
            </c:strRef>
          </c:tx>
          <c:layout>
            <c:manualLayout>
              <c:xMode val="edge"/>
              <c:yMode val="edge"/>
              <c:x val="0"/>
              <c:y val="0.43830572902525178"/>
            </c:manualLayout>
          </c:layout>
          <c:txPr>
            <a:bodyPr rot="-5400000" vert="horz"/>
            <a:lstStyle/>
            <a:p>
              <a:pPr>
                <a:defRPr/>
              </a:pPr>
              <a:endParaRPr lang="en-US"/>
            </a:p>
          </c:txPr>
        </c:title>
        <c:numFmt formatCode="#,##0.0" sourceLinked="1"/>
        <c:majorTickMark val="none"/>
        <c:tickLblPos val="nextTo"/>
        <c:crossAx val="58992896"/>
        <c:crosses val="autoZero"/>
        <c:crossBetween val="between"/>
      </c:valAx>
      <c:spPr>
        <a:ln>
          <a:solidFill>
            <a:sysClr val="windowText" lastClr="000000">
              <a:tint val="75000"/>
              <a:shade val="95000"/>
              <a:satMod val="105000"/>
            </a:sysClr>
          </a:solidFill>
        </a:ln>
      </c:spPr>
    </c:plotArea>
    <c:legend>
      <c:legendPos val="r"/>
      <c:layout>
        <c:manualLayout>
          <c:xMode val="edge"/>
          <c:yMode val="edge"/>
          <c:x val="0.17787953836292955"/>
          <c:y val="8.8273861826800415E-2"/>
          <c:w val="0.71684033245844392"/>
          <c:h val="5.9889810223106542E-2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200">
          <a:latin typeface="Myriad Pro" pitchFamily="34" charset="0"/>
        </a:defRPr>
      </a:pPr>
      <a:endParaRPr lang="en-US"/>
    </a:p>
  </c:txPr>
  <c:externalData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0.45299</cdr:x>
      <cdr:y>0.25758</cdr:y>
    </cdr:from>
    <cdr:to>
      <cdr:x>0.4876</cdr:x>
      <cdr:y>0.99386</cdr:y>
    </cdr:to>
    <cdr:sp macro="" textlink="">
      <cdr:nvSpPr>
        <cdr:cNvPr id="3" name="Rounded Rectangle 2"/>
        <cdr:cNvSpPr/>
      </cdr:nvSpPr>
      <cdr:spPr>
        <a:xfrm xmlns:a="http://schemas.openxmlformats.org/drawingml/2006/main">
          <a:off x="3816424" y="1224136"/>
          <a:ext cx="291587" cy="3499191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 w="12700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sl-SI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0F223-6786-46F4-BB0B-1A7C54FCFF21}" type="datetimeFigureOut">
              <a:rPr lang="en-US" smtClean="0"/>
              <a:pPr/>
              <a:t>6/18/2013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56E40-BDB0-4CAA-AA06-90F2B2DC83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B44EC6-1CC9-4D71-8DCC-7A9D8381E2D1}" type="datetimeFigureOut">
              <a:rPr lang="sl-SI" smtClean="0"/>
              <a:pPr/>
              <a:t>18.6.2013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E748E-A412-48F8-9056-9AF45D2E96F9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FD3DB3C-69BE-4E9A-975F-A382611E6BB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43F20F-3394-49AF-B41F-158C72446BF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43F20F-3394-49AF-B41F-158C72446BF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43F20F-3394-49AF-B41F-158C72446BF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43F20F-3394-49AF-B41F-158C72446BF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43F20F-3394-49AF-B41F-158C72446BF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43F20F-3394-49AF-B41F-158C72446BF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43F20F-3394-49AF-B41F-158C72446BF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43F20F-3394-49AF-B41F-158C72446BF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43F20F-3394-49AF-B41F-158C72446BF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43F20F-3394-49AF-B41F-158C72446BF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43F20F-3394-49AF-B41F-158C72446BF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43F20F-3394-49AF-B41F-158C72446BF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43F20F-3394-49AF-B41F-158C72446BF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43F20F-3394-49AF-B41F-158C72446BF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43F20F-3394-49AF-B41F-158C72446BF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43F20F-3394-49AF-B41F-158C72446BF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43F20F-3394-49AF-B41F-158C72446BF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680C8-AE19-476B-BC55-412EDFDEA292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rgbClr val="D8D8D8">
                    <a:shade val="75000"/>
                  </a:srgbClr>
                </a:solidFill>
              </a:defRPr>
            </a:lvl1pPr>
          </a:lstStyle>
          <a:p>
            <a:pPr>
              <a:defRPr/>
            </a:pPr>
            <a:fld id="{DD412101-3670-4176-86AF-3260B36257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18ACA-6C1F-4762-8CCB-E1643A213D42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22828BB4-1E85-4908-AF12-9C3D43A9B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8836A-1F7F-47E2-92AE-0F67E8197AEB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7736D-D232-4B63-8088-0038422693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0736F-5DC2-4FA2-9034-8F5A4D0F0658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601AB87-E2BE-406D-A32C-800B85497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rgbClr val="D8D8D8">
                    <a:shade val="75000"/>
                  </a:srgbClr>
                </a:solidFill>
              </a:defRPr>
            </a:lvl1pPr>
          </a:lstStyle>
          <a:p>
            <a:pPr>
              <a:defRPr/>
            </a:pPr>
            <a:fld id="{CC64C2FE-9D9E-44F8-816C-D574B54132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E74B4-3DF6-4172-8BBE-31DBF096596E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48B91-B49D-4E6B-B38D-97C98179D7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D9E42-0A44-4C52-8673-DBE8899D5C66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E54EB-6C22-4754-BE43-46E053392311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BCC41-3174-488D-8753-313C2F6F4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9D494-82A9-4F9F-848C-7ED3A29A7F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FAABA-D07F-4993-AA84-AEB89F44D1E2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42875" y="1928813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5575" y="142875"/>
            <a:ext cx="8832850" cy="178593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42875" y="2081213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5" name="Picture 30" descr="logo_pps_prez-manj2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25" y="214313"/>
            <a:ext cx="24384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1" descr="logo-umar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2438" y="6286500"/>
            <a:ext cx="8143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7290" y="2357430"/>
            <a:ext cx="6480174" cy="1042989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142984"/>
            <a:ext cx="7772400" cy="642942"/>
          </a:xfrm>
        </p:spPr>
        <p:txBody>
          <a:bodyPr>
            <a:normAutofit/>
          </a:bodyPr>
          <a:lstStyle>
            <a:lvl1pPr algn="ctr">
              <a:buNone/>
              <a:defRPr sz="3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1357290" y="3786190"/>
            <a:ext cx="6480174" cy="357190"/>
          </a:xfrm>
        </p:spPr>
        <p:txBody>
          <a:bodyPr>
            <a:normAutofit/>
          </a:bodyPr>
          <a:lstStyle>
            <a:lvl1pPr marL="0" indent="0" algn="ctr">
              <a:buNone/>
              <a:defRPr sz="18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286520"/>
            <a:ext cx="6143668" cy="357190"/>
          </a:xfrm>
        </p:spPr>
        <p:txBody>
          <a:bodyPr>
            <a:normAutofit/>
          </a:bodyPr>
          <a:lstStyle>
            <a:lvl1pPr marL="0" indent="0" algn="ctr">
              <a:buNone/>
              <a:defRPr sz="18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6AD62-43A0-4994-8691-D55C0D37E7C4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4" name="Picture 30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3581F-16B3-4ED1-AB60-29F636BBEE0D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4" name="Picture 30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4819CAF6-848D-4E97-AE21-CB441FAA43CF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5DC9C-6285-4EF6-AB27-0A5CC9D27669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6366F-1C36-4C4A-940B-36F04DDE78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3" name="Picture 29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1197CE61-2E86-4329-ADB3-BC0B2A9E4F81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3" name="Picture 29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none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none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2221B54D-F8B0-45C4-8884-8F93EE1567AC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001125" y="0"/>
            <a:ext cx="142875" cy="68389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285875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1443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3" name="Picture 29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2438" y="6286500"/>
            <a:ext cx="8143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42875" y="1928813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5575" y="142875"/>
            <a:ext cx="8832850" cy="178593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42875" y="2081213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5" name="Picture 30" descr="logo_pps_prez-manj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25" y="214313"/>
            <a:ext cx="24384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1" descr="logo-uma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2438" y="6286500"/>
            <a:ext cx="8143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30" descr="logo_pps_prez-manj2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25" y="214313"/>
            <a:ext cx="24384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1" descr="logo-umar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2438" y="6286500"/>
            <a:ext cx="8143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7290" y="2357430"/>
            <a:ext cx="6480174" cy="1042989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142984"/>
            <a:ext cx="7772400" cy="642942"/>
          </a:xfrm>
        </p:spPr>
        <p:txBody>
          <a:bodyPr>
            <a:normAutofit/>
          </a:bodyPr>
          <a:lstStyle>
            <a:lvl1pPr algn="ctr">
              <a:buNone/>
              <a:defRPr sz="3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1357290" y="3786190"/>
            <a:ext cx="6480174" cy="357190"/>
          </a:xfrm>
        </p:spPr>
        <p:txBody>
          <a:bodyPr>
            <a:normAutofit/>
          </a:bodyPr>
          <a:lstStyle>
            <a:lvl1pPr marL="0" indent="0" algn="ctr">
              <a:buNone/>
              <a:defRPr sz="18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286520"/>
            <a:ext cx="6143668" cy="357190"/>
          </a:xfrm>
        </p:spPr>
        <p:txBody>
          <a:bodyPr>
            <a:normAutofit/>
          </a:bodyPr>
          <a:lstStyle>
            <a:lvl1pPr marL="0" indent="0" algn="ctr">
              <a:buNone/>
              <a:defRPr sz="18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A3D69-A5BF-4B57-9C02-33ECA4B61CD8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4" name="Picture 30" descr="logo-uma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30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4CC57-F34A-4687-9B85-A4CE2ABE0D23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4" name="Picture 30" descr="logo-uma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30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B24D46F1-B8E3-49D3-96D9-6EA2D4133368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3" name="Picture 29" descr="logo-uma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5" name="Picture 29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FA99FE53-312B-4AE4-A66C-CA3989072EF8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5_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3" name="Picture 29" descr="logo-uma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5" name="Picture 29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none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none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4D5F1C5B-936F-4531-AD82-B8D948380E60}" type="datetimeFigureOut">
              <a:rPr lang="en-US"/>
              <a:pPr>
                <a:defRPr/>
              </a:pPr>
              <a:t>6/18/2013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001125" y="0"/>
            <a:ext cx="142875" cy="68389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285875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1443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3" name="Picture 29" descr="logo-uma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2438" y="6286500"/>
            <a:ext cx="8143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5" name="Picture 29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2438" y="6286500"/>
            <a:ext cx="8143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8F100-9E8F-46AE-91B9-18F5AE5B10D1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E3034-452E-4CC3-9438-6DE6EAEBE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A14524-2AC2-4C38-90C3-D97D49B912E5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rgbClr val="D8D8D8">
                    <a:shade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F20C2C-0FA9-4F56-AF20-1EB5A8D6F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BEBEBE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D8D8D8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1"/>
          </p:nvPr>
        </p:nvSpPr>
        <p:spPr>
          <a:xfrm>
            <a:off x="1285875" y="4581128"/>
            <a:ext cx="6480175" cy="2062560"/>
          </a:xfrm>
        </p:spPr>
        <p:txBody>
          <a:bodyPr>
            <a:normAutofit fontScale="92500" lnSpcReduction="10000"/>
          </a:bodyPr>
          <a:lstStyle/>
          <a:p>
            <a:pPr lvl="0">
              <a:buClr>
                <a:srgbClr val="9E001A"/>
              </a:buClr>
            </a:pPr>
            <a:r>
              <a:rPr lang="sl-SI" sz="1400" cap="small" dirty="0" smtClean="0">
                <a:solidFill>
                  <a:srgbClr val="9E001A"/>
                </a:solidFill>
              </a:rPr>
              <a:t>dr. Alenka Kajzer (urednica prispevka) s soavtorji</a:t>
            </a:r>
          </a:p>
          <a:p>
            <a:pPr lvl="0">
              <a:buClr>
                <a:srgbClr val="9E001A"/>
              </a:buClr>
            </a:pPr>
            <a:r>
              <a:rPr lang="sl-SI" sz="1400" cap="small" dirty="0" smtClean="0">
                <a:solidFill>
                  <a:srgbClr val="9E001A"/>
                </a:solidFill>
              </a:rPr>
              <a:t>Lidija Apohal Vučković, dr. Arjana Brezigar Masten, Matevž Hribernik, Mitja Perko,mag., </a:t>
            </a:r>
            <a:r>
              <a:rPr lang="sl-SI" sz="1400" cap="small" dirty="0" err="1" smtClean="0">
                <a:solidFill>
                  <a:srgbClr val="9E001A"/>
                </a:solidFill>
              </a:rPr>
              <a:t>mag</a:t>
            </a:r>
            <a:r>
              <a:rPr lang="sl-SI" sz="1400" cap="small" dirty="0" smtClean="0">
                <a:solidFill>
                  <a:srgbClr val="9E001A"/>
                </a:solidFill>
              </a:rPr>
              <a:t>. Ana </a:t>
            </a:r>
            <a:r>
              <a:rPr lang="sl-SI" sz="1400" cap="small" dirty="0" err="1" smtClean="0">
                <a:solidFill>
                  <a:srgbClr val="9E001A"/>
                </a:solidFill>
              </a:rPr>
              <a:t>Trselič</a:t>
            </a:r>
            <a:r>
              <a:rPr lang="sl-SI" sz="1400" cap="small" dirty="0" smtClean="0">
                <a:solidFill>
                  <a:srgbClr val="9E001A"/>
                </a:solidFill>
              </a:rPr>
              <a:t> Selan</a:t>
            </a:r>
            <a:endParaRPr lang="sl-SI" sz="1400" dirty="0" smtClean="0">
              <a:solidFill>
                <a:srgbClr val="9E001A"/>
              </a:solidFill>
            </a:endParaRPr>
          </a:p>
          <a:p>
            <a:pPr lvl="0" eaLnBrk="1" fontAlgn="auto" hangingPunct="1">
              <a:spcAft>
                <a:spcPts val="0"/>
              </a:spcAft>
              <a:buClr>
                <a:srgbClr val="9E001A"/>
              </a:buClr>
              <a:defRPr/>
            </a:pPr>
            <a:endParaRPr lang="sl-SI" sz="1400" dirty="0" smtClean="0">
              <a:solidFill>
                <a:srgbClr val="9E001A"/>
              </a:solidFill>
            </a:endParaRPr>
          </a:p>
          <a:p>
            <a:pPr lvl="0" eaLnBrk="1" fontAlgn="auto" hangingPunct="1">
              <a:spcAft>
                <a:spcPts val="0"/>
              </a:spcAft>
              <a:buClr>
                <a:srgbClr val="9E001A"/>
              </a:buClr>
              <a:defRPr/>
            </a:pPr>
            <a:endParaRPr lang="sl-SI" sz="1400" dirty="0" smtClean="0">
              <a:solidFill>
                <a:srgbClr val="9E001A"/>
              </a:solidFill>
            </a:endParaRPr>
          </a:p>
          <a:p>
            <a:pPr lvl="0" eaLnBrk="1" fontAlgn="auto" hangingPunct="1">
              <a:spcAft>
                <a:spcPts val="0"/>
              </a:spcAft>
              <a:buClr>
                <a:srgbClr val="9E001A"/>
              </a:buClr>
              <a:defRPr/>
            </a:pPr>
            <a:endParaRPr lang="sl-SI" sz="1400" dirty="0" smtClean="0">
              <a:solidFill>
                <a:srgbClr val="9E001A"/>
              </a:solidFill>
            </a:endParaRPr>
          </a:p>
          <a:p>
            <a:pPr lvl="0" eaLnBrk="1" fontAlgn="auto" hangingPunct="1">
              <a:spcAft>
                <a:spcPts val="0"/>
              </a:spcAft>
              <a:buClr>
                <a:srgbClr val="9E001A"/>
              </a:buClr>
              <a:defRPr/>
            </a:pPr>
            <a:endParaRPr lang="sl-SI" sz="1400" dirty="0" smtClean="0">
              <a:solidFill>
                <a:srgbClr val="9E001A"/>
              </a:solidFill>
            </a:endParaRPr>
          </a:p>
          <a:p>
            <a:pPr lvl="0" eaLnBrk="1" fontAlgn="auto" hangingPunct="1">
              <a:spcAft>
                <a:spcPts val="0"/>
              </a:spcAft>
              <a:buClr>
                <a:srgbClr val="9E001A"/>
              </a:buClr>
              <a:defRPr/>
            </a:pPr>
            <a:endParaRPr lang="sl-SI" sz="1400" dirty="0" smtClean="0">
              <a:solidFill>
                <a:srgbClr val="9E001A"/>
              </a:solidFill>
            </a:endParaRPr>
          </a:p>
          <a:p>
            <a:pPr lvl="0" eaLnBrk="1" fontAlgn="auto" hangingPunct="1">
              <a:spcAft>
                <a:spcPts val="0"/>
              </a:spcAft>
              <a:buClr>
                <a:srgbClr val="9E001A"/>
              </a:buClr>
              <a:defRPr/>
            </a:pPr>
            <a:r>
              <a:rPr lang="sl-SI" sz="1400" dirty="0" smtClean="0">
                <a:solidFill>
                  <a:srgbClr val="9E001A"/>
                </a:solidFill>
              </a:rPr>
              <a:t>Ljubljana,19. junij 2013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971600" y="2780928"/>
            <a:ext cx="7200800" cy="1547045"/>
          </a:xfrm>
        </p:spPr>
        <p:txBody>
          <a:bodyPr>
            <a:normAutofit lnSpcReduction="10000"/>
          </a:bodyPr>
          <a:lstStyle/>
          <a:p>
            <a:r>
              <a:rPr lang="sl-SI" dirty="0" smtClean="0"/>
              <a:t>Spremembe stanja in reforme na trgu dela v obdobju krize-</a:t>
            </a:r>
            <a:r>
              <a:rPr lang="sl-SI" dirty="0" err="1" smtClean="0"/>
              <a:t>EKONomski</a:t>
            </a:r>
            <a:r>
              <a:rPr lang="sl-SI" dirty="0" smtClean="0"/>
              <a:t> IZZIVI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Sprememba strukture izdatkov za aktivne posege</a:t>
            </a:r>
          </a:p>
        </p:txBody>
      </p:sp>
      <p:sp>
        <p:nvSpPr>
          <p:cNvPr id="26627" name="TextBox 6"/>
          <p:cNvSpPr txBox="1">
            <a:spLocks noChangeArrowheads="1"/>
          </p:cNvSpPr>
          <p:nvPr/>
        </p:nvSpPr>
        <p:spPr bwMode="auto">
          <a:xfrm>
            <a:off x="179388" y="6453188"/>
            <a:ext cx="75009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Vir: </a:t>
            </a:r>
            <a:r>
              <a:rPr lang="sl-SI" sz="1000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Eurostat</a:t>
            </a:r>
            <a:r>
              <a:rPr lang="sl-SI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, preračuni UMAR.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179512" y="1628800"/>
          <a:ext cx="446449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4716016" y="1628800"/>
          <a:ext cx="422416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sl-SI" sz="2400" dirty="0" smtClean="0"/>
              <a:t>Povečanje izdatkov za politiko trga dela v Sloveniji</a:t>
            </a:r>
            <a:endParaRPr lang="pl-PL" sz="2400" dirty="0" smtClean="0"/>
          </a:p>
        </p:txBody>
      </p:sp>
      <p:sp>
        <p:nvSpPr>
          <p:cNvPr id="26627" name="TextBox 6"/>
          <p:cNvSpPr txBox="1">
            <a:spLocks noChangeArrowheads="1"/>
          </p:cNvSpPr>
          <p:nvPr/>
        </p:nvSpPr>
        <p:spPr bwMode="auto">
          <a:xfrm>
            <a:off x="179388" y="6453188"/>
            <a:ext cx="75009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Vir: </a:t>
            </a:r>
            <a:r>
              <a:rPr lang="sl-SI" sz="1000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Eurostat</a:t>
            </a:r>
            <a:r>
              <a:rPr lang="sl-SI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. 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467544" y="1628800"/>
          <a:ext cx="8136904" cy="4780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Stopnja vključenosti brezposelnih v programe APZ</a:t>
            </a:r>
          </a:p>
        </p:txBody>
      </p:sp>
      <p:sp>
        <p:nvSpPr>
          <p:cNvPr id="26627" name="TextBox 6"/>
          <p:cNvSpPr txBox="1">
            <a:spLocks noChangeArrowheads="1"/>
          </p:cNvSpPr>
          <p:nvPr/>
        </p:nvSpPr>
        <p:spPr bwMode="auto">
          <a:xfrm>
            <a:off x="179388" y="6453188"/>
            <a:ext cx="75009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Vir: ZRSZ, preračuni UMAR.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11560" y="1772813"/>
          <a:ext cx="7848874" cy="4320482"/>
        </p:xfrm>
        <a:graphic>
          <a:graphicData uri="http://schemas.openxmlformats.org/drawingml/2006/table">
            <a:tbl>
              <a:tblPr/>
              <a:tblGrid>
                <a:gridCol w="2294878"/>
                <a:gridCol w="925666"/>
                <a:gridCol w="925666"/>
                <a:gridCol w="925666"/>
                <a:gridCol w="925666"/>
                <a:gridCol w="925666"/>
                <a:gridCol w="925666"/>
              </a:tblGrid>
              <a:tr h="53670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1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2007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1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2008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1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2009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1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1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1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540">
                <a:tc>
                  <a:txBody>
                    <a:bodyPr/>
                    <a:lstStyle/>
                    <a:p>
                      <a:pPr algn="l" fontAlgn="b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 </a:t>
                      </a:r>
                      <a:r>
                        <a:rPr lang="sl-SI" sz="1800" b="0" i="0" u="none" strike="noStrike" dirty="0" smtClean="0">
                          <a:solidFill>
                            <a:srgbClr val="000000"/>
                          </a:solidFill>
                          <a:latin typeface="Myriad Pro"/>
                        </a:rPr>
                        <a:t> Skupaj</a:t>
                      </a:r>
                      <a:endParaRPr lang="sl-SI" sz="1800" b="0" i="0" u="none" strike="noStrike" dirty="0">
                        <a:solidFill>
                          <a:srgbClr val="000000"/>
                        </a:solidFill>
                        <a:latin typeface="Myriad Pro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25,7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37,1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48,3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59,2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35,0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8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26,5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706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 </a:t>
                      </a:r>
                      <a:r>
                        <a:rPr lang="sl-SI" sz="1500" b="0" i="0" u="none" strike="noStrike" dirty="0" smtClean="0">
                          <a:solidFill>
                            <a:srgbClr val="000000"/>
                          </a:solidFill>
                          <a:latin typeface="Myriad Pro"/>
                        </a:rPr>
                        <a:t> Starejši </a:t>
                      </a:r>
                      <a:r>
                        <a:rPr lang="sl-SI" sz="15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od 50 let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0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15,9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18,5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20,5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12,9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0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12,6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706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 </a:t>
                      </a:r>
                      <a:r>
                        <a:rPr lang="sl-SI" sz="1500" b="1" i="0" u="none" strike="noStrike" dirty="0" smtClean="0">
                          <a:solidFill>
                            <a:srgbClr val="000000"/>
                          </a:solidFill>
                          <a:latin typeface="Myriad Pro"/>
                        </a:rPr>
                        <a:t>Dolgotrajno </a:t>
                      </a:r>
                      <a:r>
                        <a:rPr lang="sl-SI" sz="1500" b="1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brezposelni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1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30,7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1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33,2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1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33,5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1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45,6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1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25,4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1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22,4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706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 </a:t>
                      </a:r>
                      <a:r>
                        <a:rPr lang="sl-SI" sz="1500" b="1" i="0" u="none" strike="noStrike" dirty="0" smtClean="0">
                          <a:solidFill>
                            <a:srgbClr val="000000"/>
                          </a:solidFill>
                          <a:latin typeface="Myriad Pro"/>
                        </a:rPr>
                        <a:t> Nizko </a:t>
                      </a:r>
                      <a:r>
                        <a:rPr lang="sl-SI" sz="1500" b="1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izobraženi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1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21,3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1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22,0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1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30,3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1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35,6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1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21,0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1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15,5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706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 </a:t>
                      </a:r>
                      <a:r>
                        <a:rPr lang="sl-SI" sz="1500" b="1" i="0" u="none" strike="noStrike" dirty="0" smtClean="0">
                          <a:solidFill>
                            <a:srgbClr val="000000"/>
                          </a:solidFill>
                          <a:latin typeface="Myriad Pro"/>
                        </a:rPr>
                        <a:t> Mlajši </a:t>
                      </a:r>
                      <a:r>
                        <a:rPr lang="sl-SI" sz="1500" b="1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od 26 let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1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34,9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1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42,9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1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53,3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1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63,6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1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37,6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1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28,9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706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 </a:t>
                      </a:r>
                      <a:r>
                        <a:rPr lang="sl-SI" sz="1500" b="0" i="0" u="none" strike="noStrike" dirty="0" smtClean="0">
                          <a:solidFill>
                            <a:srgbClr val="000000"/>
                          </a:solidFill>
                          <a:latin typeface="Myriad Pro"/>
                        </a:rPr>
                        <a:t> Prejemniki </a:t>
                      </a:r>
                      <a:r>
                        <a:rPr lang="sl-SI" sz="15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DN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0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0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14,4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0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25,4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29,3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21,3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0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14,9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706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 </a:t>
                      </a:r>
                      <a:r>
                        <a:rPr lang="sl-SI" sz="1500" b="0" i="0" u="none" strike="noStrike" dirty="0" smtClean="0">
                          <a:solidFill>
                            <a:srgbClr val="000000"/>
                          </a:solidFill>
                          <a:latin typeface="Myriad Pro"/>
                        </a:rPr>
                        <a:t> Prejemnik </a:t>
                      </a:r>
                      <a:r>
                        <a:rPr lang="sl-SI" sz="15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DSP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0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31,5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0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35,5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0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71,3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0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48,3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25,2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5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17,3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Odziv na krizo – število reform v EU </a:t>
            </a:r>
          </a:p>
        </p:txBody>
      </p:sp>
      <p:sp>
        <p:nvSpPr>
          <p:cNvPr id="26627" name="TextBox 6"/>
          <p:cNvSpPr txBox="1">
            <a:spLocks noChangeArrowheads="1"/>
          </p:cNvSpPr>
          <p:nvPr/>
        </p:nvSpPr>
        <p:spPr bwMode="auto">
          <a:xfrm>
            <a:off x="179388" y="6453188"/>
            <a:ext cx="75009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Vir: EK. 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395536" y="1628800"/>
          <a:ext cx="835292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sl-SI" sz="2400" dirty="0" smtClean="0"/>
              <a:t>Spremembe v regulaciji trga dela v Sloveniji v obdobju 2008–2013</a:t>
            </a:r>
            <a:endParaRPr lang="pl-PL" sz="2400" dirty="0" smtClean="0"/>
          </a:p>
        </p:txBody>
      </p:sp>
      <p:sp>
        <p:nvSpPr>
          <p:cNvPr id="4" name="Text Placeholder 2"/>
          <p:cNvSpPr>
            <a:spLocks noGrp="1"/>
          </p:cNvSpPr>
          <p:nvPr>
            <p:ph type="body" idx="11"/>
          </p:nvPr>
        </p:nvSpPr>
        <p:spPr>
          <a:xfrm>
            <a:off x="539552" y="1628800"/>
            <a:ext cx="8286808" cy="4608512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sl-SI" dirty="0" smtClean="0">
                <a:latin typeface="Myriad Pro" pitchFamily="34" charset="0"/>
              </a:rPr>
              <a:t>Pogoste spremembe zavarovanja za primer brezposelnosti</a:t>
            </a:r>
          </a:p>
          <a:p>
            <a:pPr marL="342900" indent="-342900" algn="l">
              <a:buFont typeface="+mj-lt"/>
              <a:buAutoNum type="arabicPeriod"/>
            </a:pPr>
            <a:endParaRPr lang="sl-SI" dirty="0" smtClean="0">
              <a:latin typeface="Myriad Pro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sl-SI" dirty="0" smtClean="0">
                <a:latin typeface="Myriad Pro" pitchFamily="34" charset="0"/>
              </a:rPr>
              <a:t>spremembe v varovanju zaposlitve(ZDR-1) sprejete še le aprila 2013</a:t>
            </a:r>
          </a:p>
          <a:p>
            <a:pPr marL="342900" indent="-342900" algn="l">
              <a:buFont typeface="+mj-lt"/>
              <a:buAutoNum type="arabicPeriod"/>
            </a:pPr>
            <a:endParaRPr lang="sl-SI" dirty="0" smtClean="0">
              <a:latin typeface="Myriad Pro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sl-SI" dirty="0" smtClean="0">
                <a:latin typeface="Myriad Pro" pitchFamily="34" charset="0"/>
              </a:rPr>
              <a:t>Osrednji cilji letošnjih sprememb so bili: zmanjšanje </a:t>
            </a:r>
            <a:r>
              <a:rPr lang="sl-SI" dirty="0" err="1" smtClean="0">
                <a:latin typeface="Myriad Pro" pitchFamily="34" charset="0"/>
              </a:rPr>
              <a:t>segmentacije</a:t>
            </a:r>
            <a:r>
              <a:rPr lang="sl-SI" dirty="0" smtClean="0">
                <a:latin typeface="Myriad Pro" pitchFamily="34" charset="0"/>
              </a:rPr>
              <a:t>, uveljavitev koncepta varne prožnosti, povečanje </a:t>
            </a:r>
            <a:r>
              <a:rPr lang="sl-SI" dirty="0" err="1" smtClean="0">
                <a:latin typeface="Myriad Pro" pitchFamily="34" charset="0"/>
              </a:rPr>
              <a:t>učinkovitostI</a:t>
            </a:r>
            <a:r>
              <a:rPr lang="sl-SI" dirty="0" smtClean="0">
                <a:latin typeface="Myriad Pro" pitchFamily="34" charset="0"/>
              </a:rPr>
              <a:t> delovno pravnega varstva in preprečevanje zlorab</a:t>
            </a:r>
          </a:p>
          <a:p>
            <a:pPr marL="342900" indent="-342900" algn="l">
              <a:buFont typeface="+mj-lt"/>
              <a:buAutoNum type="arabicPeriod"/>
            </a:pPr>
            <a:endParaRPr lang="sl-SI" dirty="0" smtClean="0">
              <a:latin typeface="Myriad Pro" pitchFamily="34" charset="0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sl-SI" dirty="0" smtClean="0">
                <a:latin typeface="Myriad Pro" pitchFamily="34" charset="0"/>
              </a:rPr>
              <a:t>Pomembna novost ZUTD in ZDR-1 je možnost vključiti delavce z ogroženo zaposlitvijo v vseživljenjsko karierno svetovanje v času odpovednega roka</a:t>
            </a:r>
          </a:p>
          <a:p>
            <a:pPr marL="342900" indent="-342900" algn="l">
              <a:buFont typeface="+mj-lt"/>
              <a:buAutoNum type="arabicPeriod"/>
            </a:pPr>
            <a:endParaRPr lang="sl-SI" dirty="0" smtClean="0">
              <a:latin typeface="Myriad Pro" pitchFamily="34" charset="0"/>
            </a:endParaRPr>
          </a:p>
          <a:p>
            <a:pPr marL="228600" indent="-228600" algn="l">
              <a:buFont typeface="+mj-lt"/>
              <a:buAutoNum type="arabicPeriod"/>
            </a:pPr>
            <a:r>
              <a:rPr lang="sl-SI" dirty="0" smtClean="0">
                <a:latin typeface="Myriad Pro" pitchFamily="34" charset="0"/>
              </a:rPr>
              <a:t>Glavne spremembe ZDR-1:</a:t>
            </a:r>
          </a:p>
          <a:p>
            <a:pPr marL="228600" indent="-228600" algn="l"/>
            <a:r>
              <a:rPr lang="sl-SI" sz="1500" dirty="0" smtClean="0">
                <a:latin typeface="Myriad Pro" pitchFamily="34" charset="0"/>
              </a:rPr>
              <a:t>    </a:t>
            </a:r>
            <a:r>
              <a:rPr lang="sl-SI" sz="1200" dirty="0" smtClean="0">
                <a:latin typeface="Myriad Pro" pitchFamily="34" charset="0"/>
              </a:rPr>
              <a:t>- v smeri povečanja fleksibilnosti (Poenostavitev postopka odpovedi,</a:t>
            </a:r>
          </a:p>
          <a:p>
            <a:pPr marL="228600" indent="-228600" algn="l"/>
            <a:r>
              <a:rPr lang="sl-SI" sz="1200" dirty="0" smtClean="0">
                <a:latin typeface="Myriad Pro" pitchFamily="34" charset="0"/>
              </a:rPr>
              <a:t>    skrajšanje odpovednih rokov,zmanjšanje odpravnin)</a:t>
            </a:r>
          </a:p>
          <a:p>
            <a:pPr marL="228600" indent="-228600" algn="l"/>
            <a:r>
              <a:rPr lang="sl-SI" sz="1200" dirty="0" smtClean="0">
                <a:latin typeface="Myriad Pro" pitchFamily="34" charset="0"/>
              </a:rPr>
              <a:t>    - Za zmanjšanje </a:t>
            </a:r>
            <a:r>
              <a:rPr lang="sl-SI" sz="1200" dirty="0" err="1" smtClean="0">
                <a:latin typeface="Myriad Pro" pitchFamily="34" charset="0"/>
              </a:rPr>
              <a:t>segmentacije</a:t>
            </a:r>
            <a:r>
              <a:rPr lang="sl-SI" sz="1200" dirty="0" smtClean="0">
                <a:latin typeface="Myriad Pro" pitchFamily="34" charset="0"/>
              </a:rPr>
              <a:t> trg dela (Uvedba odpravnin za pogodbe za določen čas,  uvedba kvote za zaposlovanje  agencijskih delavcev</a:t>
            </a:r>
            <a:endParaRPr lang="en-US" sz="1200" dirty="0">
              <a:latin typeface="Myriad Pr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sl-SI" sz="2400" dirty="0" smtClean="0"/>
              <a:t>Letošnje spremembe skozi indeks varovanja zaposlitve</a:t>
            </a:r>
            <a:endParaRPr lang="pl-PL" sz="2400" dirty="0" smtClean="0"/>
          </a:p>
        </p:txBody>
      </p:sp>
      <p:sp>
        <p:nvSpPr>
          <p:cNvPr id="26627" name="TextBox 6"/>
          <p:cNvSpPr txBox="1">
            <a:spLocks noChangeArrowheads="1"/>
          </p:cNvSpPr>
          <p:nvPr/>
        </p:nvSpPr>
        <p:spPr bwMode="auto">
          <a:xfrm>
            <a:off x="179388" y="6453188"/>
            <a:ext cx="75009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Vir: za prejšnjo ureditev OECD, za novo ureditev UMAR.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1700808"/>
            <a:ext cx="82089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b="0" dirty="0" smtClean="0">
                <a:latin typeface="Myriad Pro" pitchFamily="34" charset="0"/>
              </a:rPr>
              <a:t>Indeks varovanja zaposlitve, KI SO GA RAZVILI STROKOVNJAKI OECD, omogoča primerjavo urejenosti trga dela med državami. </a:t>
            </a:r>
          </a:p>
          <a:p>
            <a:r>
              <a:rPr lang="sl-SI" dirty="0" smtClean="0">
                <a:latin typeface="Myriad Pro" pitchFamily="34" charset="0"/>
              </a:rPr>
              <a:t>Indeks ZAJEMA 25 INFORMACIJ O UREJENOSTI TRGA DELA, ki jih lahko združimo v tri področja  </a:t>
            </a:r>
          </a:p>
          <a:p>
            <a:r>
              <a:rPr lang="sl-SI" dirty="0" smtClean="0">
                <a:latin typeface="Myriad Pro" pitchFamily="34" charset="0"/>
              </a:rPr>
              <a:t>Z LETOŠNJIMI SPREMEMBAMI SE JE  SPREMENILO 9 OD 25 KAZALNIKOV INDEKSA varovanja zaposlitve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67544" y="3645024"/>
          <a:ext cx="8136903" cy="2376262"/>
        </p:xfrm>
        <a:graphic>
          <a:graphicData uri="http://schemas.openxmlformats.org/drawingml/2006/table">
            <a:tbl>
              <a:tblPr/>
              <a:tblGrid>
                <a:gridCol w="4073177"/>
                <a:gridCol w="2031863"/>
                <a:gridCol w="2031863"/>
              </a:tblGrid>
              <a:tr h="782602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 </a:t>
                      </a:r>
                    </a:p>
                  </a:txBody>
                  <a:tcPr marL="7088" marR="7088" marT="708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2008 - prejšnja ureditev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2013 - nova ureditev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8415">
                <a:tc>
                  <a:txBody>
                    <a:bodyPr/>
                    <a:lstStyle/>
                    <a:p>
                      <a:pPr algn="l" fontAlgn="ctr"/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 </a:t>
                      </a:r>
                      <a:r>
                        <a:rPr lang="sl-SI" sz="1600" b="0" i="0" u="none" strike="noStrike" dirty="0" smtClean="0">
                          <a:solidFill>
                            <a:srgbClr val="000000"/>
                          </a:solidFill>
                          <a:latin typeface="Myriad Pro"/>
                        </a:rPr>
                        <a:t> Varovanje </a:t>
                      </a:r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redne zaposlitve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2,98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1,99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8415">
                <a:tc>
                  <a:txBody>
                    <a:bodyPr/>
                    <a:lstStyle/>
                    <a:p>
                      <a:pPr algn="l" fontAlgn="ctr"/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 </a:t>
                      </a:r>
                      <a:r>
                        <a:rPr lang="sl-SI" sz="1600" b="0" i="0" u="none" strike="noStrike" dirty="0" smtClean="0">
                          <a:solidFill>
                            <a:srgbClr val="000000"/>
                          </a:solidFill>
                          <a:latin typeface="Myriad Pro"/>
                        </a:rPr>
                        <a:t> Ureditev </a:t>
                      </a:r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začasnih zaposlitev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2,50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2,13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8415">
                <a:tc>
                  <a:txBody>
                    <a:bodyPr/>
                    <a:lstStyle/>
                    <a:p>
                      <a:pPr algn="l" fontAlgn="ctr"/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 </a:t>
                      </a:r>
                      <a:r>
                        <a:rPr lang="sl-SI" sz="1600" b="0" i="0" u="none" strike="noStrike" dirty="0" smtClean="0">
                          <a:solidFill>
                            <a:srgbClr val="000000"/>
                          </a:solidFill>
                          <a:latin typeface="Myriad Pro"/>
                        </a:rPr>
                        <a:t> Urejenost </a:t>
                      </a:r>
                      <a:r>
                        <a:rPr lang="sl-SI" sz="1600" b="0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kolektivnega odpuščanja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2,88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b="0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2,88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8415">
                <a:tc>
                  <a:txBody>
                    <a:bodyPr/>
                    <a:lstStyle/>
                    <a:p>
                      <a:pPr algn="l" fontAlgn="ctr"/>
                      <a:r>
                        <a:rPr lang="sl-SI" sz="1600" b="1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 </a:t>
                      </a:r>
                      <a:r>
                        <a:rPr lang="sl-SI" sz="1600" b="1" i="0" u="none" strike="noStrike" dirty="0" smtClean="0">
                          <a:solidFill>
                            <a:srgbClr val="000000"/>
                          </a:solidFill>
                          <a:latin typeface="Myriad Pro"/>
                        </a:rPr>
                        <a:t> Skupni </a:t>
                      </a:r>
                      <a:r>
                        <a:rPr lang="sl-SI" sz="1600" b="1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indeks varovanja zaposlitve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b="1" i="0" u="none" strike="noStrike">
                          <a:solidFill>
                            <a:srgbClr val="000000"/>
                          </a:solidFill>
                          <a:latin typeface="Myriad Pro"/>
                        </a:rPr>
                        <a:t>2,76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b="1" i="0" u="none" strike="noStrike" dirty="0">
                          <a:solidFill>
                            <a:srgbClr val="000000"/>
                          </a:solidFill>
                          <a:latin typeface="Myriad Pro"/>
                        </a:rPr>
                        <a:t>2,19</a:t>
                      </a:r>
                    </a:p>
                  </a:txBody>
                  <a:tcPr marL="7088" marR="7088" marT="70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sl-SI" sz="2400" dirty="0" smtClean="0"/>
              <a:t>Letošnje spremembe regulacije trga dela</a:t>
            </a:r>
            <a:endParaRPr lang="pl-PL" sz="2400" dirty="0" smtClean="0"/>
          </a:p>
        </p:txBody>
      </p:sp>
      <p:sp>
        <p:nvSpPr>
          <p:cNvPr id="26627" name="TextBox 6"/>
          <p:cNvSpPr txBox="1">
            <a:spLocks noChangeArrowheads="1"/>
          </p:cNvSpPr>
          <p:nvPr/>
        </p:nvSpPr>
        <p:spPr bwMode="auto">
          <a:xfrm>
            <a:off x="179388" y="6453188"/>
            <a:ext cx="75009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Vir: OECD, ocena UMAR. 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395536" y="1628800"/>
          <a:ext cx="835292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Ocena letošnjih sprememb na trgu dela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/>
          <a:p>
            <a:pPr algn="l"/>
            <a:r>
              <a:rPr lang="sl-SI" sz="1600" noProof="1" smtClean="0">
                <a:latin typeface="Myriad Pro" pitchFamily="34" charset="0"/>
              </a:rPr>
              <a:t>1.Letošnje spremembe v regulaciji trga dela so bile narejene v pravi smeri kljub temu, da so rezultat Kompromisov na pogajanjih med socialnimi partnerji in zasledovanja dveh različnih ciljev</a:t>
            </a:r>
          </a:p>
          <a:p>
            <a:pPr algn="l"/>
            <a:endParaRPr lang="sl-SI" sz="1600" noProof="1" smtClean="0">
              <a:latin typeface="Myriad Pro" pitchFamily="34" charset="0"/>
            </a:endParaRPr>
          </a:p>
          <a:p>
            <a:pPr algn="l"/>
            <a:r>
              <a:rPr lang="sl-SI" sz="1600" noProof="1" smtClean="0">
                <a:latin typeface="Myriad Pro" pitchFamily="34" charset="0"/>
              </a:rPr>
              <a:t>2.Ekonometrične ocene funkcije povpraševanja po delu kažejo, da bi lahko imele pozitivne, čeprav skromne, učinke na zaposlenost in bi lahko povečale fleksibilnost zaposlenosti na stroške dela</a:t>
            </a:r>
          </a:p>
          <a:p>
            <a:pPr algn="l"/>
            <a:endParaRPr lang="sl-SI" sz="1600" noProof="1" smtClean="0">
              <a:latin typeface="Myriad Pro" pitchFamily="34" charset="0"/>
            </a:endParaRPr>
          </a:p>
          <a:p>
            <a:pPr algn="l"/>
            <a:r>
              <a:rPr lang="sl-SI" sz="1600" noProof="1" smtClean="0">
                <a:latin typeface="Myriad Pro" pitchFamily="34" charset="0"/>
              </a:rPr>
              <a:t>3</a:t>
            </a:r>
            <a:r>
              <a:rPr lang="sl-SI" sz="1600" i="1" noProof="1" smtClean="0">
                <a:latin typeface="Myriad Pro" pitchFamily="34" charset="0"/>
              </a:rPr>
              <a:t>.</a:t>
            </a:r>
            <a:r>
              <a:rPr lang="sl-SI" sz="1600" noProof="1" smtClean="0">
                <a:latin typeface="Myriad Pro" pitchFamily="34" charset="0"/>
              </a:rPr>
              <a:t>NEKATERE SPREMEMBE BI LAHKO DELOVALE V SMERI ZMANJŠANJA SEGMENTACIJE, VENDAR JE VPRAŠLJIVO, ČE BODO RES PRIPELJALE DO MANJŠE SEGMENTACIJE TRGA DELA (ŠTUDENTSKO DELO)</a:t>
            </a:r>
            <a:endParaRPr lang="sl-SI" sz="1600" noProof="1">
              <a:latin typeface="Myriad Pr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sl-SI" sz="2400" dirty="0" smtClean="0"/>
              <a:t>Izzivi</a:t>
            </a:r>
            <a:endParaRPr lang="pl-PL" sz="2400" dirty="0" smtClean="0"/>
          </a:p>
        </p:txBody>
      </p:sp>
      <p:sp>
        <p:nvSpPr>
          <p:cNvPr id="4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/>
          <a:p>
            <a:pPr algn="l"/>
            <a:r>
              <a:rPr lang="sl-SI" sz="1600" dirty="0" smtClean="0">
                <a:latin typeface="Myriad Pro" pitchFamily="34" charset="0"/>
              </a:rPr>
              <a:t>1. Zaobrnitev trenda upadanja delovne aktivnosti</a:t>
            </a:r>
          </a:p>
          <a:p>
            <a:pPr algn="l"/>
            <a:endParaRPr lang="sl-SI" sz="1600" dirty="0" smtClean="0">
              <a:latin typeface="Myriad Pro" pitchFamily="34" charset="0"/>
            </a:endParaRPr>
          </a:p>
          <a:p>
            <a:pPr algn="l"/>
            <a:r>
              <a:rPr lang="sl-SI" sz="1600" dirty="0" smtClean="0">
                <a:latin typeface="Myriad Pro" pitchFamily="34" charset="0"/>
              </a:rPr>
              <a:t>2. Oblikovanje manjkajočih sklopov reform </a:t>
            </a:r>
            <a:r>
              <a:rPr lang="sl-SI" sz="1600" smtClean="0">
                <a:latin typeface="Myriad Pro" pitchFamily="34" charset="0"/>
              </a:rPr>
              <a:t>trga dela</a:t>
            </a:r>
          </a:p>
          <a:p>
            <a:pPr algn="l"/>
            <a:endParaRPr lang="sl-SI" sz="1600" dirty="0" smtClean="0">
              <a:latin typeface="Myriad Pro" pitchFamily="34" charset="0"/>
            </a:endParaRPr>
          </a:p>
          <a:p>
            <a:pPr algn="l"/>
            <a:r>
              <a:rPr lang="sl-SI" sz="1600" dirty="0" smtClean="0">
                <a:latin typeface="Myriad Pro" pitchFamily="34" charset="0"/>
              </a:rPr>
              <a:t>3. izboljšanje zaposlitvenih možnosti mladih</a:t>
            </a:r>
            <a:endParaRPr lang="sl-SI" sz="1600" b="0" dirty="0" smtClean="0">
              <a:latin typeface="Myriad Pro" pitchFamily="34" charset="0"/>
            </a:endParaRPr>
          </a:p>
          <a:p>
            <a:pPr algn="l"/>
            <a:endParaRPr lang="sl-SI" sz="1600" dirty="0" smtClean="0">
              <a:latin typeface="Myriad Pro" pitchFamily="34" charset="0"/>
            </a:endParaRPr>
          </a:p>
          <a:p>
            <a:pPr algn="l"/>
            <a:r>
              <a:rPr lang="sl-SI" sz="1600" dirty="0" smtClean="0">
                <a:latin typeface="Myriad Pro" pitchFamily="34" charset="0"/>
              </a:rPr>
              <a:t>4. Okrepitev izvajanja Programov APZ in povečanje njihove učinkovitosti</a:t>
            </a:r>
          </a:p>
          <a:p>
            <a:pPr algn="l"/>
            <a:endParaRPr lang="sl-SI" sz="1600" dirty="0" smtClean="0">
              <a:latin typeface="Myriad Pro" pitchFamily="34" charset="0"/>
            </a:endParaRPr>
          </a:p>
          <a:p>
            <a:pPr algn="l"/>
            <a:r>
              <a:rPr lang="sl-SI" sz="1600" dirty="0" smtClean="0">
                <a:latin typeface="Myriad Pro" pitchFamily="34" charset="0"/>
              </a:rPr>
              <a:t>5. Povečati odzivnost plač na krizne razmere</a:t>
            </a:r>
          </a:p>
          <a:p>
            <a:pPr algn="l"/>
            <a:endParaRPr lang="sl-SI" sz="1600" dirty="0" smtClean="0">
              <a:latin typeface="Myriad Pr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Gospodarska aktivnost v letu 2012 še vedno nižja kot leta 2008</a:t>
            </a:r>
          </a:p>
        </p:txBody>
      </p:sp>
      <p:sp>
        <p:nvSpPr>
          <p:cNvPr id="26627" name="TextBox 6"/>
          <p:cNvSpPr txBox="1">
            <a:spLocks noChangeArrowheads="1"/>
          </p:cNvSpPr>
          <p:nvPr/>
        </p:nvSpPr>
        <p:spPr bwMode="auto">
          <a:xfrm>
            <a:off x="179388" y="6453188"/>
            <a:ext cx="75009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Vir: </a:t>
            </a:r>
            <a:r>
              <a:rPr lang="sl-SI" sz="1000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Eurostat</a:t>
            </a:r>
            <a:r>
              <a:rPr lang="sl-SI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. 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323528" y="1628800"/>
          <a:ext cx="842493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sl-SI" sz="2400" dirty="0" smtClean="0"/>
              <a:t> Nižja aktivnost še vedno vpliva na trg dela (manj zaposlenih)</a:t>
            </a:r>
            <a:endParaRPr lang="pl-PL" sz="2400" dirty="0" smtClean="0"/>
          </a:p>
        </p:txBody>
      </p:sp>
      <p:sp>
        <p:nvSpPr>
          <p:cNvPr id="26627" name="TextBox 6"/>
          <p:cNvSpPr txBox="1">
            <a:spLocks noChangeArrowheads="1"/>
          </p:cNvSpPr>
          <p:nvPr/>
        </p:nvSpPr>
        <p:spPr bwMode="auto">
          <a:xfrm>
            <a:off x="179388" y="6453188"/>
            <a:ext cx="75009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Vir: </a:t>
            </a:r>
            <a:r>
              <a:rPr lang="sl-SI" sz="1000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Eurostat</a:t>
            </a:r>
            <a:r>
              <a:rPr lang="sl-SI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. 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395536" y="1628800"/>
          <a:ext cx="828092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sl-SI" sz="2400" smtClean="0"/>
              <a:t>Stopnje brezposelnosti v EU v 2008 in 2012</a:t>
            </a:r>
          </a:p>
        </p:txBody>
      </p:sp>
      <p:sp>
        <p:nvSpPr>
          <p:cNvPr id="26627" name="TextBox 6"/>
          <p:cNvSpPr txBox="1">
            <a:spLocks noChangeArrowheads="1"/>
          </p:cNvSpPr>
          <p:nvPr/>
        </p:nvSpPr>
        <p:spPr bwMode="auto">
          <a:xfrm>
            <a:off x="179388" y="6453188"/>
            <a:ext cx="75009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 sz="100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Vir: Eurostat. </a:t>
            </a:r>
            <a:endParaRPr lang="sl-SI" sz="100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323528" y="1628800"/>
          <a:ext cx="842493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Povečanje brezposelnosti, še posebej med mladimi</a:t>
            </a:r>
          </a:p>
        </p:txBody>
      </p:sp>
      <p:sp>
        <p:nvSpPr>
          <p:cNvPr id="26627" name="TextBox 6"/>
          <p:cNvSpPr txBox="1">
            <a:spLocks noChangeArrowheads="1"/>
          </p:cNvSpPr>
          <p:nvPr/>
        </p:nvSpPr>
        <p:spPr bwMode="auto">
          <a:xfrm>
            <a:off x="179388" y="6453188"/>
            <a:ext cx="75009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Vir: </a:t>
            </a:r>
            <a:r>
              <a:rPr lang="sl-SI" sz="1000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Eurostat</a:t>
            </a:r>
            <a:r>
              <a:rPr lang="sl-SI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. 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179512" y="1628800"/>
          <a:ext cx="432048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4499992" y="1628800"/>
          <a:ext cx="440511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Stopnja brezposelnosti glede na izobrazbo</a:t>
            </a:r>
          </a:p>
        </p:txBody>
      </p:sp>
      <p:sp>
        <p:nvSpPr>
          <p:cNvPr id="26627" name="TextBox 6"/>
          <p:cNvSpPr txBox="1">
            <a:spLocks noChangeArrowheads="1"/>
          </p:cNvSpPr>
          <p:nvPr/>
        </p:nvSpPr>
        <p:spPr bwMode="auto">
          <a:xfrm>
            <a:off x="179388" y="6453188"/>
            <a:ext cx="75009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Vir: </a:t>
            </a:r>
            <a:r>
              <a:rPr lang="sl-SI" sz="1000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Eurostat</a:t>
            </a:r>
            <a:r>
              <a:rPr lang="sl-SI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. 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179512" y="1628800"/>
          <a:ext cx="439248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4572000" y="1628800"/>
          <a:ext cx="433310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Povečanje strukturnih problemov na trgu dela </a:t>
            </a:r>
          </a:p>
        </p:txBody>
      </p:sp>
      <p:sp>
        <p:nvSpPr>
          <p:cNvPr id="26627" name="TextBox 6"/>
          <p:cNvSpPr txBox="1">
            <a:spLocks noChangeArrowheads="1"/>
          </p:cNvSpPr>
          <p:nvPr/>
        </p:nvSpPr>
        <p:spPr bwMode="auto">
          <a:xfrm>
            <a:off x="179388" y="6453188"/>
            <a:ext cx="75009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Vir: </a:t>
            </a:r>
            <a:r>
              <a:rPr lang="sl-SI" sz="1000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Eurostat</a:t>
            </a:r>
            <a:r>
              <a:rPr lang="sl-SI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. 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179512" y="1628800"/>
          <a:ext cx="432048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4572000" y="1628800"/>
          <a:ext cx="435597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Prilagajanje trga dela nižji aktivnosti v Sloveniji</a:t>
            </a:r>
          </a:p>
        </p:txBody>
      </p:sp>
      <p:sp>
        <p:nvSpPr>
          <p:cNvPr id="26627" name="TextBox 6"/>
          <p:cNvSpPr txBox="1">
            <a:spLocks noChangeArrowheads="1"/>
          </p:cNvSpPr>
          <p:nvPr/>
        </p:nvSpPr>
        <p:spPr bwMode="auto">
          <a:xfrm>
            <a:off x="179388" y="6453188"/>
            <a:ext cx="75009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Vir: SURS. 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179512" y="1628800"/>
          <a:ext cx="864096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Odziv politik trga dela v EU</a:t>
            </a:r>
          </a:p>
        </p:txBody>
      </p:sp>
      <p:sp>
        <p:nvSpPr>
          <p:cNvPr id="26627" name="TextBox 6"/>
          <p:cNvSpPr txBox="1">
            <a:spLocks noChangeArrowheads="1"/>
          </p:cNvSpPr>
          <p:nvPr/>
        </p:nvSpPr>
        <p:spPr bwMode="auto">
          <a:xfrm>
            <a:off x="179388" y="6453188"/>
            <a:ext cx="75009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l-SI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Vir:  </a:t>
            </a:r>
            <a:r>
              <a:rPr lang="sl-SI" sz="1000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Eurostat</a:t>
            </a:r>
            <a:r>
              <a:rPr lang="sl-SI" sz="1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323528" y="1628800"/>
          <a:ext cx="842493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EO">
      <a:dk1>
        <a:sysClr val="windowText" lastClr="000000"/>
      </a:dk1>
      <a:lt1>
        <a:srgbClr val="D8D8D8"/>
      </a:lt1>
      <a:dk2>
        <a:srgbClr val="9E001A"/>
      </a:dk2>
      <a:lt2>
        <a:srgbClr val="000000"/>
      </a:lt2>
      <a:accent1>
        <a:srgbClr val="9E001A"/>
      </a:accent1>
      <a:accent2>
        <a:srgbClr val="3F3F3F"/>
      </a:accent2>
      <a:accent3>
        <a:srgbClr val="D8D8D8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3F3F3F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D8D8D8"/>
    </a:dk2>
    <a:lt2>
      <a:srgbClr val="EEECE1"/>
    </a:lt2>
    <a:accent1>
      <a:srgbClr val="9E001A"/>
    </a:accent1>
    <a:accent2>
      <a:srgbClr val="E6B9B9"/>
    </a:accent2>
    <a:accent3>
      <a:srgbClr val="C55E5E"/>
    </a:accent3>
    <a:accent4>
      <a:srgbClr val="808080"/>
    </a:accent4>
    <a:accent5>
      <a:srgbClr val="D8D8D8"/>
    </a:accent5>
    <a:accent6>
      <a:srgbClr val="A5A5A5"/>
    </a:accent6>
    <a:hlink>
      <a:srgbClr val="9E001A"/>
    </a:hlink>
    <a:folHlink>
      <a:srgbClr val="9E001A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D8D8D8"/>
    </a:dk2>
    <a:lt2>
      <a:srgbClr val="EEECE1"/>
    </a:lt2>
    <a:accent1>
      <a:srgbClr val="9E001A"/>
    </a:accent1>
    <a:accent2>
      <a:srgbClr val="E6B9B9"/>
    </a:accent2>
    <a:accent3>
      <a:srgbClr val="C55E5E"/>
    </a:accent3>
    <a:accent4>
      <a:srgbClr val="808080"/>
    </a:accent4>
    <a:accent5>
      <a:srgbClr val="D8D8D8"/>
    </a:accent5>
    <a:accent6>
      <a:srgbClr val="A5A5A5"/>
    </a:accent6>
    <a:hlink>
      <a:srgbClr val="9E001A"/>
    </a:hlink>
    <a:folHlink>
      <a:srgbClr val="9E001A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670</Words>
  <Application>Microsoft Office PowerPoint</Application>
  <PresentationFormat>On-screen Show (4:3)</PresentationFormat>
  <Paragraphs>170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Theme1</vt:lpstr>
      <vt:lpstr>Slide 1</vt:lpstr>
      <vt:lpstr>Gospodarska aktivnost v letu 2012 še vedno nižja kot leta 2008</vt:lpstr>
      <vt:lpstr> Nižja aktivnost še vedno vpliva na trg dela (manj zaposlenih)</vt:lpstr>
      <vt:lpstr>Stopnje brezposelnosti v EU v 2008 in 2012</vt:lpstr>
      <vt:lpstr>Povečanje brezposelnosti, še posebej med mladimi</vt:lpstr>
      <vt:lpstr>Stopnja brezposelnosti glede na izobrazbo</vt:lpstr>
      <vt:lpstr>Povečanje strukturnih problemov na trgu dela </vt:lpstr>
      <vt:lpstr>Prilagajanje trga dela nižji aktivnosti v Sloveniji</vt:lpstr>
      <vt:lpstr>Odziv politik trga dela v EU</vt:lpstr>
      <vt:lpstr>Sprememba strukture izdatkov za aktivne posege</vt:lpstr>
      <vt:lpstr>Povečanje izdatkov za politiko trga dela v Sloveniji</vt:lpstr>
      <vt:lpstr>Stopnja vključenosti brezposelnih v programe APZ</vt:lpstr>
      <vt:lpstr>Odziv na krizo – število reform v EU </vt:lpstr>
      <vt:lpstr>Spremembe v regulaciji trga dela v Sloveniji v obdobju 2008–2013</vt:lpstr>
      <vt:lpstr>Letošnje spremembe skozi indeks varovanja zaposlitve</vt:lpstr>
      <vt:lpstr>Letošnje spremembe regulacije trga dela</vt:lpstr>
      <vt:lpstr>Ocena letošnjih sprememb na trgu dela</vt:lpstr>
      <vt:lpstr>Izzivi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jbrloznik</dc:creator>
  <cp:lastModifiedBy>Alenka Kajzer</cp:lastModifiedBy>
  <cp:revision>40</cp:revision>
  <dcterms:created xsi:type="dcterms:W3CDTF">2013-06-18T06:21:54Z</dcterms:created>
  <dcterms:modified xsi:type="dcterms:W3CDTF">2013-06-18T08:37:10Z</dcterms:modified>
</cp:coreProperties>
</file>