
<file path=[Content_Types].xml><?xml version="1.0" encoding="utf-8"?>
<Types xmlns="http://schemas.openxmlformats.org/package/2006/content-types">
  <Override PartName="/ppt/slides/slide6.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theme/theme4.xml" ContentType="application/vnd.openxmlformats-officedocument.them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51" r:id="rId2"/>
  </p:sldMasterIdLst>
  <p:notesMasterIdLst>
    <p:notesMasterId r:id="rId24"/>
  </p:notesMasterIdLst>
  <p:handoutMasterIdLst>
    <p:handoutMasterId r:id="rId25"/>
  </p:handoutMasterIdLst>
  <p:sldIdLst>
    <p:sldId id="352" r:id="rId3"/>
    <p:sldId id="337" r:id="rId4"/>
    <p:sldId id="350" r:id="rId5"/>
    <p:sldId id="338" r:id="rId6"/>
    <p:sldId id="339" r:id="rId7"/>
    <p:sldId id="353" r:id="rId8"/>
    <p:sldId id="354" r:id="rId9"/>
    <p:sldId id="341" r:id="rId10"/>
    <p:sldId id="349" r:id="rId11"/>
    <p:sldId id="342" r:id="rId12"/>
    <p:sldId id="355" r:id="rId13"/>
    <p:sldId id="351" r:id="rId14"/>
    <p:sldId id="356" r:id="rId15"/>
    <p:sldId id="357" r:id="rId16"/>
    <p:sldId id="358" r:id="rId17"/>
    <p:sldId id="361" r:id="rId18"/>
    <p:sldId id="362" r:id="rId19"/>
    <p:sldId id="364" r:id="rId20"/>
    <p:sldId id="360" r:id="rId21"/>
    <p:sldId id="363" r:id="rId22"/>
    <p:sldId id="365" r:id="rId23"/>
  </p:sldIdLst>
  <p:sldSz cx="9144000" cy="6858000" type="screen4x3"/>
  <p:notesSz cx="6858000" cy="9144000"/>
  <p:embeddedFontLst>
    <p:embeddedFont>
      <p:font typeface="Calibri" pitchFamily="34" charset="0"/>
      <p:regular r:id="rId26"/>
      <p:bold r:id="rId27"/>
      <p:italic r:id="rId28"/>
      <p:boldItalic r:id="rId29"/>
    </p:embeddedFont>
  </p:embeddedFontLst>
  <p:defaultTextStyle>
    <a:defPPr>
      <a:defRPr lang="sl-S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A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1" autoAdjust="0"/>
    <p:restoredTop sz="82513" autoAdjust="0"/>
  </p:normalViewPr>
  <p:slideViewPr>
    <p:cSldViewPr snapToGrid="0">
      <p:cViewPr varScale="1">
        <p:scale>
          <a:sx n="75" d="100"/>
          <a:sy n="75" d="100"/>
        </p:scale>
        <p:origin x="-1422" y="-96"/>
      </p:cViewPr>
      <p:guideLst>
        <p:guide orient="horz" pos="2160"/>
        <p:guide pos="2880"/>
      </p:guideLst>
    </p:cSldViewPr>
  </p:slideViewPr>
  <p:outlineViewPr>
    <p:cViewPr>
      <p:scale>
        <a:sx n="33" d="100"/>
        <a:sy n="33" d="100"/>
      </p:scale>
      <p:origin x="0" y="1398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2.fntdata"/><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20and%20Settings\md275\My%20Documents\modernizacija%20ZDR\2012\GRAF%20ODP%20ROKI%20varian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sl-SI"/>
  <c:chart>
    <c:plotArea>
      <c:layout/>
      <c:lineChart>
        <c:grouping val="standard"/>
        <c:ser>
          <c:idx val="3"/>
          <c:order val="0"/>
          <c:tx>
            <c:strRef>
              <c:f>List1!$B$1</c:f>
              <c:strCache>
                <c:ptCount val="1"/>
                <c:pt idx="0">
                  <c:v>EPNČ PR + N</c:v>
                </c:pt>
              </c:strCache>
            </c:strRef>
          </c:tx>
          <c:cat>
            <c:numRef>
              <c:f>List1!$A$2:$A$28</c:f>
              <c:numCache>
                <c:formatCode>General</c:formatCode>
                <c:ptCount val="27"/>
                <c:pt idx="0">
                  <c:v>0</c:v>
                </c:pt>
                <c:pt idx="1">
                  <c:v>5</c:v>
                </c:pt>
                <c:pt idx="2">
                  <c:v>12</c:v>
                </c:pt>
                <c:pt idx="3">
                  <c:v>24</c:v>
                </c:pt>
                <c:pt idx="4">
                  <c:v>36</c:v>
                </c:pt>
                <c:pt idx="5">
                  <c:v>48</c:v>
                </c:pt>
                <c:pt idx="6">
                  <c:v>60</c:v>
                </c:pt>
                <c:pt idx="7">
                  <c:v>72</c:v>
                </c:pt>
                <c:pt idx="8">
                  <c:v>84</c:v>
                </c:pt>
                <c:pt idx="9">
                  <c:v>96</c:v>
                </c:pt>
                <c:pt idx="10">
                  <c:v>108</c:v>
                </c:pt>
                <c:pt idx="11">
                  <c:v>120</c:v>
                </c:pt>
                <c:pt idx="12">
                  <c:v>132</c:v>
                </c:pt>
                <c:pt idx="13">
                  <c:v>144</c:v>
                </c:pt>
                <c:pt idx="14">
                  <c:v>156</c:v>
                </c:pt>
                <c:pt idx="15">
                  <c:v>168</c:v>
                </c:pt>
                <c:pt idx="16">
                  <c:v>180</c:v>
                </c:pt>
                <c:pt idx="17">
                  <c:v>192</c:v>
                </c:pt>
                <c:pt idx="18">
                  <c:v>204</c:v>
                </c:pt>
                <c:pt idx="19">
                  <c:v>216</c:v>
                </c:pt>
                <c:pt idx="20">
                  <c:v>228</c:v>
                </c:pt>
                <c:pt idx="21">
                  <c:v>240</c:v>
                </c:pt>
                <c:pt idx="22">
                  <c:v>252</c:v>
                </c:pt>
                <c:pt idx="23">
                  <c:v>264</c:v>
                </c:pt>
                <c:pt idx="24">
                  <c:v>276</c:v>
                </c:pt>
                <c:pt idx="25">
                  <c:v>288</c:v>
                </c:pt>
                <c:pt idx="26">
                  <c:v>300</c:v>
                </c:pt>
              </c:numCache>
            </c:numRef>
          </c:cat>
          <c:val>
            <c:numRef>
              <c:f>List1!$B$3:$B$28</c:f>
              <c:numCache>
                <c:formatCode>General</c:formatCode>
                <c:ptCount val="26"/>
                <c:pt idx="0">
                  <c:v>14</c:v>
                </c:pt>
                <c:pt idx="1">
                  <c:v>28</c:v>
                </c:pt>
                <c:pt idx="2">
                  <c:v>52</c:v>
                </c:pt>
                <c:pt idx="3">
                  <c:v>56</c:v>
                </c:pt>
                <c:pt idx="4">
                  <c:v>60</c:v>
                </c:pt>
                <c:pt idx="5">
                  <c:v>64</c:v>
                </c:pt>
                <c:pt idx="6">
                  <c:v>68</c:v>
                </c:pt>
                <c:pt idx="7">
                  <c:v>72</c:v>
                </c:pt>
                <c:pt idx="8">
                  <c:v>76</c:v>
                </c:pt>
                <c:pt idx="9">
                  <c:v>80</c:v>
                </c:pt>
                <c:pt idx="10">
                  <c:v>84</c:v>
                </c:pt>
                <c:pt idx="11">
                  <c:v>88</c:v>
                </c:pt>
                <c:pt idx="12">
                  <c:v>90</c:v>
                </c:pt>
                <c:pt idx="13">
                  <c:v>90</c:v>
                </c:pt>
                <c:pt idx="14">
                  <c:v>90</c:v>
                </c:pt>
                <c:pt idx="15">
                  <c:v>90</c:v>
                </c:pt>
                <c:pt idx="16">
                  <c:v>90</c:v>
                </c:pt>
                <c:pt idx="17">
                  <c:v>90</c:v>
                </c:pt>
                <c:pt idx="18">
                  <c:v>90</c:v>
                </c:pt>
                <c:pt idx="19">
                  <c:v>90</c:v>
                </c:pt>
                <c:pt idx="20">
                  <c:v>90</c:v>
                </c:pt>
                <c:pt idx="21">
                  <c:v>90</c:v>
                </c:pt>
                <c:pt idx="22">
                  <c:v>90</c:v>
                </c:pt>
                <c:pt idx="23">
                  <c:v>90</c:v>
                </c:pt>
                <c:pt idx="24">
                  <c:v>90</c:v>
                </c:pt>
                <c:pt idx="25">
                  <c:v>90</c:v>
                </c:pt>
              </c:numCache>
            </c:numRef>
          </c:val>
        </c:ser>
        <c:ser>
          <c:idx val="4"/>
          <c:order val="1"/>
          <c:tx>
            <c:strRef>
              <c:f>List1!$C$1</c:f>
              <c:strCache>
                <c:ptCount val="1"/>
                <c:pt idx="0">
                  <c:v>EPNČ krivdni razlog</c:v>
                </c:pt>
              </c:strCache>
            </c:strRef>
          </c:tx>
          <c:cat>
            <c:numRef>
              <c:f>List1!$A$2:$A$28</c:f>
              <c:numCache>
                <c:formatCode>General</c:formatCode>
                <c:ptCount val="27"/>
                <c:pt idx="0">
                  <c:v>0</c:v>
                </c:pt>
                <c:pt idx="1">
                  <c:v>5</c:v>
                </c:pt>
                <c:pt idx="2">
                  <c:v>12</c:v>
                </c:pt>
                <c:pt idx="3">
                  <c:v>24</c:v>
                </c:pt>
                <c:pt idx="4">
                  <c:v>36</c:v>
                </c:pt>
                <c:pt idx="5">
                  <c:v>48</c:v>
                </c:pt>
                <c:pt idx="6">
                  <c:v>60</c:v>
                </c:pt>
                <c:pt idx="7">
                  <c:v>72</c:v>
                </c:pt>
                <c:pt idx="8">
                  <c:v>84</c:v>
                </c:pt>
                <c:pt idx="9">
                  <c:v>96</c:v>
                </c:pt>
                <c:pt idx="10">
                  <c:v>108</c:v>
                </c:pt>
                <c:pt idx="11">
                  <c:v>120</c:v>
                </c:pt>
                <c:pt idx="12">
                  <c:v>132</c:v>
                </c:pt>
                <c:pt idx="13">
                  <c:v>144</c:v>
                </c:pt>
                <c:pt idx="14">
                  <c:v>156</c:v>
                </c:pt>
                <c:pt idx="15">
                  <c:v>168</c:v>
                </c:pt>
                <c:pt idx="16">
                  <c:v>180</c:v>
                </c:pt>
                <c:pt idx="17">
                  <c:v>192</c:v>
                </c:pt>
                <c:pt idx="18">
                  <c:v>204</c:v>
                </c:pt>
                <c:pt idx="19">
                  <c:v>216</c:v>
                </c:pt>
                <c:pt idx="20">
                  <c:v>228</c:v>
                </c:pt>
                <c:pt idx="21">
                  <c:v>240</c:v>
                </c:pt>
                <c:pt idx="22">
                  <c:v>252</c:v>
                </c:pt>
                <c:pt idx="23">
                  <c:v>264</c:v>
                </c:pt>
                <c:pt idx="24">
                  <c:v>276</c:v>
                </c:pt>
                <c:pt idx="25">
                  <c:v>288</c:v>
                </c:pt>
                <c:pt idx="26">
                  <c:v>300</c:v>
                </c:pt>
              </c:numCache>
            </c:numRef>
          </c:cat>
          <c:val>
            <c:numRef>
              <c:f>List1!$C$3:$C$28</c:f>
              <c:numCache>
                <c:formatCode>General</c:formatCode>
                <c:ptCount val="26"/>
                <c:pt idx="0">
                  <c:v>14</c:v>
                </c:pt>
                <c:pt idx="1">
                  <c:v>21</c:v>
                </c:pt>
                <c:pt idx="2">
                  <c:v>33</c:v>
                </c:pt>
                <c:pt idx="3">
                  <c:v>33</c:v>
                </c:pt>
                <c:pt idx="4">
                  <c:v>33</c:v>
                </c:pt>
                <c:pt idx="5">
                  <c:v>33</c:v>
                </c:pt>
                <c:pt idx="6">
                  <c:v>33</c:v>
                </c:pt>
                <c:pt idx="7">
                  <c:v>33</c:v>
                </c:pt>
                <c:pt idx="8">
                  <c:v>33</c:v>
                </c:pt>
                <c:pt idx="9">
                  <c:v>33</c:v>
                </c:pt>
                <c:pt idx="10">
                  <c:v>33</c:v>
                </c:pt>
                <c:pt idx="11">
                  <c:v>33</c:v>
                </c:pt>
                <c:pt idx="12">
                  <c:v>33</c:v>
                </c:pt>
                <c:pt idx="13">
                  <c:v>33</c:v>
                </c:pt>
                <c:pt idx="14">
                  <c:v>33</c:v>
                </c:pt>
                <c:pt idx="15">
                  <c:v>33</c:v>
                </c:pt>
                <c:pt idx="16">
                  <c:v>33</c:v>
                </c:pt>
                <c:pt idx="17">
                  <c:v>33</c:v>
                </c:pt>
                <c:pt idx="18">
                  <c:v>33</c:v>
                </c:pt>
                <c:pt idx="19">
                  <c:v>33</c:v>
                </c:pt>
                <c:pt idx="20">
                  <c:v>33</c:v>
                </c:pt>
                <c:pt idx="21">
                  <c:v>33</c:v>
                </c:pt>
                <c:pt idx="22">
                  <c:v>33</c:v>
                </c:pt>
                <c:pt idx="23">
                  <c:v>33</c:v>
                </c:pt>
                <c:pt idx="24">
                  <c:v>33</c:v>
                </c:pt>
                <c:pt idx="25">
                  <c:v>33</c:v>
                </c:pt>
              </c:numCache>
            </c:numRef>
          </c:val>
        </c:ser>
        <c:ser>
          <c:idx val="5"/>
          <c:order val="2"/>
          <c:tx>
            <c:strRef>
              <c:f>List1!$D$1</c:f>
              <c:strCache>
                <c:ptCount val="1"/>
                <c:pt idx="0">
                  <c:v>ZDR PR+N</c:v>
                </c:pt>
              </c:strCache>
            </c:strRef>
          </c:tx>
          <c:cat>
            <c:numRef>
              <c:f>List1!$A$2:$A$28</c:f>
              <c:numCache>
                <c:formatCode>General</c:formatCode>
                <c:ptCount val="27"/>
                <c:pt idx="0">
                  <c:v>0</c:v>
                </c:pt>
                <c:pt idx="1">
                  <c:v>5</c:v>
                </c:pt>
                <c:pt idx="2">
                  <c:v>12</c:v>
                </c:pt>
                <c:pt idx="3">
                  <c:v>24</c:v>
                </c:pt>
                <c:pt idx="4">
                  <c:v>36</c:v>
                </c:pt>
                <c:pt idx="5">
                  <c:v>48</c:v>
                </c:pt>
                <c:pt idx="6">
                  <c:v>60</c:v>
                </c:pt>
                <c:pt idx="7">
                  <c:v>72</c:v>
                </c:pt>
                <c:pt idx="8">
                  <c:v>84</c:v>
                </c:pt>
                <c:pt idx="9">
                  <c:v>96</c:v>
                </c:pt>
                <c:pt idx="10">
                  <c:v>108</c:v>
                </c:pt>
                <c:pt idx="11">
                  <c:v>120</c:v>
                </c:pt>
                <c:pt idx="12">
                  <c:v>132</c:v>
                </c:pt>
                <c:pt idx="13">
                  <c:v>144</c:v>
                </c:pt>
                <c:pt idx="14">
                  <c:v>156</c:v>
                </c:pt>
                <c:pt idx="15">
                  <c:v>168</c:v>
                </c:pt>
                <c:pt idx="16">
                  <c:v>180</c:v>
                </c:pt>
                <c:pt idx="17">
                  <c:v>192</c:v>
                </c:pt>
                <c:pt idx="18">
                  <c:v>204</c:v>
                </c:pt>
                <c:pt idx="19">
                  <c:v>216</c:v>
                </c:pt>
                <c:pt idx="20">
                  <c:v>228</c:v>
                </c:pt>
                <c:pt idx="21">
                  <c:v>240</c:v>
                </c:pt>
                <c:pt idx="22">
                  <c:v>252</c:v>
                </c:pt>
                <c:pt idx="23">
                  <c:v>264</c:v>
                </c:pt>
                <c:pt idx="24">
                  <c:v>276</c:v>
                </c:pt>
                <c:pt idx="25">
                  <c:v>288</c:v>
                </c:pt>
                <c:pt idx="26">
                  <c:v>300</c:v>
                </c:pt>
              </c:numCache>
            </c:numRef>
          </c:cat>
          <c:val>
            <c:numRef>
              <c:f>List1!$D$3:$D$28</c:f>
              <c:numCache>
                <c:formatCode>General</c:formatCode>
                <c:ptCount val="26"/>
                <c:pt idx="0">
                  <c:v>30</c:v>
                </c:pt>
                <c:pt idx="1">
                  <c:v>30</c:v>
                </c:pt>
                <c:pt idx="2">
                  <c:v>30</c:v>
                </c:pt>
                <c:pt idx="3">
                  <c:v>30</c:v>
                </c:pt>
                <c:pt idx="4">
                  <c:v>30</c:v>
                </c:pt>
                <c:pt idx="5">
                  <c:v>45</c:v>
                </c:pt>
                <c:pt idx="6">
                  <c:v>45</c:v>
                </c:pt>
                <c:pt idx="7">
                  <c:v>45</c:v>
                </c:pt>
                <c:pt idx="8">
                  <c:v>45</c:v>
                </c:pt>
                <c:pt idx="9">
                  <c:v>45</c:v>
                </c:pt>
                <c:pt idx="10">
                  <c:v>45</c:v>
                </c:pt>
                <c:pt idx="11">
                  <c:v>45</c:v>
                </c:pt>
                <c:pt idx="12">
                  <c:v>45</c:v>
                </c:pt>
                <c:pt idx="13">
                  <c:v>45</c:v>
                </c:pt>
                <c:pt idx="14">
                  <c:v>45</c:v>
                </c:pt>
                <c:pt idx="15">
                  <c:v>60</c:v>
                </c:pt>
                <c:pt idx="16">
                  <c:v>60</c:v>
                </c:pt>
                <c:pt idx="17">
                  <c:v>60</c:v>
                </c:pt>
                <c:pt idx="18">
                  <c:v>60</c:v>
                </c:pt>
                <c:pt idx="19">
                  <c:v>60</c:v>
                </c:pt>
                <c:pt idx="20">
                  <c:v>60</c:v>
                </c:pt>
                <c:pt idx="21">
                  <c:v>60</c:v>
                </c:pt>
                <c:pt idx="22">
                  <c:v>60</c:v>
                </c:pt>
                <c:pt idx="23">
                  <c:v>60</c:v>
                </c:pt>
                <c:pt idx="24">
                  <c:v>60</c:v>
                </c:pt>
                <c:pt idx="25">
                  <c:v>120</c:v>
                </c:pt>
              </c:numCache>
            </c:numRef>
          </c:val>
        </c:ser>
        <c:ser>
          <c:idx val="0"/>
          <c:order val="3"/>
          <c:tx>
            <c:strRef>
              <c:f>List1!$E$1</c:f>
              <c:strCache>
                <c:ptCount val="1"/>
                <c:pt idx="0">
                  <c:v>ZDR Krivda</c:v>
                </c:pt>
              </c:strCache>
            </c:strRef>
          </c:tx>
          <c:cat>
            <c:numRef>
              <c:f>List1!$A$2:$A$28</c:f>
              <c:numCache>
                <c:formatCode>General</c:formatCode>
                <c:ptCount val="27"/>
                <c:pt idx="0">
                  <c:v>0</c:v>
                </c:pt>
                <c:pt idx="1">
                  <c:v>5</c:v>
                </c:pt>
                <c:pt idx="2">
                  <c:v>12</c:v>
                </c:pt>
                <c:pt idx="3">
                  <c:v>24</c:v>
                </c:pt>
                <c:pt idx="4">
                  <c:v>36</c:v>
                </c:pt>
                <c:pt idx="5">
                  <c:v>48</c:v>
                </c:pt>
                <c:pt idx="6">
                  <c:v>60</c:v>
                </c:pt>
                <c:pt idx="7">
                  <c:v>72</c:v>
                </c:pt>
                <c:pt idx="8">
                  <c:v>84</c:v>
                </c:pt>
                <c:pt idx="9">
                  <c:v>96</c:v>
                </c:pt>
                <c:pt idx="10">
                  <c:v>108</c:v>
                </c:pt>
                <c:pt idx="11">
                  <c:v>120</c:v>
                </c:pt>
                <c:pt idx="12">
                  <c:v>132</c:v>
                </c:pt>
                <c:pt idx="13">
                  <c:v>144</c:v>
                </c:pt>
                <c:pt idx="14">
                  <c:v>156</c:v>
                </c:pt>
                <c:pt idx="15">
                  <c:v>168</c:v>
                </c:pt>
                <c:pt idx="16">
                  <c:v>180</c:v>
                </c:pt>
                <c:pt idx="17">
                  <c:v>192</c:v>
                </c:pt>
                <c:pt idx="18">
                  <c:v>204</c:v>
                </c:pt>
                <c:pt idx="19">
                  <c:v>216</c:v>
                </c:pt>
                <c:pt idx="20">
                  <c:v>228</c:v>
                </c:pt>
                <c:pt idx="21">
                  <c:v>240</c:v>
                </c:pt>
                <c:pt idx="22">
                  <c:v>252</c:v>
                </c:pt>
                <c:pt idx="23">
                  <c:v>264</c:v>
                </c:pt>
                <c:pt idx="24">
                  <c:v>276</c:v>
                </c:pt>
                <c:pt idx="25">
                  <c:v>288</c:v>
                </c:pt>
                <c:pt idx="26">
                  <c:v>300</c:v>
                </c:pt>
              </c:numCache>
            </c:numRef>
          </c:cat>
          <c:val>
            <c:numRef>
              <c:f>List1!$E$3:$E$28</c:f>
              <c:numCache>
                <c:formatCode>General</c:formatCode>
                <c:ptCount val="26"/>
                <c:pt idx="0">
                  <c:v>30</c:v>
                </c:pt>
                <c:pt idx="1">
                  <c:v>30</c:v>
                </c:pt>
                <c:pt idx="2">
                  <c:v>30</c:v>
                </c:pt>
                <c:pt idx="3">
                  <c:v>30</c:v>
                </c:pt>
                <c:pt idx="4">
                  <c:v>30</c:v>
                </c:pt>
                <c:pt idx="5">
                  <c:v>30</c:v>
                </c:pt>
                <c:pt idx="6">
                  <c:v>30</c:v>
                </c:pt>
                <c:pt idx="7">
                  <c:v>30</c:v>
                </c:pt>
                <c:pt idx="8">
                  <c:v>30</c:v>
                </c:pt>
                <c:pt idx="9">
                  <c:v>30</c:v>
                </c:pt>
                <c:pt idx="10">
                  <c:v>30</c:v>
                </c:pt>
                <c:pt idx="11">
                  <c:v>30</c:v>
                </c:pt>
                <c:pt idx="12">
                  <c:v>30</c:v>
                </c:pt>
                <c:pt idx="13">
                  <c:v>30</c:v>
                </c:pt>
                <c:pt idx="14">
                  <c:v>30</c:v>
                </c:pt>
                <c:pt idx="15">
                  <c:v>30</c:v>
                </c:pt>
                <c:pt idx="16">
                  <c:v>30</c:v>
                </c:pt>
                <c:pt idx="17">
                  <c:v>30</c:v>
                </c:pt>
                <c:pt idx="18">
                  <c:v>30</c:v>
                </c:pt>
                <c:pt idx="19">
                  <c:v>30</c:v>
                </c:pt>
                <c:pt idx="20">
                  <c:v>30</c:v>
                </c:pt>
                <c:pt idx="21">
                  <c:v>30</c:v>
                </c:pt>
                <c:pt idx="22">
                  <c:v>30</c:v>
                </c:pt>
                <c:pt idx="23">
                  <c:v>30</c:v>
                </c:pt>
                <c:pt idx="24">
                  <c:v>30</c:v>
                </c:pt>
                <c:pt idx="25">
                  <c:v>30</c:v>
                </c:pt>
              </c:numCache>
            </c:numRef>
          </c:val>
        </c:ser>
        <c:ser>
          <c:idx val="6"/>
          <c:order val="4"/>
          <c:tx>
            <c:v>ZDR DČ</c:v>
          </c:tx>
          <c:cat>
            <c:numRef>
              <c:f>List1!$A$2:$A$28</c:f>
              <c:numCache>
                <c:formatCode>General</c:formatCode>
                <c:ptCount val="27"/>
                <c:pt idx="0">
                  <c:v>0</c:v>
                </c:pt>
                <c:pt idx="1">
                  <c:v>5</c:v>
                </c:pt>
                <c:pt idx="2">
                  <c:v>12</c:v>
                </c:pt>
                <c:pt idx="3">
                  <c:v>24</c:v>
                </c:pt>
                <c:pt idx="4">
                  <c:v>36</c:v>
                </c:pt>
                <c:pt idx="5">
                  <c:v>48</c:v>
                </c:pt>
                <c:pt idx="6">
                  <c:v>60</c:v>
                </c:pt>
                <c:pt idx="7">
                  <c:v>72</c:v>
                </c:pt>
                <c:pt idx="8">
                  <c:v>84</c:v>
                </c:pt>
                <c:pt idx="9">
                  <c:v>96</c:v>
                </c:pt>
                <c:pt idx="10">
                  <c:v>108</c:v>
                </c:pt>
                <c:pt idx="11">
                  <c:v>120</c:v>
                </c:pt>
                <c:pt idx="12">
                  <c:v>132</c:v>
                </c:pt>
                <c:pt idx="13">
                  <c:v>144</c:v>
                </c:pt>
                <c:pt idx="14">
                  <c:v>156</c:v>
                </c:pt>
                <c:pt idx="15">
                  <c:v>168</c:v>
                </c:pt>
                <c:pt idx="16">
                  <c:v>180</c:v>
                </c:pt>
                <c:pt idx="17">
                  <c:v>192</c:v>
                </c:pt>
                <c:pt idx="18">
                  <c:v>204</c:v>
                </c:pt>
                <c:pt idx="19">
                  <c:v>216</c:v>
                </c:pt>
                <c:pt idx="20">
                  <c:v>228</c:v>
                </c:pt>
                <c:pt idx="21">
                  <c:v>240</c:v>
                </c:pt>
                <c:pt idx="22">
                  <c:v>252</c:v>
                </c:pt>
                <c:pt idx="23">
                  <c:v>264</c:v>
                </c:pt>
                <c:pt idx="24">
                  <c:v>276</c:v>
                </c:pt>
                <c:pt idx="25">
                  <c:v>288</c:v>
                </c:pt>
                <c:pt idx="26">
                  <c:v>300</c:v>
                </c:pt>
              </c:numCache>
            </c:numRef>
          </c:cat>
          <c:val>
            <c:numLit>
              <c:formatCode>General</c:formatCode>
              <c:ptCount val="1"/>
              <c:pt idx="0">
                <c:v>1</c:v>
              </c:pt>
            </c:numLit>
          </c:val>
        </c:ser>
        <c:marker val="1"/>
        <c:axId val="100424704"/>
        <c:axId val="103101952"/>
      </c:lineChart>
      <c:catAx>
        <c:axId val="100424704"/>
        <c:scaling>
          <c:orientation val="minMax"/>
        </c:scaling>
        <c:axPos val="b"/>
        <c:numFmt formatCode="General" sourceLinked="1"/>
        <c:tickLblPos val="nextTo"/>
        <c:crossAx val="103101952"/>
        <c:crosses val="autoZero"/>
        <c:lblAlgn val="ctr"/>
        <c:lblOffset val="100"/>
        <c:tickLblSkip val="1"/>
      </c:catAx>
      <c:valAx>
        <c:axId val="103101952"/>
        <c:scaling>
          <c:orientation val="minMax"/>
        </c:scaling>
        <c:axPos val="l"/>
        <c:majorGridlines/>
        <c:numFmt formatCode="General" sourceLinked="1"/>
        <c:tickLblPos val="nextTo"/>
        <c:crossAx val="100424704"/>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0E934-A71D-4E48-8FEA-7E28E5C0A481}"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sl-SI"/>
        </a:p>
      </dgm:t>
    </dgm:pt>
    <dgm:pt modelId="{82FDAD95-AD61-4C6E-AABB-27CF26AD870C}">
      <dgm:prSet/>
      <dgm:spPr/>
      <dgm:t>
        <a:bodyPr/>
        <a:lstStyle/>
        <a:p>
          <a:pPr rtl="0"/>
          <a:r>
            <a:rPr lang="sl-SI" dirty="0" smtClean="0"/>
            <a:t>RAVNOVESJE</a:t>
          </a:r>
          <a:endParaRPr lang="sl-SI" dirty="0"/>
        </a:p>
      </dgm:t>
    </dgm:pt>
    <dgm:pt modelId="{5BAF0501-4A2D-4DCB-B013-9A41A882A419}" type="parTrans" cxnId="{2603D59C-96CD-44B5-9EA3-29BBDCB9869D}">
      <dgm:prSet/>
      <dgm:spPr/>
      <dgm:t>
        <a:bodyPr/>
        <a:lstStyle/>
        <a:p>
          <a:endParaRPr lang="sl-SI"/>
        </a:p>
      </dgm:t>
    </dgm:pt>
    <dgm:pt modelId="{724CD5E0-D7B5-43B3-A5C7-D46D2FB5DF68}" type="sibTrans" cxnId="{2603D59C-96CD-44B5-9EA3-29BBDCB9869D}">
      <dgm:prSet/>
      <dgm:spPr/>
      <dgm:t>
        <a:bodyPr/>
        <a:lstStyle/>
        <a:p>
          <a:endParaRPr lang="sl-SI"/>
        </a:p>
      </dgm:t>
    </dgm:pt>
    <dgm:pt modelId="{0E6282C8-0D83-4EC5-837D-97B3CC0C37F5}">
      <dgm:prSet/>
      <dgm:spPr/>
      <dgm:t>
        <a:bodyPr/>
        <a:lstStyle/>
        <a:p>
          <a:pPr rtl="0"/>
          <a:endParaRPr lang="sl-SI" dirty="0"/>
        </a:p>
      </dgm:t>
    </dgm:pt>
    <dgm:pt modelId="{5562342A-6A70-477C-AE6D-E84940B1766E}" type="parTrans" cxnId="{DC9390D1-B2D3-44A9-AF38-18F87B128FC1}">
      <dgm:prSet/>
      <dgm:spPr/>
    </dgm:pt>
    <dgm:pt modelId="{0380D42F-F19E-468D-85A6-DDD573B2D755}" type="sibTrans" cxnId="{DC9390D1-B2D3-44A9-AF38-18F87B128FC1}">
      <dgm:prSet/>
      <dgm:spPr/>
    </dgm:pt>
    <dgm:pt modelId="{F49B3D98-2E5C-4BC8-91D6-7B796CD301B1}" type="pres">
      <dgm:prSet presAssocID="{10F0E934-A71D-4E48-8FEA-7E28E5C0A481}" presName="compositeShape" presStyleCnt="0">
        <dgm:presLayoutVars>
          <dgm:chMax val="2"/>
          <dgm:dir/>
          <dgm:resizeHandles val="exact"/>
        </dgm:presLayoutVars>
      </dgm:prSet>
      <dgm:spPr/>
    </dgm:pt>
    <dgm:pt modelId="{A9C114E7-E955-4189-ADC5-B584088F5EBE}" type="pres">
      <dgm:prSet presAssocID="{10F0E934-A71D-4E48-8FEA-7E28E5C0A481}" presName="divider" presStyleLbl="fgShp" presStyleIdx="0" presStyleCnt="1"/>
      <dgm:spPr/>
    </dgm:pt>
    <dgm:pt modelId="{3829F4BB-A72F-4D8B-B236-9712F6CBD72A}" type="pres">
      <dgm:prSet presAssocID="{82FDAD95-AD61-4C6E-AABB-27CF26AD870C}" presName="downArrow" presStyleLbl="node1" presStyleIdx="0" presStyleCnt="2"/>
      <dgm:spPr/>
    </dgm:pt>
    <dgm:pt modelId="{982B1086-6A02-4005-B6CB-F2F91198570F}" type="pres">
      <dgm:prSet presAssocID="{82FDAD95-AD61-4C6E-AABB-27CF26AD870C}" presName="downArrowText" presStyleLbl="revTx" presStyleIdx="0" presStyleCnt="2">
        <dgm:presLayoutVars>
          <dgm:bulletEnabled val="1"/>
        </dgm:presLayoutVars>
      </dgm:prSet>
      <dgm:spPr/>
    </dgm:pt>
    <dgm:pt modelId="{993E31B0-4311-4D75-99DE-833D82C85FC5}" type="pres">
      <dgm:prSet presAssocID="{0E6282C8-0D83-4EC5-837D-97B3CC0C37F5}" presName="upArrow" presStyleLbl="node1" presStyleIdx="1" presStyleCnt="2"/>
      <dgm:spPr/>
    </dgm:pt>
    <dgm:pt modelId="{D00A5B87-6168-4533-A4DB-6B29C899C72B}" type="pres">
      <dgm:prSet presAssocID="{0E6282C8-0D83-4EC5-837D-97B3CC0C37F5}" presName="upArrowText" presStyleLbl="revTx" presStyleIdx="1" presStyleCnt="2">
        <dgm:presLayoutVars>
          <dgm:bulletEnabled val="1"/>
        </dgm:presLayoutVars>
      </dgm:prSet>
      <dgm:spPr/>
    </dgm:pt>
  </dgm:ptLst>
  <dgm:cxnLst>
    <dgm:cxn modelId="{4FF23F37-1B27-4CEE-9103-5D4CE3BB65B6}" type="presOf" srcId="{82FDAD95-AD61-4C6E-AABB-27CF26AD870C}" destId="{982B1086-6A02-4005-B6CB-F2F91198570F}" srcOrd="0" destOrd="0" presId="urn:microsoft.com/office/officeart/2005/8/layout/arrow3"/>
    <dgm:cxn modelId="{2603D59C-96CD-44B5-9EA3-29BBDCB9869D}" srcId="{10F0E934-A71D-4E48-8FEA-7E28E5C0A481}" destId="{82FDAD95-AD61-4C6E-AABB-27CF26AD870C}" srcOrd="0" destOrd="0" parTransId="{5BAF0501-4A2D-4DCB-B013-9A41A882A419}" sibTransId="{724CD5E0-D7B5-43B3-A5C7-D46D2FB5DF68}"/>
    <dgm:cxn modelId="{3B86A691-7003-49C4-8785-09986449724A}" type="presOf" srcId="{10F0E934-A71D-4E48-8FEA-7E28E5C0A481}" destId="{F49B3D98-2E5C-4BC8-91D6-7B796CD301B1}" srcOrd="0" destOrd="0" presId="urn:microsoft.com/office/officeart/2005/8/layout/arrow3"/>
    <dgm:cxn modelId="{DC9390D1-B2D3-44A9-AF38-18F87B128FC1}" srcId="{10F0E934-A71D-4E48-8FEA-7E28E5C0A481}" destId="{0E6282C8-0D83-4EC5-837D-97B3CC0C37F5}" srcOrd="1" destOrd="0" parTransId="{5562342A-6A70-477C-AE6D-E84940B1766E}" sibTransId="{0380D42F-F19E-468D-85A6-DDD573B2D755}"/>
    <dgm:cxn modelId="{EF43D57C-9CA0-458C-891E-04BB53FA2129}" type="presOf" srcId="{0E6282C8-0D83-4EC5-837D-97B3CC0C37F5}" destId="{D00A5B87-6168-4533-A4DB-6B29C899C72B}" srcOrd="0" destOrd="0" presId="urn:microsoft.com/office/officeart/2005/8/layout/arrow3"/>
    <dgm:cxn modelId="{E289F6D6-C7B9-4CAB-9F47-13E19F43F5D1}" type="presParOf" srcId="{F49B3D98-2E5C-4BC8-91D6-7B796CD301B1}" destId="{A9C114E7-E955-4189-ADC5-B584088F5EBE}" srcOrd="0" destOrd="0" presId="urn:microsoft.com/office/officeart/2005/8/layout/arrow3"/>
    <dgm:cxn modelId="{6CBC753A-7905-41A6-825E-FC2D3C177CEF}" type="presParOf" srcId="{F49B3D98-2E5C-4BC8-91D6-7B796CD301B1}" destId="{3829F4BB-A72F-4D8B-B236-9712F6CBD72A}" srcOrd="1" destOrd="0" presId="urn:microsoft.com/office/officeart/2005/8/layout/arrow3"/>
    <dgm:cxn modelId="{EEE1A52B-65F2-4D49-8FA9-45B2202E1FBF}" type="presParOf" srcId="{F49B3D98-2E5C-4BC8-91D6-7B796CD301B1}" destId="{982B1086-6A02-4005-B6CB-F2F91198570F}" srcOrd="2" destOrd="0" presId="urn:microsoft.com/office/officeart/2005/8/layout/arrow3"/>
    <dgm:cxn modelId="{9151DED4-C2D6-46A6-867D-ED903957DAB8}" type="presParOf" srcId="{F49B3D98-2E5C-4BC8-91D6-7B796CD301B1}" destId="{993E31B0-4311-4D75-99DE-833D82C85FC5}" srcOrd="3" destOrd="0" presId="urn:microsoft.com/office/officeart/2005/8/layout/arrow3"/>
    <dgm:cxn modelId="{29D82EFE-EDE0-45A5-B0ED-F005747579E9}" type="presParOf" srcId="{F49B3D98-2E5C-4BC8-91D6-7B796CD301B1}" destId="{D00A5B87-6168-4533-A4DB-6B29C899C72B}" srcOrd="4" destOrd="0" presId="urn:microsoft.com/office/officeart/2005/8/layout/arrow3"/>
  </dgm:cxnLst>
  <dgm:bg/>
  <dgm:whole/>
</dgm:dataModel>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sl-SI"/>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AA4D5F86-5CD6-4316-B413-9C15B54CB829}" type="datetimeFigureOut">
              <a:rPr lang="sl-SI"/>
              <a:pPr>
                <a:defRPr/>
              </a:pPr>
              <a:t>18.6.2012</a:t>
            </a:fld>
            <a:endParaRPr lang="sl-SI"/>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sl-SI"/>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48D1F5D1-DBD7-4786-AB4A-DC394813F2D0}" type="slidenum">
              <a:rPr lang="sl-SI"/>
              <a:pPr>
                <a:defRPr/>
              </a:pPr>
              <a:t>‹#›</a:t>
            </a:fld>
            <a:endParaRPr 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cs typeface="Arial" pitchFamily="34" charset="0"/>
              </a:defRPr>
            </a:lvl1pPr>
          </a:lstStyle>
          <a:p>
            <a:pPr>
              <a:defRPr/>
            </a:pPr>
            <a:endParaRPr lang="sl-SI"/>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pitchFamily="34" charset="0"/>
              </a:defRPr>
            </a:lvl1pPr>
          </a:lstStyle>
          <a:p>
            <a:pPr>
              <a:defRPr/>
            </a:pPr>
            <a:fld id="{2B1139D8-1BD3-4949-806C-C5C30DBD9E4C}" type="datetimeFigureOut">
              <a:rPr lang="sl-SI"/>
              <a:pPr>
                <a:defRPr/>
              </a:pPr>
              <a:t>18.6.2012</a:t>
            </a:fld>
            <a:endParaRPr lang="sl-S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sl-SI"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cs typeface="Arial" pitchFamily="34" charset="0"/>
              </a:defRPr>
            </a:lvl1pPr>
          </a:lstStyle>
          <a:p>
            <a:pPr>
              <a:defRPr/>
            </a:pPr>
            <a:endParaRPr lang="sl-S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pitchFamily="34" charset="0"/>
              </a:defRPr>
            </a:lvl1pPr>
          </a:lstStyle>
          <a:p>
            <a:pPr>
              <a:defRPr/>
            </a:pPr>
            <a:fld id="{0B3B427C-E3D1-4483-9129-D23254494DF1}" type="slidenum">
              <a:rPr lang="sl-SI"/>
              <a:pPr>
                <a:defRPr/>
              </a:pPr>
              <a:t>‹#›</a:t>
            </a:fld>
            <a:endParaRPr lang="sl-S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SLOV">
    <p:spTree>
      <p:nvGrpSpPr>
        <p:cNvPr id="1" name=""/>
        <p:cNvGrpSpPr/>
        <p:nvPr/>
      </p:nvGrpSpPr>
      <p:grpSpPr>
        <a:xfrm>
          <a:off x="0" y="0"/>
          <a:ext cx="0" cy="0"/>
          <a:chOff x="0" y="0"/>
          <a:chExt cx="0" cy="0"/>
        </a:xfrm>
      </p:grpSpPr>
      <p:sp>
        <p:nvSpPr>
          <p:cNvPr id="11" name="Title 1"/>
          <p:cNvSpPr>
            <a:spLocks noGrp="1"/>
          </p:cNvSpPr>
          <p:nvPr>
            <p:ph type="ctrTitle"/>
          </p:nvPr>
        </p:nvSpPr>
        <p:spPr>
          <a:xfrm>
            <a:off x="576000" y="1980000"/>
            <a:ext cx="7560000" cy="1800000"/>
          </a:xfrm>
          <a:prstGeom prst="rect">
            <a:avLst/>
          </a:prstGeom>
        </p:spPr>
        <p:txBody>
          <a:bodyPr lIns="0" tIns="0" rIns="0" bIns="0"/>
          <a:lstStyle>
            <a:lvl1pPr algn="l">
              <a:defRPr sz="3600"/>
            </a:lvl1pPr>
          </a:lstStyle>
          <a:p>
            <a:r>
              <a:rPr lang="sl-SI" smtClean="0"/>
              <a:t>Kliknite, če želite urediti slog naslova matrice</a:t>
            </a:r>
            <a:endParaRPr lang="sl-SI" dirty="0"/>
          </a:p>
        </p:txBody>
      </p:sp>
      <p:sp>
        <p:nvSpPr>
          <p:cNvPr id="12" name="Subtitle 2"/>
          <p:cNvSpPr>
            <a:spLocks noGrp="1"/>
          </p:cNvSpPr>
          <p:nvPr>
            <p:ph type="subTitle" idx="1"/>
          </p:nvPr>
        </p:nvSpPr>
        <p:spPr>
          <a:xfrm>
            <a:off x="576000" y="3780000"/>
            <a:ext cx="7560000" cy="1800000"/>
          </a:xfrm>
          <a:prstGeom prst="rect">
            <a:avLst/>
          </a:prstGeom>
        </p:spPr>
        <p:txBody>
          <a:bodyPr lIns="0" tIns="0" rIns="0" bIns="0"/>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če želite urediti slog podnaslova matrice</a:t>
            </a:r>
            <a:endParaRPr lang="sl-SI"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a:prstGeom prst="rect">
            <a:avLst/>
          </a:prstGeom>
        </p:spPr>
        <p:txBody>
          <a:bodyPr/>
          <a:lstStyle/>
          <a:p>
            <a:r>
              <a:rPr lang="sl-SI" smtClean="0"/>
              <a:t>Kliknite, če želite urediti slog naslova matrice</a:t>
            </a:r>
            <a:endParaRPr lang="sl-SI"/>
          </a:p>
        </p:txBody>
      </p:sp>
      <p:sp>
        <p:nvSpPr>
          <p:cNvPr id="3" name="Ograda vsebine 2"/>
          <p:cNvSpPr>
            <a:spLocks noGrp="1"/>
          </p:cNvSpPr>
          <p:nvPr>
            <p:ph idx="1"/>
          </p:nvPr>
        </p:nvSpPr>
        <p:spPr>
          <a:xfrm>
            <a:off x="457200" y="1600200"/>
            <a:ext cx="8229600" cy="4525963"/>
          </a:xfrm>
          <a:prstGeom prst="rect">
            <a:avLst/>
          </a:prstGeo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a:xfrm>
            <a:off x="6586536" y="612648"/>
            <a:ext cx="957264" cy="457200"/>
          </a:xfrm>
          <a:prstGeom prst="rect">
            <a:avLst/>
          </a:prstGeom>
        </p:spPr>
        <p:txBody>
          <a:bodyPr/>
          <a:lstStyle/>
          <a:p>
            <a:fld id="{C3F416CD-67A3-4CF0-A210-F6AF31AC147F}" type="datetimeFigureOut">
              <a:rPr lang="en-US" smtClean="0"/>
              <a:pPr/>
              <a:t>6/18/2012</a:t>
            </a:fld>
            <a:endParaRPr lang="en-US"/>
          </a:p>
        </p:txBody>
      </p:sp>
      <p:sp>
        <p:nvSpPr>
          <p:cNvPr id="3" name="Ograda noge 2"/>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4" name="Ograda številke diapozitiva 3"/>
          <p:cNvSpPr>
            <a:spLocks noGrp="1"/>
          </p:cNvSpPr>
          <p:nvPr>
            <p:ph type="sldNum" sz="quarter" idx="12"/>
          </p:nvPr>
        </p:nvSpPr>
        <p:spPr>
          <a:xfrm>
            <a:off x="8174736" y="2272"/>
            <a:ext cx="762000" cy="365760"/>
          </a:xfrm>
          <a:prstGeom prst="rect">
            <a:avLst/>
          </a:prstGeom>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p:spTree>
      <p:nvGrpSpPr>
        <p:cNvPr id="1" name=""/>
        <p:cNvGrpSpPr/>
        <p:nvPr/>
      </p:nvGrpSpPr>
      <p:grpSpPr>
        <a:xfrm>
          <a:off x="0" y="0"/>
          <a:ext cx="0" cy="0"/>
          <a:chOff x="0" y="0"/>
          <a:chExt cx="0" cy="0"/>
        </a:xfrm>
      </p:grpSpPr>
      <p:sp>
        <p:nvSpPr>
          <p:cNvPr id="2" name="Title 1"/>
          <p:cNvSpPr>
            <a:spLocks noGrp="1"/>
          </p:cNvSpPr>
          <p:nvPr>
            <p:ph type="title"/>
          </p:nvPr>
        </p:nvSpPr>
        <p:spPr>
          <a:xfrm>
            <a:off x="576000" y="432000"/>
            <a:ext cx="7560000" cy="720000"/>
          </a:xfrm>
          <a:prstGeom prst="rect">
            <a:avLst/>
          </a:prstGeom>
        </p:spPr>
        <p:txBody>
          <a:bodyPr/>
          <a:lstStyle>
            <a:lvl1pPr>
              <a:defRPr sz="2800"/>
            </a:lvl1pPr>
          </a:lstStyle>
          <a:p>
            <a:r>
              <a:rPr lang="en-US" dirty="0" smtClean="0"/>
              <a:t>Click to edit Master title style</a:t>
            </a:r>
            <a:endParaRPr lang="sl-SI" dirty="0"/>
          </a:p>
        </p:txBody>
      </p:sp>
      <p:sp>
        <p:nvSpPr>
          <p:cNvPr id="6" name="Content Placeholder 2"/>
          <p:cNvSpPr>
            <a:spLocks noGrp="1"/>
          </p:cNvSpPr>
          <p:nvPr>
            <p:ph idx="1"/>
          </p:nvPr>
        </p:nvSpPr>
        <p:spPr>
          <a:xfrm>
            <a:off x="576000" y="1584000"/>
            <a:ext cx="8229600" cy="4525963"/>
          </a:xfrm>
          <a:prstGeom prst="rect">
            <a:avLst/>
          </a:prstGeom>
        </p:spPr>
        <p:txBody>
          <a:bodyPr lIns="0" tIns="0" rIns="0" bIns="0"/>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074" name="Group 2"/>
          <p:cNvGrpSpPr>
            <a:grpSpLocks noChangeAspect="1"/>
          </p:cNvGrpSpPr>
          <p:nvPr/>
        </p:nvGrpSpPr>
        <p:grpSpPr bwMode="auto">
          <a:xfrm>
            <a:off x="1089025" y="295275"/>
            <a:ext cx="242888" cy="306388"/>
            <a:chOff x="0" y="0"/>
            <a:chExt cx="456" cy="570"/>
          </a:xfrm>
        </p:grpSpPr>
        <p:sp>
          <p:nvSpPr>
            <p:cNvPr id="1027" name="Freeform 3"/>
            <p:cNvSpPr>
              <a:spLocks/>
            </p:cNvSpPr>
            <p:nvPr/>
          </p:nvSpPr>
          <p:spPr bwMode="auto">
            <a:xfrm>
              <a:off x="18" y="0"/>
              <a:ext cx="420" cy="552"/>
            </a:xfrm>
            <a:custGeom>
              <a:avLst/>
              <a:gdLst/>
              <a:ahLst/>
              <a:cxnLst>
                <a:cxn ang="0">
                  <a:pos x="0" y="7"/>
                </a:cxn>
                <a:cxn ang="0">
                  <a:pos x="10" y="3"/>
                </a:cxn>
                <a:cxn ang="0">
                  <a:pos x="24" y="0"/>
                </a:cxn>
                <a:cxn ang="0">
                  <a:pos x="35" y="0"/>
                </a:cxn>
                <a:cxn ang="0">
                  <a:pos x="49" y="1"/>
                </a:cxn>
                <a:cxn ang="0">
                  <a:pos x="59" y="3"/>
                </a:cxn>
                <a:cxn ang="0">
                  <a:pos x="70" y="7"/>
                </a:cxn>
                <a:cxn ang="0">
                  <a:pos x="70" y="9"/>
                </a:cxn>
                <a:cxn ang="0">
                  <a:pos x="65" y="59"/>
                </a:cxn>
                <a:cxn ang="0">
                  <a:pos x="63" y="67"/>
                </a:cxn>
                <a:cxn ang="0">
                  <a:pos x="60" y="73"/>
                </a:cxn>
                <a:cxn ang="0">
                  <a:pos x="58" y="77"/>
                </a:cxn>
                <a:cxn ang="0">
                  <a:pos x="55" y="81"/>
                </a:cxn>
                <a:cxn ang="0">
                  <a:pos x="55" y="81"/>
                </a:cxn>
                <a:cxn ang="0">
                  <a:pos x="50" y="85"/>
                </a:cxn>
                <a:cxn ang="0">
                  <a:pos x="44" y="89"/>
                </a:cxn>
                <a:cxn ang="0">
                  <a:pos x="40" y="92"/>
                </a:cxn>
                <a:cxn ang="0">
                  <a:pos x="35" y="93"/>
                </a:cxn>
                <a:cxn ang="0">
                  <a:pos x="30" y="91"/>
                </a:cxn>
                <a:cxn ang="0">
                  <a:pos x="25" y="89"/>
                </a:cxn>
                <a:cxn ang="0">
                  <a:pos x="25" y="89"/>
                </a:cxn>
                <a:cxn ang="0">
                  <a:pos x="20" y="86"/>
                </a:cxn>
                <a:cxn ang="0">
                  <a:pos x="17" y="82"/>
                </a:cxn>
                <a:cxn ang="0">
                  <a:pos x="17" y="82"/>
                </a:cxn>
                <a:cxn ang="0">
                  <a:pos x="17" y="82"/>
                </a:cxn>
                <a:cxn ang="0">
                  <a:pos x="17" y="82"/>
                </a:cxn>
                <a:cxn ang="0">
                  <a:pos x="12" y="77"/>
                </a:cxn>
                <a:cxn ang="0">
                  <a:pos x="9" y="73"/>
                </a:cxn>
                <a:cxn ang="0">
                  <a:pos x="9" y="73"/>
                </a:cxn>
                <a:cxn ang="0">
                  <a:pos x="6" y="67"/>
                </a:cxn>
                <a:cxn ang="0">
                  <a:pos x="4" y="60"/>
                </a:cxn>
                <a:cxn ang="0">
                  <a:pos x="2" y="34"/>
                </a:cxn>
                <a:cxn ang="0">
                  <a:pos x="0" y="10"/>
                </a:cxn>
                <a:cxn ang="0">
                  <a:pos x="0" y="7"/>
                </a:cxn>
              </a:cxnLst>
              <a:rect l="0" t="0" r="r" b="b"/>
              <a:pathLst>
                <a:path w="70" h="93">
                  <a:moveTo>
                    <a:pt x="0" y="7"/>
                  </a:moveTo>
                  <a:cubicBezTo>
                    <a:pt x="4" y="5"/>
                    <a:pt x="9" y="4"/>
                    <a:pt x="10" y="3"/>
                  </a:cubicBezTo>
                  <a:cubicBezTo>
                    <a:pt x="12" y="3"/>
                    <a:pt x="19" y="1"/>
                    <a:pt x="24" y="0"/>
                  </a:cubicBezTo>
                  <a:cubicBezTo>
                    <a:pt x="27" y="0"/>
                    <a:pt x="31" y="0"/>
                    <a:pt x="35" y="0"/>
                  </a:cubicBezTo>
                  <a:cubicBezTo>
                    <a:pt x="39" y="0"/>
                    <a:pt x="45" y="0"/>
                    <a:pt x="49" y="1"/>
                  </a:cubicBezTo>
                  <a:cubicBezTo>
                    <a:pt x="52" y="2"/>
                    <a:pt x="56" y="2"/>
                    <a:pt x="59" y="3"/>
                  </a:cubicBezTo>
                  <a:cubicBezTo>
                    <a:pt x="63" y="4"/>
                    <a:pt x="66" y="6"/>
                    <a:pt x="70" y="7"/>
                  </a:cubicBezTo>
                  <a:cubicBezTo>
                    <a:pt x="70" y="9"/>
                    <a:pt x="70" y="9"/>
                    <a:pt x="70" y="9"/>
                  </a:cubicBezTo>
                  <a:cubicBezTo>
                    <a:pt x="65" y="59"/>
                    <a:pt x="65" y="59"/>
                    <a:pt x="65" y="59"/>
                  </a:cubicBezTo>
                  <a:cubicBezTo>
                    <a:pt x="65" y="62"/>
                    <a:pt x="64" y="65"/>
                    <a:pt x="63" y="67"/>
                  </a:cubicBezTo>
                  <a:cubicBezTo>
                    <a:pt x="62" y="69"/>
                    <a:pt x="61" y="71"/>
                    <a:pt x="60" y="73"/>
                  </a:cubicBezTo>
                  <a:cubicBezTo>
                    <a:pt x="60" y="74"/>
                    <a:pt x="59" y="75"/>
                    <a:pt x="58" y="77"/>
                  </a:cubicBezTo>
                  <a:cubicBezTo>
                    <a:pt x="57" y="78"/>
                    <a:pt x="56" y="79"/>
                    <a:pt x="55" y="81"/>
                  </a:cubicBezTo>
                  <a:cubicBezTo>
                    <a:pt x="55" y="81"/>
                    <a:pt x="55" y="81"/>
                    <a:pt x="55" y="81"/>
                  </a:cubicBezTo>
                  <a:cubicBezTo>
                    <a:pt x="53" y="82"/>
                    <a:pt x="52" y="84"/>
                    <a:pt x="50" y="85"/>
                  </a:cubicBezTo>
                  <a:cubicBezTo>
                    <a:pt x="48" y="87"/>
                    <a:pt x="46" y="88"/>
                    <a:pt x="44" y="89"/>
                  </a:cubicBezTo>
                  <a:cubicBezTo>
                    <a:pt x="43" y="90"/>
                    <a:pt x="41" y="91"/>
                    <a:pt x="40" y="92"/>
                  </a:cubicBezTo>
                  <a:cubicBezTo>
                    <a:pt x="38" y="92"/>
                    <a:pt x="37" y="93"/>
                    <a:pt x="35" y="93"/>
                  </a:cubicBezTo>
                  <a:cubicBezTo>
                    <a:pt x="33" y="93"/>
                    <a:pt x="32" y="92"/>
                    <a:pt x="30" y="91"/>
                  </a:cubicBezTo>
                  <a:cubicBezTo>
                    <a:pt x="28" y="91"/>
                    <a:pt x="27" y="90"/>
                    <a:pt x="25" y="89"/>
                  </a:cubicBezTo>
                  <a:cubicBezTo>
                    <a:pt x="25" y="89"/>
                    <a:pt x="25" y="89"/>
                    <a:pt x="25" y="89"/>
                  </a:cubicBezTo>
                  <a:cubicBezTo>
                    <a:pt x="24" y="88"/>
                    <a:pt x="22" y="87"/>
                    <a:pt x="20" y="86"/>
                  </a:cubicBezTo>
                  <a:cubicBezTo>
                    <a:pt x="19" y="85"/>
                    <a:pt x="18" y="83"/>
                    <a:pt x="17" y="82"/>
                  </a:cubicBezTo>
                  <a:cubicBezTo>
                    <a:pt x="17" y="82"/>
                    <a:pt x="17" y="82"/>
                    <a:pt x="17" y="82"/>
                  </a:cubicBezTo>
                  <a:cubicBezTo>
                    <a:pt x="17" y="82"/>
                    <a:pt x="17" y="82"/>
                    <a:pt x="17" y="82"/>
                  </a:cubicBezTo>
                  <a:cubicBezTo>
                    <a:pt x="17" y="82"/>
                    <a:pt x="17" y="82"/>
                    <a:pt x="17" y="82"/>
                  </a:cubicBezTo>
                  <a:cubicBezTo>
                    <a:pt x="15" y="80"/>
                    <a:pt x="13" y="79"/>
                    <a:pt x="12" y="77"/>
                  </a:cubicBezTo>
                  <a:cubicBezTo>
                    <a:pt x="11" y="76"/>
                    <a:pt x="10" y="74"/>
                    <a:pt x="9" y="73"/>
                  </a:cubicBezTo>
                  <a:cubicBezTo>
                    <a:pt x="9" y="73"/>
                    <a:pt x="9" y="73"/>
                    <a:pt x="9" y="73"/>
                  </a:cubicBezTo>
                  <a:cubicBezTo>
                    <a:pt x="8" y="71"/>
                    <a:pt x="7" y="69"/>
                    <a:pt x="6" y="67"/>
                  </a:cubicBezTo>
                  <a:cubicBezTo>
                    <a:pt x="6" y="65"/>
                    <a:pt x="5" y="62"/>
                    <a:pt x="4" y="60"/>
                  </a:cubicBezTo>
                  <a:cubicBezTo>
                    <a:pt x="3" y="52"/>
                    <a:pt x="3" y="43"/>
                    <a:pt x="2" y="34"/>
                  </a:cubicBezTo>
                  <a:cubicBezTo>
                    <a:pt x="2" y="32"/>
                    <a:pt x="0" y="10"/>
                    <a:pt x="0" y="10"/>
                  </a:cubicBezTo>
                  <a:cubicBezTo>
                    <a:pt x="0" y="7"/>
                    <a:pt x="0" y="7"/>
                    <a:pt x="0" y="7"/>
                  </a:cubicBezTo>
                  <a:close/>
                </a:path>
              </a:pathLst>
            </a:custGeom>
            <a:solidFill>
              <a:srgbClr val="005DA3"/>
            </a:solidFill>
            <a:ln w="9525">
              <a:noFill/>
              <a:round/>
              <a:headEnd/>
              <a:tailEnd/>
            </a:ln>
          </p:spPr>
          <p:txBody>
            <a:bodyPr/>
            <a:lstStyle/>
            <a:p>
              <a:pPr>
                <a:defRPr/>
              </a:pPr>
              <a:endParaRPr lang="sl-SI">
                <a:latin typeface="Calibri" pitchFamily="34" charset="0"/>
                <a:cs typeface="Arial" pitchFamily="34" charset="0"/>
              </a:endParaRPr>
            </a:p>
          </p:txBody>
        </p:sp>
        <p:sp>
          <p:nvSpPr>
            <p:cNvPr id="3" name="Freeform 4"/>
            <p:cNvSpPr>
              <a:spLocks/>
            </p:cNvSpPr>
            <p:nvPr/>
          </p:nvSpPr>
          <p:spPr bwMode="auto">
            <a:xfrm>
              <a:off x="60" y="177"/>
              <a:ext cx="331" cy="227"/>
            </a:xfrm>
            <a:custGeom>
              <a:avLst/>
              <a:gdLst/>
              <a:ahLst/>
              <a:cxnLst>
                <a:cxn ang="0">
                  <a:pos x="28" y="0"/>
                </a:cxn>
                <a:cxn ang="0">
                  <a:pos x="19" y="17"/>
                </a:cxn>
                <a:cxn ang="0">
                  <a:pos x="13" y="9"/>
                </a:cxn>
                <a:cxn ang="0">
                  <a:pos x="0" y="28"/>
                </a:cxn>
                <a:cxn ang="0">
                  <a:pos x="1" y="33"/>
                </a:cxn>
                <a:cxn ang="0">
                  <a:pos x="3" y="37"/>
                </a:cxn>
                <a:cxn ang="0">
                  <a:pos x="8" y="38"/>
                </a:cxn>
                <a:cxn ang="0">
                  <a:pos x="13" y="37"/>
                </a:cxn>
                <a:cxn ang="0">
                  <a:pos x="18" y="35"/>
                </a:cxn>
                <a:cxn ang="0">
                  <a:pos x="23" y="37"/>
                </a:cxn>
                <a:cxn ang="0">
                  <a:pos x="28" y="38"/>
                </a:cxn>
                <a:cxn ang="0">
                  <a:pos x="33" y="37"/>
                </a:cxn>
                <a:cxn ang="0">
                  <a:pos x="38" y="35"/>
                </a:cxn>
                <a:cxn ang="0">
                  <a:pos x="43" y="37"/>
                </a:cxn>
                <a:cxn ang="0">
                  <a:pos x="48" y="38"/>
                </a:cxn>
                <a:cxn ang="0">
                  <a:pos x="53" y="37"/>
                </a:cxn>
                <a:cxn ang="0">
                  <a:pos x="54" y="33"/>
                </a:cxn>
                <a:cxn ang="0">
                  <a:pos x="55" y="28"/>
                </a:cxn>
                <a:cxn ang="0">
                  <a:pos x="42" y="10"/>
                </a:cxn>
                <a:cxn ang="0">
                  <a:pos x="36" y="17"/>
                </a:cxn>
                <a:cxn ang="0">
                  <a:pos x="28" y="0"/>
                </a:cxn>
              </a:cxnLst>
              <a:rect l="0" t="0" r="r" b="b"/>
              <a:pathLst>
                <a:path w="55" h="38">
                  <a:moveTo>
                    <a:pt x="28" y="0"/>
                  </a:moveTo>
                  <a:cubicBezTo>
                    <a:pt x="19" y="17"/>
                    <a:pt x="19" y="17"/>
                    <a:pt x="19" y="17"/>
                  </a:cubicBezTo>
                  <a:cubicBezTo>
                    <a:pt x="13" y="9"/>
                    <a:pt x="13" y="9"/>
                    <a:pt x="13" y="9"/>
                  </a:cubicBezTo>
                  <a:cubicBezTo>
                    <a:pt x="9" y="16"/>
                    <a:pt x="4" y="22"/>
                    <a:pt x="0" y="28"/>
                  </a:cubicBezTo>
                  <a:cubicBezTo>
                    <a:pt x="0" y="29"/>
                    <a:pt x="1" y="31"/>
                    <a:pt x="1" y="33"/>
                  </a:cubicBezTo>
                  <a:cubicBezTo>
                    <a:pt x="2" y="34"/>
                    <a:pt x="2" y="35"/>
                    <a:pt x="3" y="37"/>
                  </a:cubicBezTo>
                  <a:cubicBezTo>
                    <a:pt x="4" y="37"/>
                    <a:pt x="6" y="38"/>
                    <a:pt x="8" y="38"/>
                  </a:cubicBezTo>
                  <a:cubicBezTo>
                    <a:pt x="9" y="38"/>
                    <a:pt x="11" y="37"/>
                    <a:pt x="13" y="37"/>
                  </a:cubicBezTo>
                  <a:cubicBezTo>
                    <a:pt x="14" y="36"/>
                    <a:pt x="16" y="35"/>
                    <a:pt x="18" y="35"/>
                  </a:cubicBezTo>
                  <a:cubicBezTo>
                    <a:pt x="20" y="35"/>
                    <a:pt x="22" y="36"/>
                    <a:pt x="23" y="37"/>
                  </a:cubicBezTo>
                  <a:cubicBezTo>
                    <a:pt x="24" y="38"/>
                    <a:pt x="26" y="38"/>
                    <a:pt x="28" y="38"/>
                  </a:cubicBezTo>
                  <a:cubicBezTo>
                    <a:pt x="29" y="38"/>
                    <a:pt x="32" y="37"/>
                    <a:pt x="33" y="37"/>
                  </a:cubicBezTo>
                  <a:cubicBezTo>
                    <a:pt x="35" y="36"/>
                    <a:pt x="36" y="35"/>
                    <a:pt x="38" y="35"/>
                  </a:cubicBezTo>
                  <a:cubicBezTo>
                    <a:pt x="40" y="35"/>
                    <a:pt x="41" y="36"/>
                    <a:pt x="43" y="37"/>
                  </a:cubicBezTo>
                  <a:cubicBezTo>
                    <a:pt x="44" y="37"/>
                    <a:pt x="46" y="38"/>
                    <a:pt x="48" y="38"/>
                  </a:cubicBezTo>
                  <a:cubicBezTo>
                    <a:pt x="50" y="38"/>
                    <a:pt x="52" y="37"/>
                    <a:pt x="53" y="37"/>
                  </a:cubicBezTo>
                  <a:cubicBezTo>
                    <a:pt x="53" y="35"/>
                    <a:pt x="54" y="34"/>
                    <a:pt x="54" y="33"/>
                  </a:cubicBezTo>
                  <a:cubicBezTo>
                    <a:pt x="55" y="30"/>
                    <a:pt x="55" y="29"/>
                    <a:pt x="55" y="28"/>
                  </a:cubicBezTo>
                  <a:cubicBezTo>
                    <a:pt x="42" y="10"/>
                    <a:pt x="42" y="10"/>
                    <a:pt x="42" y="10"/>
                  </a:cubicBezTo>
                  <a:cubicBezTo>
                    <a:pt x="36" y="17"/>
                    <a:pt x="36" y="17"/>
                    <a:pt x="36" y="17"/>
                  </a:cubicBezTo>
                  <a:cubicBezTo>
                    <a:pt x="28" y="0"/>
                    <a:pt x="28" y="0"/>
                    <a:pt x="28" y="0"/>
                  </a:cubicBezTo>
                  <a:close/>
                </a:path>
              </a:pathLst>
            </a:custGeom>
            <a:solidFill>
              <a:srgbClr val="FFFFFF"/>
            </a:solidFill>
            <a:ln w="9525">
              <a:noFill/>
              <a:round/>
              <a:headEnd/>
              <a:tailEnd/>
            </a:ln>
          </p:spPr>
          <p:txBody>
            <a:bodyPr/>
            <a:lstStyle/>
            <a:p>
              <a:pPr>
                <a:defRPr/>
              </a:pPr>
              <a:endParaRPr lang="sl-SI">
                <a:latin typeface="Calibri" pitchFamily="34" charset="0"/>
                <a:cs typeface="Arial" pitchFamily="34" charset="0"/>
              </a:endParaRPr>
            </a:p>
          </p:txBody>
        </p:sp>
        <p:sp>
          <p:nvSpPr>
            <p:cNvPr id="5" name="Freeform 5"/>
            <p:cNvSpPr>
              <a:spLocks/>
            </p:cNvSpPr>
            <p:nvPr/>
          </p:nvSpPr>
          <p:spPr bwMode="auto">
            <a:xfrm>
              <a:off x="83" y="405"/>
              <a:ext cx="283" cy="35"/>
            </a:xfrm>
            <a:custGeom>
              <a:avLst/>
              <a:gdLst/>
              <a:ahLst/>
              <a:cxnLst>
                <a:cxn ang="0">
                  <a:pos x="0" y="2"/>
                </a:cxn>
                <a:cxn ang="0">
                  <a:pos x="2" y="5"/>
                </a:cxn>
                <a:cxn ang="0">
                  <a:pos x="4" y="6"/>
                </a:cxn>
                <a:cxn ang="0">
                  <a:pos x="9" y="4"/>
                </a:cxn>
                <a:cxn ang="0">
                  <a:pos x="14" y="3"/>
                </a:cxn>
                <a:cxn ang="0">
                  <a:pos x="19" y="4"/>
                </a:cxn>
                <a:cxn ang="0">
                  <a:pos x="24" y="6"/>
                </a:cxn>
                <a:cxn ang="0">
                  <a:pos x="29" y="4"/>
                </a:cxn>
                <a:cxn ang="0">
                  <a:pos x="34" y="3"/>
                </a:cxn>
                <a:cxn ang="0">
                  <a:pos x="39" y="4"/>
                </a:cxn>
                <a:cxn ang="0">
                  <a:pos x="44" y="6"/>
                </a:cxn>
                <a:cxn ang="0">
                  <a:pos x="45" y="5"/>
                </a:cxn>
                <a:cxn ang="0">
                  <a:pos x="47" y="2"/>
                </a:cxn>
                <a:cxn ang="0">
                  <a:pos x="44" y="3"/>
                </a:cxn>
                <a:cxn ang="0">
                  <a:pos x="39" y="2"/>
                </a:cxn>
                <a:cxn ang="0">
                  <a:pos x="34" y="0"/>
                </a:cxn>
                <a:cxn ang="0">
                  <a:pos x="29" y="2"/>
                </a:cxn>
                <a:cxn ang="0">
                  <a:pos x="24" y="3"/>
                </a:cxn>
                <a:cxn ang="0">
                  <a:pos x="19" y="2"/>
                </a:cxn>
                <a:cxn ang="0">
                  <a:pos x="14" y="0"/>
                </a:cxn>
                <a:cxn ang="0">
                  <a:pos x="8" y="2"/>
                </a:cxn>
                <a:cxn ang="0">
                  <a:pos x="4" y="3"/>
                </a:cxn>
                <a:cxn ang="0">
                  <a:pos x="0" y="2"/>
                </a:cxn>
              </a:cxnLst>
              <a:rect l="0" t="0" r="r" b="b"/>
              <a:pathLst>
                <a:path w="47" h="6">
                  <a:moveTo>
                    <a:pt x="0" y="2"/>
                  </a:moveTo>
                  <a:cubicBezTo>
                    <a:pt x="2" y="5"/>
                    <a:pt x="2" y="5"/>
                    <a:pt x="2" y="5"/>
                  </a:cubicBezTo>
                  <a:cubicBezTo>
                    <a:pt x="3" y="5"/>
                    <a:pt x="3" y="6"/>
                    <a:pt x="4" y="6"/>
                  </a:cubicBezTo>
                  <a:cubicBezTo>
                    <a:pt x="5" y="6"/>
                    <a:pt x="8" y="5"/>
                    <a:pt x="9" y="4"/>
                  </a:cubicBezTo>
                  <a:cubicBezTo>
                    <a:pt x="10" y="3"/>
                    <a:pt x="12" y="3"/>
                    <a:pt x="14" y="3"/>
                  </a:cubicBezTo>
                  <a:cubicBezTo>
                    <a:pt x="15" y="3"/>
                    <a:pt x="18" y="4"/>
                    <a:pt x="19" y="4"/>
                  </a:cubicBezTo>
                  <a:cubicBezTo>
                    <a:pt x="21" y="5"/>
                    <a:pt x="22" y="6"/>
                    <a:pt x="24" y="6"/>
                  </a:cubicBezTo>
                  <a:cubicBezTo>
                    <a:pt x="25" y="6"/>
                    <a:pt x="28" y="5"/>
                    <a:pt x="29" y="4"/>
                  </a:cubicBezTo>
                  <a:cubicBezTo>
                    <a:pt x="31" y="3"/>
                    <a:pt x="32" y="3"/>
                    <a:pt x="34" y="3"/>
                  </a:cubicBezTo>
                  <a:cubicBezTo>
                    <a:pt x="36" y="3"/>
                    <a:pt x="37" y="4"/>
                    <a:pt x="39" y="4"/>
                  </a:cubicBezTo>
                  <a:cubicBezTo>
                    <a:pt x="40" y="5"/>
                    <a:pt x="43" y="6"/>
                    <a:pt x="44" y="6"/>
                  </a:cubicBezTo>
                  <a:cubicBezTo>
                    <a:pt x="45" y="6"/>
                    <a:pt x="45" y="6"/>
                    <a:pt x="45" y="5"/>
                  </a:cubicBezTo>
                  <a:cubicBezTo>
                    <a:pt x="46" y="4"/>
                    <a:pt x="47" y="4"/>
                    <a:pt x="47" y="2"/>
                  </a:cubicBezTo>
                  <a:cubicBezTo>
                    <a:pt x="46" y="3"/>
                    <a:pt x="45" y="3"/>
                    <a:pt x="44" y="3"/>
                  </a:cubicBezTo>
                  <a:cubicBezTo>
                    <a:pt x="43" y="3"/>
                    <a:pt x="41" y="2"/>
                    <a:pt x="39" y="2"/>
                  </a:cubicBezTo>
                  <a:cubicBezTo>
                    <a:pt x="38" y="1"/>
                    <a:pt x="36" y="0"/>
                    <a:pt x="34" y="0"/>
                  </a:cubicBezTo>
                  <a:cubicBezTo>
                    <a:pt x="32" y="0"/>
                    <a:pt x="30" y="1"/>
                    <a:pt x="29" y="2"/>
                  </a:cubicBezTo>
                  <a:cubicBezTo>
                    <a:pt x="27" y="3"/>
                    <a:pt x="25" y="3"/>
                    <a:pt x="24" y="3"/>
                  </a:cubicBezTo>
                  <a:cubicBezTo>
                    <a:pt x="22" y="3"/>
                    <a:pt x="20" y="3"/>
                    <a:pt x="19" y="2"/>
                  </a:cubicBezTo>
                  <a:cubicBezTo>
                    <a:pt x="18" y="1"/>
                    <a:pt x="15" y="0"/>
                    <a:pt x="14" y="0"/>
                  </a:cubicBezTo>
                  <a:cubicBezTo>
                    <a:pt x="12" y="0"/>
                    <a:pt x="10" y="1"/>
                    <a:pt x="8" y="2"/>
                  </a:cubicBezTo>
                  <a:cubicBezTo>
                    <a:pt x="7" y="2"/>
                    <a:pt x="5" y="3"/>
                    <a:pt x="4" y="3"/>
                  </a:cubicBezTo>
                  <a:cubicBezTo>
                    <a:pt x="2" y="3"/>
                    <a:pt x="2" y="3"/>
                    <a:pt x="0" y="2"/>
                  </a:cubicBezTo>
                  <a:close/>
                </a:path>
              </a:pathLst>
            </a:custGeom>
            <a:solidFill>
              <a:srgbClr val="FFFFFF"/>
            </a:solidFill>
            <a:ln w="9525">
              <a:noFill/>
              <a:round/>
              <a:headEnd/>
              <a:tailEnd/>
            </a:ln>
          </p:spPr>
          <p:txBody>
            <a:bodyPr/>
            <a:lstStyle/>
            <a:p>
              <a:pPr>
                <a:defRPr/>
              </a:pPr>
              <a:endParaRPr lang="sl-SI">
                <a:latin typeface="Calibri" pitchFamily="34" charset="0"/>
                <a:cs typeface="Arial" pitchFamily="34" charset="0"/>
              </a:endParaRPr>
            </a:p>
          </p:txBody>
        </p:sp>
        <p:sp>
          <p:nvSpPr>
            <p:cNvPr id="2" name="Freeform 6"/>
            <p:cNvSpPr>
              <a:spLocks/>
            </p:cNvSpPr>
            <p:nvPr/>
          </p:nvSpPr>
          <p:spPr bwMode="auto">
            <a:xfrm>
              <a:off x="113" y="440"/>
              <a:ext cx="229" cy="95"/>
            </a:xfrm>
            <a:custGeom>
              <a:avLst/>
              <a:gdLst/>
              <a:ahLst/>
              <a:cxnLst>
                <a:cxn ang="0">
                  <a:pos x="0" y="2"/>
                </a:cxn>
                <a:cxn ang="0">
                  <a:pos x="8" y="11"/>
                </a:cxn>
                <a:cxn ang="0">
                  <a:pos x="19" y="16"/>
                </a:cxn>
                <a:cxn ang="0">
                  <a:pos x="30" y="10"/>
                </a:cxn>
                <a:cxn ang="0">
                  <a:pos x="38" y="2"/>
                </a:cxn>
                <a:cxn ang="0">
                  <a:pos x="34" y="1"/>
                </a:cxn>
                <a:cxn ang="0">
                  <a:pos x="29" y="0"/>
                </a:cxn>
                <a:cxn ang="0">
                  <a:pos x="24" y="1"/>
                </a:cxn>
                <a:cxn ang="0">
                  <a:pos x="19" y="2"/>
                </a:cxn>
                <a:cxn ang="0">
                  <a:pos x="14" y="1"/>
                </a:cxn>
                <a:cxn ang="0">
                  <a:pos x="9" y="0"/>
                </a:cxn>
                <a:cxn ang="0">
                  <a:pos x="3" y="1"/>
                </a:cxn>
                <a:cxn ang="0">
                  <a:pos x="0" y="2"/>
                </a:cxn>
              </a:cxnLst>
              <a:rect l="0" t="0" r="r" b="b"/>
              <a:pathLst>
                <a:path w="38" h="16">
                  <a:moveTo>
                    <a:pt x="0" y="2"/>
                  </a:moveTo>
                  <a:cubicBezTo>
                    <a:pt x="2" y="5"/>
                    <a:pt x="5" y="8"/>
                    <a:pt x="8" y="11"/>
                  </a:cubicBezTo>
                  <a:cubicBezTo>
                    <a:pt x="11" y="13"/>
                    <a:pt x="15" y="15"/>
                    <a:pt x="19" y="16"/>
                  </a:cubicBezTo>
                  <a:cubicBezTo>
                    <a:pt x="22" y="15"/>
                    <a:pt x="27" y="13"/>
                    <a:pt x="30" y="10"/>
                  </a:cubicBezTo>
                  <a:cubicBezTo>
                    <a:pt x="33" y="8"/>
                    <a:pt x="36" y="5"/>
                    <a:pt x="38" y="2"/>
                  </a:cubicBezTo>
                  <a:cubicBezTo>
                    <a:pt x="36" y="2"/>
                    <a:pt x="36" y="2"/>
                    <a:pt x="34" y="1"/>
                  </a:cubicBezTo>
                  <a:cubicBezTo>
                    <a:pt x="33" y="0"/>
                    <a:pt x="31" y="0"/>
                    <a:pt x="29" y="0"/>
                  </a:cubicBezTo>
                  <a:cubicBezTo>
                    <a:pt x="27" y="0"/>
                    <a:pt x="26" y="0"/>
                    <a:pt x="24" y="1"/>
                  </a:cubicBezTo>
                  <a:cubicBezTo>
                    <a:pt x="23" y="2"/>
                    <a:pt x="21" y="2"/>
                    <a:pt x="19" y="2"/>
                  </a:cubicBezTo>
                  <a:cubicBezTo>
                    <a:pt x="17" y="2"/>
                    <a:pt x="15" y="2"/>
                    <a:pt x="14" y="1"/>
                  </a:cubicBezTo>
                  <a:cubicBezTo>
                    <a:pt x="12" y="0"/>
                    <a:pt x="10" y="0"/>
                    <a:pt x="9" y="0"/>
                  </a:cubicBezTo>
                  <a:cubicBezTo>
                    <a:pt x="7" y="0"/>
                    <a:pt x="5" y="0"/>
                    <a:pt x="3" y="1"/>
                  </a:cubicBezTo>
                  <a:cubicBezTo>
                    <a:pt x="3" y="1"/>
                    <a:pt x="2" y="2"/>
                    <a:pt x="0" y="2"/>
                  </a:cubicBezTo>
                  <a:close/>
                </a:path>
              </a:pathLst>
            </a:custGeom>
            <a:solidFill>
              <a:srgbClr val="FFFFFF"/>
            </a:solidFill>
            <a:ln w="9525">
              <a:noFill/>
              <a:round/>
              <a:headEnd/>
              <a:tailEnd/>
            </a:ln>
          </p:spPr>
          <p:txBody>
            <a:bodyPr/>
            <a:lstStyle/>
            <a:p>
              <a:pPr>
                <a:defRPr/>
              </a:pPr>
              <a:endParaRPr lang="sl-SI">
                <a:latin typeface="Calibri" pitchFamily="34" charset="0"/>
                <a:cs typeface="Arial" pitchFamily="34" charset="0"/>
              </a:endParaRPr>
            </a:p>
          </p:txBody>
        </p:sp>
        <p:sp>
          <p:nvSpPr>
            <p:cNvPr id="1031" name="Freeform 7"/>
            <p:cNvSpPr>
              <a:spLocks/>
            </p:cNvSpPr>
            <p:nvPr/>
          </p:nvSpPr>
          <p:spPr bwMode="auto">
            <a:xfrm>
              <a:off x="0" y="41"/>
              <a:ext cx="456" cy="529"/>
            </a:xfrm>
            <a:custGeom>
              <a:avLst/>
              <a:gdLst/>
              <a:ahLst/>
              <a:cxnLst>
                <a:cxn ang="0">
                  <a:pos x="3" y="3"/>
                </a:cxn>
                <a:cxn ang="0">
                  <a:pos x="3" y="0"/>
                </a:cxn>
                <a:cxn ang="0">
                  <a:pos x="0" y="1"/>
                </a:cxn>
                <a:cxn ang="0">
                  <a:pos x="0" y="3"/>
                </a:cxn>
                <a:cxn ang="0">
                  <a:pos x="2" y="27"/>
                </a:cxn>
                <a:cxn ang="0">
                  <a:pos x="4" y="53"/>
                </a:cxn>
                <a:cxn ang="0">
                  <a:pos x="4" y="53"/>
                </a:cxn>
                <a:cxn ang="0">
                  <a:pos x="7" y="61"/>
                </a:cxn>
                <a:cxn ang="0">
                  <a:pos x="10" y="67"/>
                </a:cxn>
                <a:cxn ang="0">
                  <a:pos x="10" y="67"/>
                </a:cxn>
                <a:cxn ang="0">
                  <a:pos x="13" y="72"/>
                </a:cxn>
                <a:cxn ang="0">
                  <a:pos x="18" y="77"/>
                </a:cxn>
                <a:cxn ang="0">
                  <a:pos x="18" y="77"/>
                </a:cxn>
                <a:cxn ang="0">
                  <a:pos x="22" y="81"/>
                </a:cxn>
                <a:cxn ang="0">
                  <a:pos x="27" y="84"/>
                </a:cxn>
                <a:cxn ang="0">
                  <a:pos x="27" y="84"/>
                </a:cxn>
                <a:cxn ang="0">
                  <a:pos x="32" y="87"/>
                </a:cxn>
                <a:cxn ang="0">
                  <a:pos x="38" y="89"/>
                </a:cxn>
                <a:cxn ang="0">
                  <a:pos x="38" y="89"/>
                </a:cxn>
                <a:cxn ang="0">
                  <a:pos x="44" y="87"/>
                </a:cxn>
                <a:cxn ang="0">
                  <a:pos x="49" y="85"/>
                </a:cxn>
                <a:cxn ang="0">
                  <a:pos x="55" y="80"/>
                </a:cxn>
                <a:cxn ang="0">
                  <a:pos x="60" y="75"/>
                </a:cxn>
                <a:cxn ang="0">
                  <a:pos x="60" y="75"/>
                </a:cxn>
                <a:cxn ang="0">
                  <a:pos x="63" y="71"/>
                </a:cxn>
                <a:cxn ang="0">
                  <a:pos x="66" y="67"/>
                </a:cxn>
                <a:cxn ang="0">
                  <a:pos x="69" y="61"/>
                </a:cxn>
                <a:cxn ang="0">
                  <a:pos x="71" y="53"/>
                </a:cxn>
                <a:cxn ang="0">
                  <a:pos x="71" y="53"/>
                </a:cxn>
                <a:cxn ang="0">
                  <a:pos x="76" y="2"/>
                </a:cxn>
                <a:cxn ang="0">
                  <a:pos x="76" y="1"/>
                </a:cxn>
                <a:cxn ang="0">
                  <a:pos x="73" y="0"/>
                </a:cxn>
                <a:cxn ang="0">
                  <a:pos x="73" y="2"/>
                </a:cxn>
                <a:cxn ang="0">
                  <a:pos x="68" y="52"/>
                </a:cxn>
                <a:cxn ang="0">
                  <a:pos x="66" y="60"/>
                </a:cxn>
                <a:cxn ang="0">
                  <a:pos x="63" y="66"/>
                </a:cxn>
                <a:cxn ang="0">
                  <a:pos x="61" y="70"/>
                </a:cxn>
                <a:cxn ang="0">
                  <a:pos x="58" y="74"/>
                </a:cxn>
                <a:cxn ang="0">
                  <a:pos x="58" y="74"/>
                </a:cxn>
                <a:cxn ang="0">
                  <a:pos x="53" y="78"/>
                </a:cxn>
                <a:cxn ang="0">
                  <a:pos x="47" y="82"/>
                </a:cxn>
                <a:cxn ang="0">
                  <a:pos x="43" y="85"/>
                </a:cxn>
                <a:cxn ang="0">
                  <a:pos x="38" y="86"/>
                </a:cxn>
                <a:cxn ang="0">
                  <a:pos x="33" y="84"/>
                </a:cxn>
                <a:cxn ang="0">
                  <a:pos x="28" y="82"/>
                </a:cxn>
                <a:cxn ang="0">
                  <a:pos x="28" y="82"/>
                </a:cxn>
                <a:cxn ang="0">
                  <a:pos x="23" y="79"/>
                </a:cxn>
                <a:cxn ang="0">
                  <a:pos x="20" y="75"/>
                </a:cxn>
                <a:cxn ang="0">
                  <a:pos x="20" y="75"/>
                </a:cxn>
                <a:cxn ang="0">
                  <a:pos x="20" y="75"/>
                </a:cxn>
                <a:cxn ang="0">
                  <a:pos x="20" y="75"/>
                </a:cxn>
                <a:cxn ang="0">
                  <a:pos x="15" y="70"/>
                </a:cxn>
                <a:cxn ang="0">
                  <a:pos x="12" y="66"/>
                </a:cxn>
                <a:cxn ang="0">
                  <a:pos x="12" y="66"/>
                </a:cxn>
                <a:cxn ang="0">
                  <a:pos x="9" y="60"/>
                </a:cxn>
                <a:cxn ang="0">
                  <a:pos x="7" y="53"/>
                </a:cxn>
                <a:cxn ang="0">
                  <a:pos x="5" y="27"/>
                </a:cxn>
                <a:cxn ang="0">
                  <a:pos x="3" y="3"/>
                </a:cxn>
              </a:cxnLst>
              <a:rect l="0" t="0" r="r" b="b"/>
              <a:pathLst>
                <a:path w="76" h="89">
                  <a:moveTo>
                    <a:pt x="3" y="3"/>
                  </a:moveTo>
                  <a:cubicBezTo>
                    <a:pt x="3" y="0"/>
                    <a:pt x="3" y="0"/>
                    <a:pt x="3" y="0"/>
                  </a:cubicBezTo>
                  <a:cubicBezTo>
                    <a:pt x="0" y="1"/>
                    <a:pt x="0" y="1"/>
                    <a:pt x="0" y="1"/>
                  </a:cubicBezTo>
                  <a:cubicBezTo>
                    <a:pt x="0" y="3"/>
                    <a:pt x="0" y="3"/>
                    <a:pt x="0" y="3"/>
                  </a:cubicBezTo>
                  <a:cubicBezTo>
                    <a:pt x="1" y="10"/>
                    <a:pt x="1" y="19"/>
                    <a:pt x="2" y="27"/>
                  </a:cubicBezTo>
                  <a:cubicBezTo>
                    <a:pt x="3" y="35"/>
                    <a:pt x="3" y="43"/>
                    <a:pt x="4" y="53"/>
                  </a:cubicBezTo>
                  <a:cubicBezTo>
                    <a:pt x="4" y="53"/>
                    <a:pt x="4" y="53"/>
                    <a:pt x="4" y="53"/>
                  </a:cubicBezTo>
                  <a:cubicBezTo>
                    <a:pt x="5" y="56"/>
                    <a:pt x="6" y="59"/>
                    <a:pt x="7" y="61"/>
                  </a:cubicBezTo>
                  <a:cubicBezTo>
                    <a:pt x="8" y="63"/>
                    <a:pt x="9" y="65"/>
                    <a:pt x="10" y="67"/>
                  </a:cubicBezTo>
                  <a:cubicBezTo>
                    <a:pt x="10" y="67"/>
                    <a:pt x="10" y="67"/>
                    <a:pt x="10" y="67"/>
                  </a:cubicBezTo>
                  <a:cubicBezTo>
                    <a:pt x="11" y="69"/>
                    <a:pt x="12" y="70"/>
                    <a:pt x="13" y="72"/>
                  </a:cubicBezTo>
                  <a:cubicBezTo>
                    <a:pt x="14" y="74"/>
                    <a:pt x="16" y="75"/>
                    <a:pt x="18" y="77"/>
                  </a:cubicBezTo>
                  <a:cubicBezTo>
                    <a:pt x="18" y="77"/>
                    <a:pt x="18" y="77"/>
                    <a:pt x="18" y="77"/>
                  </a:cubicBezTo>
                  <a:cubicBezTo>
                    <a:pt x="19" y="79"/>
                    <a:pt x="20" y="80"/>
                    <a:pt x="22" y="81"/>
                  </a:cubicBezTo>
                  <a:cubicBezTo>
                    <a:pt x="23" y="82"/>
                    <a:pt x="25" y="83"/>
                    <a:pt x="27" y="84"/>
                  </a:cubicBezTo>
                  <a:cubicBezTo>
                    <a:pt x="27" y="84"/>
                    <a:pt x="27" y="84"/>
                    <a:pt x="27" y="84"/>
                  </a:cubicBezTo>
                  <a:cubicBezTo>
                    <a:pt x="28" y="85"/>
                    <a:pt x="30" y="86"/>
                    <a:pt x="32" y="87"/>
                  </a:cubicBezTo>
                  <a:cubicBezTo>
                    <a:pt x="34" y="88"/>
                    <a:pt x="36" y="89"/>
                    <a:pt x="38" y="89"/>
                  </a:cubicBezTo>
                  <a:cubicBezTo>
                    <a:pt x="38" y="89"/>
                    <a:pt x="38" y="89"/>
                    <a:pt x="38" y="89"/>
                  </a:cubicBezTo>
                  <a:cubicBezTo>
                    <a:pt x="40" y="89"/>
                    <a:pt x="42" y="88"/>
                    <a:pt x="44" y="87"/>
                  </a:cubicBezTo>
                  <a:cubicBezTo>
                    <a:pt x="46" y="86"/>
                    <a:pt x="47" y="86"/>
                    <a:pt x="49" y="85"/>
                  </a:cubicBezTo>
                  <a:cubicBezTo>
                    <a:pt x="51" y="83"/>
                    <a:pt x="53" y="82"/>
                    <a:pt x="55" y="80"/>
                  </a:cubicBezTo>
                  <a:cubicBezTo>
                    <a:pt x="57" y="79"/>
                    <a:pt x="58" y="77"/>
                    <a:pt x="60" y="75"/>
                  </a:cubicBezTo>
                  <a:cubicBezTo>
                    <a:pt x="60" y="75"/>
                    <a:pt x="60" y="75"/>
                    <a:pt x="60" y="75"/>
                  </a:cubicBezTo>
                  <a:cubicBezTo>
                    <a:pt x="61" y="74"/>
                    <a:pt x="62" y="73"/>
                    <a:pt x="63" y="71"/>
                  </a:cubicBezTo>
                  <a:cubicBezTo>
                    <a:pt x="64" y="70"/>
                    <a:pt x="65" y="69"/>
                    <a:pt x="66" y="67"/>
                  </a:cubicBezTo>
                  <a:cubicBezTo>
                    <a:pt x="67" y="65"/>
                    <a:pt x="68" y="63"/>
                    <a:pt x="69" y="61"/>
                  </a:cubicBezTo>
                  <a:cubicBezTo>
                    <a:pt x="70" y="58"/>
                    <a:pt x="70" y="56"/>
                    <a:pt x="71" y="53"/>
                  </a:cubicBezTo>
                  <a:cubicBezTo>
                    <a:pt x="71" y="53"/>
                    <a:pt x="71" y="53"/>
                    <a:pt x="71" y="53"/>
                  </a:cubicBezTo>
                  <a:cubicBezTo>
                    <a:pt x="76" y="2"/>
                    <a:pt x="76" y="2"/>
                    <a:pt x="76" y="2"/>
                  </a:cubicBezTo>
                  <a:cubicBezTo>
                    <a:pt x="76" y="1"/>
                    <a:pt x="76" y="1"/>
                    <a:pt x="76" y="1"/>
                  </a:cubicBezTo>
                  <a:cubicBezTo>
                    <a:pt x="73" y="0"/>
                    <a:pt x="73" y="0"/>
                    <a:pt x="73" y="0"/>
                  </a:cubicBezTo>
                  <a:cubicBezTo>
                    <a:pt x="73" y="2"/>
                    <a:pt x="73" y="2"/>
                    <a:pt x="73" y="2"/>
                  </a:cubicBezTo>
                  <a:cubicBezTo>
                    <a:pt x="68" y="52"/>
                    <a:pt x="68" y="52"/>
                    <a:pt x="68" y="52"/>
                  </a:cubicBezTo>
                  <a:cubicBezTo>
                    <a:pt x="68" y="55"/>
                    <a:pt x="67" y="58"/>
                    <a:pt x="66" y="60"/>
                  </a:cubicBezTo>
                  <a:cubicBezTo>
                    <a:pt x="65" y="62"/>
                    <a:pt x="64" y="64"/>
                    <a:pt x="63" y="66"/>
                  </a:cubicBezTo>
                  <a:cubicBezTo>
                    <a:pt x="63" y="67"/>
                    <a:pt x="62" y="68"/>
                    <a:pt x="61" y="70"/>
                  </a:cubicBezTo>
                  <a:cubicBezTo>
                    <a:pt x="60" y="71"/>
                    <a:pt x="59" y="72"/>
                    <a:pt x="58" y="74"/>
                  </a:cubicBezTo>
                  <a:cubicBezTo>
                    <a:pt x="58" y="74"/>
                    <a:pt x="58" y="74"/>
                    <a:pt x="58" y="74"/>
                  </a:cubicBezTo>
                  <a:cubicBezTo>
                    <a:pt x="56" y="75"/>
                    <a:pt x="55" y="77"/>
                    <a:pt x="53" y="78"/>
                  </a:cubicBezTo>
                  <a:cubicBezTo>
                    <a:pt x="51" y="80"/>
                    <a:pt x="49" y="81"/>
                    <a:pt x="47" y="82"/>
                  </a:cubicBezTo>
                  <a:cubicBezTo>
                    <a:pt x="46" y="83"/>
                    <a:pt x="44" y="84"/>
                    <a:pt x="43" y="85"/>
                  </a:cubicBezTo>
                  <a:cubicBezTo>
                    <a:pt x="41" y="85"/>
                    <a:pt x="40" y="86"/>
                    <a:pt x="38" y="86"/>
                  </a:cubicBezTo>
                  <a:cubicBezTo>
                    <a:pt x="36" y="86"/>
                    <a:pt x="35" y="85"/>
                    <a:pt x="33" y="84"/>
                  </a:cubicBezTo>
                  <a:cubicBezTo>
                    <a:pt x="31" y="84"/>
                    <a:pt x="30" y="83"/>
                    <a:pt x="28" y="82"/>
                  </a:cubicBezTo>
                  <a:cubicBezTo>
                    <a:pt x="28" y="82"/>
                    <a:pt x="28" y="82"/>
                    <a:pt x="28" y="82"/>
                  </a:cubicBezTo>
                  <a:cubicBezTo>
                    <a:pt x="27" y="81"/>
                    <a:pt x="25" y="80"/>
                    <a:pt x="23" y="79"/>
                  </a:cubicBezTo>
                  <a:cubicBezTo>
                    <a:pt x="22" y="78"/>
                    <a:pt x="21" y="76"/>
                    <a:pt x="20" y="75"/>
                  </a:cubicBezTo>
                  <a:cubicBezTo>
                    <a:pt x="20" y="75"/>
                    <a:pt x="20" y="75"/>
                    <a:pt x="20" y="75"/>
                  </a:cubicBezTo>
                  <a:cubicBezTo>
                    <a:pt x="20" y="75"/>
                    <a:pt x="20" y="75"/>
                    <a:pt x="20" y="75"/>
                  </a:cubicBezTo>
                  <a:cubicBezTo>
                    <a:pt x="20" y="75"/>
                    <a:pt x="20" y="75"/>
                    <a:pt x="20" y="75"/>
                  </a:cubicBezTo>
                  <a:cubicBezTo>
                    <a:pt x="18" y="73"/>
                    <a:pt x="16" y="72"/>
                    <a:pt x="15" y="70"/>
                  </a:cubicBezTo>
                  <a:cubicBezTo>
                    <a:pt x="14" y="69"/>
                    <a:pt x="13" y="67"/>
                    <a:pt x="12" y="66"/>
                  </a:cubicBezTo>
                  <a:cubicBezTo>
                    <a:pt x="12" y="66"/>
                    <a:pt x="12" y="66"/>
                    <a:pt x="12" y="66"/>
                  </a:cubicBezTo>
                  <a:cubicBezTo>
                    <a:pt x="11" y="64"/>
                    <a:pt x="10" y="62"/>
                    <a:pt x="9" y="60"/>
                  </a:cubicBezTo>
                  <a:cubicBezTo>
                    <a:pt x="9" y="58"/>
                    <a:pt x="8" y="55"/>
                    <a:pt x="7" y="53"/>
                  </a:cubicBezTo>
                  <a:cubicBezTo>
                    <a:pt x="6" y="45"/>
                    <a:pt x="6" y="36"/>
                    <a:pt x="5" y="27"/>
                  </a:cubicBezTo>
                  <a:cubicBezTo>
                    <a:pt x="5" y="25"/>
                    <a:pt x="3" y="3"/>
                    <a:pt x="3" y="3"/>
                  </a:cubicBezTo>
                  <a:close/>
                </a:path>
              </a:pathLst>
            </a:custGeom>
            <a:solidFill>
              <a:srgbClr val="ED1C24"/>
            </a:solidFill>
            <a:ln w="9525">
              <a:noFill/>
              <a:round/>
              <a:headEnd/>
              <a:tailEnd/>
            </a:ln>
          </p:spPr>
          <p:txBody>
            <a:bodyPr/>
            <a:lstStyle/>
            <a:p>
              <a:pPr>
                <a:defRPr/>
              </a:pPr>
              <a:endParaRPr lang="sl-SI">
                <a:latin typeface="Calibri" pitchFamily="34" charset="0"/>
                <a:cs typeface="Arial" pitchFamily="34" charset="0"/>
              </a:endParaRPr>
            </a:p>
          </p:txBody>
        </p:sp>
        <p:sp>
          <p:nvSpPr>
            <p:cNvPr id="1032" name="Freeform 8"/>
            <p:cNvSpPr>
              <a:spLocks/>
            </p:cNvSpPr>
            <p:nvPr/>
          </p:nvSpPr>
          <p:spPr bwMode="auto">
            <a:xfrm>
              <a:off x="143" y="12"/>
              <a:ext cx="54" cy="65"/>
            </a:xfrm>
            <a:custGeom>
              <a:avLst/>
              <a:gdLst/>
              <a:ahLst/>
              <a:cxnLst>
                <a:cxn ang="0">
                  <a:pos x="24" y="0"/>
                </a:cxn>
                <a:cxn ang="0">
                  <a:pos x="36" y="24"/>
                </a:cxn>
                <a:cxn ang="0">
                  <a:pos x="54" y="18"/>
                </a:cxn>
                <a:cxn ang="0">
                  <a:pos x="42" y="36"/>
                </a:cxn>
                <a:cxn ang="0">
                  <a:pos x="54" y="48"/>
                </a:cxn>
                <a:cxn ang="0">
                  <a:pos x="36" y="42"/>
                </a:cxn>
                <a:cxn ang="0">
                  <a:pos x="24" y="65"/>
                </a:cxn>
                <a:cxn ang="0">
                  <a:pos x="18" y="42"/>
                </a:cxn>
                <a:cxn ang="0">
                  <a:pos x="0" y="48"/>
                </a:cxn>
                <a:cxn ang="0">
                  <a:pos x="12" y="36"/>
                </a:cxn>
                <a:cxn ang="0">
                  <a:pos x="0" y="18"/>
                </a:cxn>
                <a:cxn ang="0">
                  <a:pos x="18" y="24"/>
                </a:cxn>
                <a:cxn ang="0">
                  <a:pos x="24" y="0"/>
                </a:cxn>
                <a:cxn ang="0">
                  <a:pos x="24" y="0"/>
                </a:cxn>
              </a:cxnLst>
              <a:rect l="0" t="0" r="r" b="b"/>
              <a:pathLst>
                <a:path w="54" h="65">
                  <a:moveTo>
                    <a:pt x="24" y="0"/>
                  </a:moveTo>
                  <a:lnTo>
                    <a:pt x="36" y="24"/>
                  </a:lnTo>
                  <a:lnTo>
                    <a:pt x="54" y="18"/>
                  </a:lnTo>
                  <a:lnTo>
                    <a:pt x="42" y="36"/>
                  </a:lnTo>
                  <a:lnTo>
                    <a:pt x="54" y="48"/>
                  </a:lnTo>
                  <a:lnTo>
                    <a:pt x="36" y="42"/>
                  </a:lnTo>
                  <a:lnTo>
                    <a:pt x="24" y="65"/>
                  </a:lnTo>
                  <a:lnTo>
                    <a:pt x="18" y="42"/>
                  </a:lnTo>
                  <a:lnTo>
                    <a:pt x="0" y="48"/>
                  </a:lnTo>
                  <a:lnTo>
                    <a:pt x="12" y="36"/>
                  </a:lnTo>
                  <a:lnTo>
                    <a:pt x="0" y="18"/>
                  </a:lnTo>
                  <a:lnTo>
                    <a:pt x="18" y="24"/>
                  </a:lnTo>
                  <a:lnTo>
                    <a:pt x="24" y="0"/>
                  </a:lnTo>
                  <a:lnTo>
                    <a:pt x="24" y="0"/>
                  </a:lnTo>
                  <a:close/>
                </a:path>
              </a:pathLst>
            </a:custGeom>
            <a:solidFill>
              <a:srgbClr val="FFDD00"/>
            </a:solidFill>
            <a:ln w="9525">
              <a:noFill/>
              <a:round/>
              <a:headEnd/>
              <a:tailEnd/>
            </a:ln>
          </p:spPr>
          <p:txBody>
            <a:bodyPr/>
            <a:lstStyle/>
            <a:p>
              <a:pPr>
                <a:defRPr/>
              </a:pPr>
              <a:endParaRPr lang="sl-SI">
                <a:latin typeface="Calibri" pitchFamily="34" charset="0"/>
                <a:cs typeface="Arial" pitchFamily="34" charset="0"/>
              </a:endParaRPr>
            </a:p>
          </p:txBody>
        </p:sp>
        <p:sp>
          <p:nvSpPr>
            <p:cNvPr id="7" name="Freeform 9"/>
            <p:cNvSpPr>
              <a:spLocks/>
            </p:cNvSpPr>
            <p:nvPr/>
          </p:nvSpPr>
          <p:spPr bwMode="auto">
            <a:xfrm>
              <a:off x="259" y="12"/>
              <a:ext cx="54" cy="65"/>
            </a:xfrm>
            <a:custGeom>
              <a:avLst/>
              <a:gdLst/>
              <a:ahLst/>
              <a:cxnLst>
                <a:cxn ang="0">
                  <a:pos x="24" y="0"/>
                </a:cxn>
                <a:cxn ang="0">
                  <a:pos x="30" y="24"/>
                </a:cxn>
                <a:cxn ang="0">
                  <a:pos x="54" y="18"/>
                </a:cxn>
                <a:cxn ang="0">
                  <a:pos x="36" y="36"/>
                </a:cxn>
                <a:cxn ang="0">
                  <a:pos x="54" y="48"/>
                </a:cxn>
                <a:cxn ang="0">
                  <a:pos x="30" y="42"/>
                </a:cxn>
                <a:cxn ang="0">
                  <a:pos x="24" y="65"/>
                </a:cxn>
                <a:cxn ang="0">
                  <a:pos x="18" y="42"/>
                </a:cxn>
                <a:cxn ang="0">
                  <a:pos x="0" y="48"/>
                </a:cxn>
                <a:cxn ang="0">
                  <a:pos x="12" y="36"/>
                </a:cxn>
                <a:cxn ang="0">
                  <a:pos x="0" y="18"/>
                </a:cxn>
                <a:cxn ang="0">
                  <a:pos x="18" y="24"/>
                </a:cxn>
                <a:cxn ang="0">
                  <a:pos x="24" y="0"/>
                </a:cxn>
                <a:cxn ang="0">
                  <a:pos x="24" y="0"/>
                </a:cxn>
              </a:cxnLst>
              <a:rect l="0" t="0" r="r" b="b"/>
              <a:pathLst>
                <a:path w="54" h="65">
                  <a:moveTo>
                    <a:pt x="24" y="0"/>
                  </a:moveTo>
                  <a:lnTo>
                    <a:pt x="30" y="24"/>
                  </a:lnTo>
                  <a:lnTo>
                    <a:pt x="54" y="18"/>
                  </a:lnTo>
                  <a:lnTo>
                    <a:pt x="36" y="36"/>
                  </a:lnTo>
                  <a:lnTo>
                    <a:pt x="54" y="48"/>
                  </a:lnTo>
                  <a:lnTo>
                    <a:pt x="30" y="42"/>
                  </a:lnTo>
                  <a:lnTo>
                    <a:pt x="24" y="65"/>
                  </a:lnTo>
                  <a:lnTo>
                    <a:pt x="18" y="42"/>
                  </a:lnTo>
                  <a:lnTo>
                    <a:pt x="0" y="48"/>
                  </a:lnTo>
                  <a:lnTo>
                    <a:pt x="12" y="36"/>
                  </a:lnTo>
                  <a:lnTo>
                    <a:pt x="0" y="18"/>
                  </a:lnTo>
                  <a:lnTo>
                    <a:pt x="18" y="24"/>
                  </a:lnTo>
                  <a:lnTo>
                    <a:pt x="24" y="0"/>
                  </a:lnTo>
                  <a:lnTo>
                    <a:pt x="24" y="0"/>
                  </a:lnTo>
                  <a:close/>
                </a:path>
              </a:pathLst>
            </a:custGeom>
            <a:solidFill>
              <a:srgbClr val="FFDD00"/>
            </a:solidFill>
            <a:ln w="9525">
              <a:noFill/>
              <a:round/>
              <a:headEnd/>
              <a:tailEnd/>
            </a:ln>
          </p:spPr>
          <p:txBody>
            <a:bodyPr/>
            <a:lstStyle/>
            <a:p>
              <a:pPr>
                <a:defRPr/>
              </a:pPr>
              <a:endParaRPr lang="sl-SI">
                <a:latin typeface="Calibri" pitchFamily="34" charset="0"/>
                <a:cs typeface="Arial" pitchFamily="34" charset="0"/>
              </a:endParaRPr>
            </a:p>
          </p:txBody>
        </p:sp>
        <p:sp>
          <p:nvSpPr>
            <p:cNvPr id="1034" name="Freeform 10"/>
            <p:cNvSpPr>
              <a:spLocks/>
            </p:cNvSpPr>
            <p:nvPr/>
          </p:nvSpPr>
          <p:spPr bwMode="auto">
            <a:xfrm>
              <a:off x="197" y="95"/>
              <a:ext cx="57" cy="59"/>
            </a:xfrm>
            <a:custGeom>
              <a:avLst/>
              <a:gdLst/>
              <a:ahLst/>
              <a:cxnLst>
                <a:cxn ang="0">
                  <a:pos x="30" y="0"/>
                </a:cxn>
                <a:cxn ang="0">
                  <a:pos x="36" y="18"/>
                </a:cxn>
                <a:cxn ang="0">
                  <a:pos x="54" y="18"/>
                </a:cxn>
                <a:cxn ang="0">
                  <a:pos x="42" y="30"/>
                </a:cxn>
                <a:cxn ang="0">
                  <a:pos x="54" y="48"/>
                </a:cxn>
                <a:cxn ang="0">
                  <a:pos x="36" y="42"/>
                </a:cxn>
                <a:cxn ang="0">
                  <a:pos x="30" y="60"/>
                </a:cxn>
                <a:cxn ang="0">
                  <a:pos x="24" y="42"/>
                </a:cxn>
                <a:cxn ang="0">
                  <a:pos x="0" y="48"/>
                </a:cxn>
                <a:cxn ang="0">
                  <a:pos x="18" y="30"/>
                </a:cxn>
                <a:cxn ang="0">
                  <a:pos x="0" y="18"/>
                </a:cxn>
                <a:cxn ang="0">
                  <a:pos x="24" y="18"/>
                </a:cxn>
                <a:cxn ang="0">
                  <a:pos x="30" y="0"/>
                </a:cxn>
                <a:cxn ang="0">
                  <a:pos x="30" y="0"/>
                </a:cxn>
              </a:cxnLst>
              <a:rect l="0" t="0" r="r" b="b"/>
              <a:pathLst>
                <a:path w="54" h="60">
                  <a:moveTo>
                    <a:pt x="30" y="0"/>
                  </a:moveTo>
                  <a:lnTo>
                    <a:pt x="36" y="18"/>
                  </a:lnTo>
                  <a:lnTo>
                    <a:pt x="54" y="18"/>
                  </a:lnTo>
                  <a:lnTo>
                    <a:pt x="42" y="30"/>
                  </a:lnTo>
                  <a:lnTo>
                    <a:pt x="54" y="48"/>
                  </a:lnTo>
                  <a:lnTo>
                    <a:pt x="36" y="42"/>
                  </a:lnTo>
                  <a:lnTo>
                    <a:pt x="30" y="60"/>
                  </a:lnTo>
                  <a:lnTo>
                    <a:pt x="24" y="42"/>
                  </a:lnTo>
                  <a:lnTo>
                    <a:pt x="0" y="48"/>
                  </a:lnTo>
                  <a:lnTo>
                    <a:pt x="18" y="30"/>
                  </a:lnTo>
                  <a:lnTo>
                    <a:pt x="0" y="18"/>
                  </a:lnTo>
                  <a:lnTo>
                    <a:pt x="24" y="18"/>
                  </a:lnTo>
                  <a:lnTo>
                    <a:pt x="30" y="0"/>
                  </a:lnTo>
                  <a:lnTo>
                    <a:pt x="30" y="0"/>
                  </a:lnTo>
                  <a:close/>
                </a:path>
              </a:pathLst>
            </a:custGeom>
            <a:solidFill>
              <a:srgbClr val="FFDD00"/>
            </a:solidFill>
            <a:ln w="9525">
              <a:noFill/>
              <a:round/>
              <a:headEnd/>
              <a:tailEnd/>
            </a:ln>
          </p:spPr>
          <p:txBody>
            <a:bodyPr/>
            <a:lstStyle/>
            <a:p>
              <a:pPr>
                <a:defRPr/>
              </a:pPr>
              <a:endParaRPr lang="sl-SI">
                <a:latin typeface="Calibri" pitchFamily="34" charset="0"/>
                <a:cs typeface="Arial" pitchFamily="34" charset="0"/>
              </a:endParaRPr>
            </a:p>
          </p:txBody>
        </p:sp>
      </p:grpSp>
      <p:sp>
        <p:nvSpPr>
          <p:cNvPr id="17" name="TextBox 16"/>
          <p:cNvSpPr txBox="1"/>
          <p:nvPr/>
        </p:nvSpPr>
        <p:spPr>
          <a:xfrm>
            <a:off x="576263" y="698500"/>
            <a:ext cx="1331912" cy="130175"/>
          </a:xfrm>
          <a:prstGeom prst="rect">
            <a:avLst/>
          </a:prstGeom>
          <a:noFill/>
        </p:spPr>
        <p:txBody>
          <a:bodyPr lIns="0" tIns="0" rIns="0" bIns="0">
            <a:spAutoFit/>
          </a:bodyPr>
          <a:lstStyle/>
          <a:p>
            <a:pPr fontAlgn="auto">
              <a:spcBef>
                <a:spcPts val="0"/>
              </a:spcBef>
              <a:spcAft>
                <a:spcPts val="0"/>
              </a:spcAft>
              <a:defRPr/>
            </a:pPr>
            <a:r>
              <a:rPr lang="sl-SI" sz="850" dirty="0">
                <a:latin typeface="Trajan Pro" pitchFamily="18" charset="0"/>
                <a:cs typeface="+mn-cs"/>
              </a:rPr>
              <a:t>REPUBLIKA SLOVENIJA</a:t>
            </a:r>
          </a:p>
        </p:txBody>
      </p:sp>
      <p:sp>
        <p:nvSpPr>
          <p:cNvPr id="1036" name="AutoShape 12"/>
          <p:cNvSpPr>
            <a:spLocks noChangeAspect="1" noChangeArrowheads="1" noTextEdit="1"/>
          </p:cNvSpPr>
          <p:nvPr/>
        </p:nvSpPr>
        <p:spPr bwMode="auto">
          <a:xfrm>
            <a:off x="1951038" y="315913"/>
            <a:ext cx="22225" cy="484187"/>
          </a:xfrm>
          <a:prstGeom prst="rect">
            <a:avLst/>
          </a:prstGeom>
          <a:noFill/>
          <a:ln w="9525">
            <a:noFill/>
            <a:miter lim="800000"/>
            <a:headEnd/>
            <a:tailEnd/>
          </a:ln>
        </p:spPr>
        <p:txBody>
          <a:bodyPr/>
          <a:lstStyle/>
          <a:p>
            <a:pPr fontAlgn="auto">
              <a:spcBef>
                <a:spcPts val="0"/>
              </a:spcBef>
              <a:spcAft>
                <a:spcPts val="0"/>
              </a:spcAft>
              <a:defRPr/>
            </a:pPr>
            <a:endParaRPr lang="sl-SI">
              <a:latin typeface="+mn-lt"/>
              <a:cs typeface="+mn-cs"/>
            </a:endParaRPr>
          </a:p>
        </p:txBody>
      </p:sp>
      <p:sp>
        <p:nvSpPr>
          <p:cNvPr id="22" name="Line 14"/>
          <p:cNvSpPr>
            <a:spLocks noChangeShapeType="1"/>
          </p:cNvSpPr>
          <p:nvPr/>
        </p:nvSpPr>
        <p:spPr bwMode="auto">
          <a:xfrm>
            <a:off x="1962150" y="384175"/>
            <a:ext cx="1588" cy="414338"/>
          </a:xfrm>
          <a:prstGeom prst="line">
            <a:avLst/>
          </a:prstGeom>
          <a:noFill/>
          <a:ln w="12700" cap="flat">
            <a:solidFill>
              <a:srgbClr val="C60751"/>
            </a:solidFill>
            <a:prstDash val="solid"/>
            <a:miter lim="800000"/>
            <a:headEnd/>
            <a:tailEnd/>
          </a:ln>
        </p:spPr>
        <p:txBody>
          <a:bodyPr/>
          <a:lstStyle/>
          <a:p>
            <a:pPr fontAlgn="auto">
              <a:spcBef>
                <a:spcPts val="0"/>
              </a:spcBef>
              <a:spcAft>
                <a:spcPts val="0"/>
              </a:spcAft>
              <a:defRPr/>
            </a:pPr>
            <a:endParaRPr lang="sl-SI">
              <a:latin typeface="+mn-lt"/>
              <a:cs typeface="+mn-cs"/>
            </a:endParaRPr>
          </a:p>
        </p:txBody>
      </p:sp>
      <p:sp>
        <p:nvSpPr>
          <p:cNvPr id="23" name="TextBox 22"/>
          <p:cNvSpPr txBox="1"/>
          <p:nvPr/>
        </p:nvSpPr>
        <p:spPr>
          <a:xfrm>
            <a:off x="1989138" y="414338"/>
            <a:ext cx="6596062" cy="433387"/>
          </a:xfrm>
          <a:prstGeom prst="rect">
            <a:avLst/>
          </a:prstGeom>
          <a:noFill/>
        </p:spPr>
        <p:txBody>
          <a:bodyPr lIns="0" tIns="0" rIns="0" bIns="0"/>
          <a:lstStyle/>
          <a:p>
            <a:pPr fontAlgn="auto">
              <a:spcBef>
                <a:spcPts val="0"/>
              </a:spcBef>
              <a:spcAft>
                <a:spcPts val="0"/>
              </a:spcAft>
              <a:defRPr/>
            </a:pPr>
            <a:r>
              <a:rPr lang="sl-SI" sz="950" dirty="0">
                <a:solidFill>
                  <a:srgbClr val="C00000"/>
                </a:solidFill>
                <a:latin typeface="Trajan Pro" pitchFamily="18" charset="0"/>
                <a:cs typeface="+mn-cs"/>
              </a:rPr>
              <a:t>MINISTRSTVO ZA DELO. DRUŽINO IN SOCIALNE ZADEVE</a:t>
            </a:r>
          </a:p>
        </p:txBody>
      </p:sp>
      <p:sp>
        <p:nvSpPr>
          <p:cNvPr id="24" name="TextBox 23"/>
          <p:cNvSpPr txBox="1"/>
          <p:nvPr/>
        </p:nvSpPr>
        <p:spPr>
          <a:xfrm>
            <a:off x="2052638" y="755650"/>
            <a:ext cx="6596062" cy="396875"/>
          </a:xfrm>
          <a:prstGeom prst="rect">
            <a:avLst/>
          </a:prstGeom>
          <a:noFill/>
        </p:spPr>
        <p:txBody>
          <a:bodyPr lIns="0" tIns="0" rIns="0" bIns="0"/>
          <a:lstStyle/>
          <a:p>
            <a:pPr>
              <a:defRPr/>
            </a:pPr>
            <a:r>
              <a:rPr lang="en-US" sz="1000" baseline="30000">
                <a:solidFill>
                  <a:srgbClr val="7F7F7F"/>
                </a:solidFill>
                <a:latin typeface="Times New Roman" pitchFamily="18" charset="0"/>
                <a:cs typeface="Times New Roman" pitchFamily="18" charset="0"/>
              </a:rPr>
              <a:t>www.m</a:t>
            </a:r>
            <a:r>
              <a:rPr lang="sl-SI" sz="1000" baseline="30000">
                <a:solidFill>
                  <a:srgbClr val="7F7F7F"/>
                </a:solidFill>
                <a:latin typeface="Times New Roman" pitchFamily="18" charset="0"/>
                <a:cs typeface="Times New Roman" pitchFamily="18" charset="0"/>
              </a:rPr>
              <a:t>ddsz</a:t>
            </a:r>
            <a:r>
              <a:rPr lang="en-US" sz="1000" baseline="30000">
                <a:solidFill>
                  <a:srgbClr val="7F7F7F"/>
                </a:solidFill>
                <a:latin typeface="Times New Roman" pitchFamily="18" charset="0"/>
                <a:cs typeface="Times New Roman" pitchFamily="18" charset="0"/>
              </a:rPr>
              <a:t>.gov.si, e: gp.</a:t>
            </a:r>
            <a:r>
              <a:rPr lang="sl-SI" sz="1000" baseline="30000">
                <a:solidFill>
                  <a:srgbClr val="7F7F7F"/>
                </a:solidFill>
                <a:latin typeface="Times New Roman" pitchFamily="18" charset="0"/>
                <a:cs typeface="Times New Roman" pitchFamily="18" charset="0"/>
              </a:rPr>
              <a:t>mddsz</a:t>
            </a:r>
            <a:r>
              <a:rPr lang="en-US" sz="1000" baseline="30000">
                <a:solidFill>
                  <a:srgbClr val="7F7F7F"/>
                </a:solidFill>
                <a:latin typeface="Times New Roman" pitchFamily="18" charset="0"/>
                <a:cs typeface="Times New Roman" pitchFamily="18" charset="0"/>
              </a:rPr>
              <a:t>@gov.si</a:t>
            </a:r>
          </a:p>
          <a:p>
            <a:pPr>
              <a:defRPr/>
            </a:pPr>
            <a:r>
              <a:rPr lang="sl-SI" sz="1000" baseline="30000">
                <a:solidFill>
                  <a:srgbClr val="7F7F7F"/>
                </a:solidFill>
                <a:latin typeface="Times New Roman" pitchFamily="18" charset="0"/>
                <a:cs typeface="Times New Roman" pitchFamily="18" charset="0"/>
              </a:rPr>
              <a:t>Kotnikova  5</a:t>
            </a:r>
            <a:r>
              <a:rPr lang="en-US" sz="1000" baseline="30000">
                <a:solidFill>
                  <a:srgbClr val="7F7F7F"/>
                </a:solidFill>
                <a:latin typeface="Times New Roman" pitchFamily="18" charset="0"/>
                <a:cs typeface="Times New Roman" pitchFamily="18" charset="0"/>
              </a:rPr>
              <a:t>, 1000 Ljubljana</a:t>
            </a:r>
            <a:endParaRPr lang="sl-SI" sz="1000" baseline="30000">
              <a:solidFill>
                <a:srgbClr val="7F7F7F"/>
              </a:solidFill>
              <a:latin typeface="Times New Roman" pitchFamily="18" charset="0"/>
              <a:cs typeface="Times New Roman" pitchFamily="18" charset="0"/>
            </a:endParaRPr>
          </a:p>
          <a:p>
            <a:pPr>
              <a:defRPr/>
            </a:pPr>
            <a:r>
              <a:rPr lang="en-US" sz="1000" baseline="30000">
                <a:solidFill>
                  <a:srgbClr val="7F7F7F"/>
                </a:solidFill>
                <a:latin typeface="Times New Roman" pitchFamily="18" charset="0"/>
                <a:cs typeface="Times New Roman" pitchFamily="18" charset="0"/>
              </a:rPr>
              <a:t>t: 01 </a:t>
            </a:r>
            <a:r>
              <a:rPr lang="sl-SI" sz="1000" baseline="30000">
                <a:solidFill>
                  <a:srgbClr val="7F7F7F"/>
                </a:solidFill>
                <a:latin typeface="Times New Roman" pitchFamily="18" charset="0"/>
                <a:cs typeface="Times New Roman" pitchFamily="18" charset="0"/>
              </a:rPr>
              <a:t>369 77 00</a:t>
            </a:r>
            <a:r>
              <a:rPr lang="en-US" sz="1000" baseline="30000">
                <a:solidFill>
                  <a:srgbClr val="7F7F7F"/>
                </a:solidFill>
                <a:latin typeface="Times New Roman" pitchFamily="18" charset="0"/>
                <a:cs typeface="Times New Roman" pitchFamily="18" charset="0"/>
              </a:rPr>
              <a:t>, f: 01 </a:t>
            </a:r>
            <a:r>
              <a:rPr lang="sl-SI" sz="1000" baseline="30000">
                <a:solidFill>
                  <a:srgbClr val="7F7F7F"/>
                </a:solidFill>
                <a:latin typeface="Times New Roman" pitchFamily="18" charset="0"/>
                <a:cs typeface="Times New Roman" pitchFamily="18" charset="0"/>
              </a:rPr>
              <a:t>369 78 32</a:t>
            </a:r>
          </a:p>
          <a:p>
            <a:pPr>
              <a:defRPr/>
            </a:pPr>
            <a:endParaRPr lang="sl-SI" sz="1000">
              <a:solidFill>
                <a:srgbClr val="C00000"/>
              </a:solidFill>
              <a:latin typeface="Times New Roman" pitchFamily="18" charset="0"/>
              <a:cs typeface="Times New Roman" pitchFamily="18" charset="0"/>
            </a:endParaRPr>
          </a:p>
        </p:txBody>
      </p:sp>
      <p:sp>
        <p:nvSpPr>
          <p:cNvPr id="20" name="Date Placeholder 3"/>
          <p:cNvSpPr txBox="1">
            <a:spLocks/>
          </p:cNvSpPr>
          <p:nvPr/>
        </p:nvSpPr>
        <p:spPr>
          <a:xfrm>
            <a:off x="1871663" y="6500813"/>
            <a:ext cx="2160587" cy="360362"/>
          </a:xfrm>
          <a:prstGeom prst="rect">
            <a:avLst/>
          </a:prstGeom>
        </p:spPr>
        <p:txBody>
          <a:bodyPr lIns="0" tIns="0" rIns="0" bIns="0" anchor="ctr"/>
          <a:lstStyle/>
          <a:p>
            <a:pPr>
              <a:defRPr/>
            </a:pPr>
            <a:fld id="{390C60FE-658F-4555-A984-91EA3BDEBA97}" type="datetime1">
              <a:rPr lang="sl-SI" sz="1000">
                <a:solidFill>
                  <a:srgbClr val="898989"/>
                </a:solidFill>
                <a:latin typeface="Times New Roman" pitchFamily="18" charset="0"/>
                <a:cs typeface="Times New Roman" pitchFamily="18" charset="0"/>
              </a:rPr>
              <a:pPr>
                <a:defRPr/>
              </a:pPr>
              <a:t>18.6.2012</a:t>
            </a:fld>
            <a:endParaRPr lang="sl-SI" sz="1000" dirty="0">
              <a:solidFill>
                <a:srgbClr val="898989"/>
              </a:solidFill>
              <a:latin typeface="Times New Roman" pitchFamily="18" charset="0"/>
              <a:cs typeface="Times New Roman" pitchFamily="18" charset="0"/>
            </a:endParaRPr>
          </a:p>
        </p:txBody>
      </p:sp>
      <p:sp>
        <p:nvSpPr>
          <p:cNvPr id="21" name="Slide Number Placeholder 5"/>
          <p:cNvSpPr txBox="1">
            <a:spLocks/>
          </p:cNvSpPr>
          <p:nvPr/>
        </p:nvSpPr>
        <p:spPr>
          <a:xfrm>
            <a:off x="7810500" y="6500813"/>
            <a:ext cx="471488" cy="357187"/>
          </a:xfrm>
          <a:prstGeom prst="rect">
            <a:avLst/>
          </a:prstGeom>
        </p:spPr>
        <p:txBody>
          <a:bodyPr lIns="0" tIns="0" rIns="0" bIns="0" anchor="ctr"/>
          <a:lstStyle/>
          <a:p>
            <a:pPr algn="r">
              <a:defRPr/>
            </a:pPr>
            <a:fld id="{C0522FA1-6A42-46F3-9027-86D64C94EBDC}" type="slidenum">
              <a:rPr lang="sl-SI" sz="1000">
                <a:solidFill>
                  <a:srgbClr val="898989"/>
                </a:solidFill>
                <a:latin typeface="Times New Roman" pitchFamily="18" charset="0"/>
                <a:cs typeface="Times New Roman" pitchFamily="18" charset="0"/>
              </a:rPr>
              <a:pPr algn="r">
                <a:defRPr/>
              </a:pPr>
              <a:t>‹#›</a:t>
            </a:fld>
            <a:endParaRPr lang="sl-SI" sz="1000">
              <a:solidFill>
                <a:srgbClr val="898989"/>
              </a:solidFill>
              <a:latin typeface="Times New Roman" pitchFamily="18" charset="0"/>
              <a:cs typeface="Times New Roman" pitchFamily="18" charset="0"/>
            </a:endParaRPr>
          </a:p>
        </p:txBody>
      </p:sp>
      <p:cxnSp>
        <p:nvCxnSpPr>
          <p:cNvPr id="26" name="Straight Connector 25"/>
          <p:cNvCxnSpPr/>
          <p:nvPr/>
        </p:nvCxnSpPr>
        <p:spPr>
          <a:xfrm>
            <a:off x="0" y="1152525"/>
            <a:ext cx="9144000" cy="158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0" y="6584950"/>
            <a:ext cx="9144000" cy="1588"/>
          </a:xfrm>
          <a:prstGeom prst="line">
            <a:avLst/>
          </a:prstGeom>
          <a:ln w="19050">
            <a:solidFill>
              <a:srgbClr val="005DA3"/>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2" r:id="rId1"/>
    <p:sldLayoutId id="2147483653" r:id="rId2"/>
    <p:sldLayoutId id="2147483657" r:id="rId3"/>
  </p:sldLayoutIdLst>
  <p:hf sldNum="0" hdr="0" ftr="0" dt="0"/>
  <p:txStyles>
    <p:titleStyle>
      <a:lvl1pPr algn="ctr" rtl="0" eaLnBrk="1" fontAlgn="base" hangingPunct="1">
        <a:spcBef>
          <a:spcPct val="0"/>
        </a:spcBef>
        <a:spcAft>
          <a:spcPct val="0"/>
        </a:spcAft>
        <a:defRPr sz="4400" kern="1200">
          <a:solidFill>
            <a:schemeClr val="tx1"/>
          </a:solidFill>
          <a:latin typeface="Times New Roman" pitchFamily="18" charset="0"/>
          <a:ea typeface="+mj-ea"/>
          <a:cs typeface="Times New Roman" pitchFamily="18" charset="0"/>
        </a:defRPr>
      </a:lvl1pPr>
      <a:lvl2pPr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2pPr>
      <a:lvl3pPr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3pPr>
      <a:lvl4pPr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4pPr>
      <a:lvl5pPr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5pPr>
      <a:lvl6pPr marL="457200"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6pPr>
      <a:lvl7pPr marL="914400"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7pPr>
      <a:lvl8pPr marL="1371600"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8pPr>
      <a:lvl9pPr marL="1828800" algn="ctr" rtl="0" eaLnBrk="1" fontAlgn="base" hangingPunct="1">
        <a:spcBef>
          <a:spcPct val="0"/>
        </a:spcBef>
        <a:spcAft>
          <a:spcPct val="0"/>
        </a:spcAft>
        <a:defRPr sz="44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Times New Roman" pitchFamily="18" charset="0"/>
          <a:ea typeface="+mn-ea"/>
          <a:cs typeface="Times New Roman" pitchFamily="18"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Times New Roman" pitchFamily="18" charset="0"/>
          <a:ea typeface="+mn-ea"/>
          <a:cs typeface="Times New Roman" pitchFamily="18"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Times New Roman" pitchFamily="18" charset="0"/>
          <a:ea typeface="+mn-ea"/>
          <a:cs typeface="Times New Roman" pitchFamily="18"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ate Placeholder 3"/>
          <p:cNvSpPr txBox="1">
            <a:spLocks/>
          </p:cNvSpPr>
          <p:nvPr/>
        </p:nvSpPr>
        <p:spPr>
          <a:xfrm>
            <a:off x="1871663" y="6500813"/>
            <a:ext cx="2160587" cy="360362"/>
          </a:xfrm>
          <a:prstGeom prst="rect">
            <a:avLst/>
          </a:prstGeom>
        </p:spPr>
        <p:txBody>
          <a:bodyPr lIns="0" tIns="0" rIns="0" bIns="0" anchor="ctr"/>
          <a:lstStyle/>
          <a:p>
            <a:pPr>
              <a:defRPr/>
            </a:pPr>
            <a:fld id="{C8BA5EDE-398F-470F-B8CA-FDAF32A7AA0A}" type="datetime1">
              <a:rPr lang="sl-SI" sz="1000">
                <a:solidFill>
                  <a:srgbClr val="898989"/>
                </a:solidFill>
                <a:latin typeface="Times New Roman" pitchFamily="18" charset="0"/>
                <a:cs typeface="Times New Roman" pitchFamily="18" charset="0"/>
              </a:rPr>
              <a:pPr>
                <a:defRPr/>
              </a:pPr>
              <a:t>18.6.2012</a:t>
            </a:fld>
            <a:endParaRPr lang="sl-SI" sz="1000">
              <a:solidFill>
                <a:srgbClr val="898989"/>
              </a:solidFill>
              <a:latin typeface="Times New Roman" pitchFamily="18" charset="0"/>
              <a:cs typeface="Times New Roman" pitchFamily="18" charset="0"/>
            </a:endParaRPr>
          </a:p>
        </p:txBody>
      </p:sp>
      <p:sp>
        <p:nvSpPr>
          <p:cNvPr id="8" name="Slide Number Placeholder 5"/>
          <p:cNvSpPr txBox="1">
            <a:spLocks/>
          </p:cNvSpPr>
          <p:nvPr/>
        </p:nvSpPr>
        <p:spPr>
          <a:xfrm>
            <a:off x="7810500" y="6500813"/>
            <a:ext cx="471488" cy="357187"/>
          </a:xfrm>
          <a:prstGeom prst="rect">
            <a:avLst/>
          </a:prstGeom>
        </p:spPr>
        <p:txBody>
          <a:bodyPr lIns="0" tIns="0" rIns="0" bIns="0" anchor="ctr"/>
          <a:lstStyle/>
          <a:p>
            <a:pPr algn="r">
              <a:defRPr/>
            </a:pPr>
            <a:fld id="{F994B4FF-0E1D-4EDF-90D1-BEEBE65A7B83}" type="slidenum">
              <a:rPr lang="sl-SI" sz="1000">
                <a:solidFill>
                  <a:srgbClr val="898989"/>
                </a:solidFill>
                <a:latin typeface="Times New Roman" pitchFamily="18" charset="0"/>
                <a:cs typeface="Times New Roman" pitchFamily="18" charset="0"/>
              </a:rPr>
              <a:pPr algn="r">
                <a:defRPr/>
              </a:pPr>
              <a:t>‹#›</a:t>
            </a:fld>
            <a:endParaRPr lang="sl-SI" sz="1000">
              <a:solidFill>
                <a:srgbClr val="898989"/>
              </a:solidFill>
              <a:latin typeface="Times New Roman" pitchFamily="18" charset="0"/>
              <a:cs typeface="Times New Roman" pitchFamily="18" charset="0"/>
            </a:endParaRPr>
          </a:p>
        </p:txBody>
      </p:sp>
      <p:sp>
        <p:nvSpPr>
          <p:cNvPr id="22" name="TextBox 21"/>
          <p:cNvSpPr txBox="1"/>
          <p:nvPr/>
        </p:nvSpPr>
        <p:spPr>
          <a:xfrm>
            <a:off x="4473575" y="6191250"/>
            <a:ext cx="3795713" cy="288925"/>
          </a:xfrm>
          <a:prstGeom prst="rect">
            <a:avLst/>
          </a:prstGeom>
          <a:noFill/>
        </p:spPr>
        <p:txBody>
          <a:bodyPr lIns="0" tIns="0" rIns="0" bIns="0"/>
          <a:lstStyle/>
          <a:p>
            <a:pPr algn="r" fontAlgn="auto">
              <a:spcBef>
                <a:spcPts val="0"/>
              </a:spcBef>
              <a:spcAft>
                <a:spcPts val="0"/>
              </a:spcAft>
              <a:defRPr/>
            </a:pPr>
            <a:r>
              <a:rPr lang="sl-SI" sz="800" dirty="0">
                <a:solidFill>
                  <a:srgbClr val="005DA3"/>
                </a:solidFill>
                <a:latin typeface="Trajan Pro" pitchFamily="18" charset="0"/>
                <a:cs typeface="+mn-cs"/>
              </a:rPr>
              <a:t>MINISTRSTVO ZA DELO, DRUŽINO IN SOCIALNE ZADEVE</a:t>
            </a:r>
          </a:p>
        </p:txBody>
      </p:sp>
      <p:cxnSp>
        <p:nvCxnSpPr>
          <p:cNvPr id="11" name="Straight Connector 10"/>
          <p:cNvCxnSpPr/>
          <p:nvPr/>
        </p:nvCxnSpPr>
        <p:spPr>
          <a:xfrm>
            <a:off x="0" y="1152525"/>
            <a:ext cx="9144000" cy="158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6511925"/>
            <a:ext cx="9144000" cy="1588"/>
          </a:xfrm>
          <a:prstGeom prst="line">
            <a:avLst/>
          </a:prstGeom>
          <a:ln w="19050">
            <a:solidFill>
              <a:srgbClr val="005DA3"/>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6" r:id="rId1"/>
  </p:sldLayoutIdLst>
  <p:txStyles>
    <p:titleStyle>
      <a:lvl1pPr algn="l" rtl="0" eaLnBrk="0" fontAlgn="base" hangingPunct="0">
        <a:spcBef>
          <a:spcPct val="0"/>
        </a:spcBef>
        <a:spcAft>
          <a:spcPct val="0"/>
        </a:spcAft>
        <a:defRPr sz="3200" kern="1200">
          <a:solidFill>
            <a:schemeClr val="tx1"/>
          </a:solidFill>
          <a:latin typeface="Times New Roman" pitchFamily="18" charset="0"/>
          <a:ea typeface="+mj-ea"/>
          <a:cs typeface="Times New Roman" pitchFamily="18" charset="0"/>
        </a:defRPr>
      </a:lvl1pPr>
      <a:lvl2pPr algn="l" rtl="0" eaLnBrk="0" fontAlgn="base" hangingPunct="0">
        <a:spcBef>
          <a:spcPct val="0"/>
        </a:spcBef>
        <a:spcAft>
          <a:spcPct val="0"/>
        </a:spcAft>
        <a:defRPr sz="3200">
          <a:solidFill>
            <a:schemeClr val="tx1"/>
          </a:solidFill>
          <a:latin typeface="Times New Roman" pitchFamily="18" charset="0"/>
          <a:cs typeface="Times New Roman" pitchFamily="18" charset="0"/>
        </a:defRPr>
      </a:lvl2pPr>
      <a:lvl3pPr algn="l" rtl="0" eaLnBrk="0" fontAlgn="base" hangingPunct="0">
        <a:spcBef>
          <a:spcPct val="0"/>
        </a:spcBef>
        <a:spcAft>
          <a:spcPct val="0"/>
        </a:spcAft>
        <a:defRPr sz="3200">
          <a:solidFill>
            <a:schemeClr val="tx1"/>
          </a:solidFill>
          <a:latin typeface="Times New Roman" pitchFamily="18" charset="0"/>
          <a:cs typeface="Times New Roman" pitchFamily="18" charset="0"/>
        </a:defRPr>
      </a:lvl3pPr>
      <a:lvl4pPr algn="l" rtl="0" eaLnBrk="0" fontAlgn="base" hangingPunct="0">
        <a:spcBef>
          <a:spcPct val="0"/>
        </a:spcBef>
        <a:spcAft>
          <a:spcPct val="0"/>
        </a:spcAft>
        <a:defRPr sz="3200">
          <a:solidFill>
            <a:schemeClr val="tx1"/>
          </a:solidFill>
          <a:latin typeface="Times New Roman" pitchFamily="18" charset="0"/>
          <a:cs typeface="Times New Roman" pitchFamily="18" charset="0"/>
        </a:defRPr>
      </a:lvl4pPr>
      <a:lvl5pPr algn="l" rtl="0" eaLnBrk="0" fontAlgn="base" hangingPunct="0">
        <a:spcBef>
          <a:spcPct val="0"/>
        </a:spcBef>
        <a:spcAft>
          <a:spcPct val="0"/>
        </a:spcAft>
        <a:defRPr sz="3200">
          <a:solidFill>
            <a:schemeClr val="tx1"/>
          </a:solidFill>
          <a:latin typeface="Times New Roman" pitchFamily="18" charset="0"/>
          <a:cs typeface="Times New Roman" pitchFamily="18" charset="0"/>
        </a:defRPr>
      </a:lvl5pPr>
      <a:lvl6pPr marL="457200" algn="l" rtl="0" fontAlgn="base">
        <a:spcBef>
          <a:spcPct val="0"/>
        </a:spcBef>
        <a:spcAft>
          <a:spcPct val="0"/>
        </a:spcAft>
        <a:defRPr sz="3200">
          <a:solidFill>
            <a:schemeClr val="tx1"/>
          </a:solidFill>
          <a:latin typeface="Times New Roman" pitchFamily="18" charset="0"/>
          <a:cs typeface="Times New Roman" pitchFamily="18" charset="0"/>
        </a:defRPr>
      </a:lvl6pPr>
      <a:lvl7pPr marL="914400" algn="l" rtl="0" fontAlgn="base">
        <a:spcBef>
          <a:spcPct val="0"/>
        </a:spcBef>
        <a:spcAft>
          <a:spcPct val="0"/>
        </a:spcAft>
        <a:defRPr sz="3200">
          <a:solidFill>
            <a:schemeClr val="tx1"/>
          </a:solidFill>
          <a:latin typeface="Times New Roman" pitchFamily="18" charset="0"/>
          <a:cs typeface="Times New Roman" pitchFamily="18" charset="0"/>
        </a:defRPr>
      </a:lvl7pPr>
      <a:lvl8pPr marL="1371600" algn="l" rtl="0" fontAlgn="base">
        <a:spcBef>
          <a:spcPct val="0"/>
        </a:spcBef>
        <a:spcAft>
          <a:spcPct val="0"/>
        </a:spcAft>
        <a:defRPr sz="3200">
          <a:solidFill>
            <a:schemeClr val="tx1"/>
          </a:solidFill>
          <a:latin typeface="Times New Roman" pitchFamily="18" charset="0"/>
          <a:cs typeface="Times New Roman" pitchFamily="18" charset="0"/>
        </a:defRPr>
      </a:lvl8pPr>
      <a:lvl9pPr marL="1828800" algn="l" rtl="0" fontAlgn="base">
        <a:spcBef>
          <a:spcPct val="0"/>
        </a:spcBef>
        <a:spcAft>
          <a:spcPct val="0"/>
        </a:spcAft>
        <a:defRPr sz="32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p>
            <a:pPr algn="ctr">
              <a:buNone/>
            </a:pPr>
            <a:r>
              <a:rPr lang="sl-SI" sz="3600" b="1" dirty="0" smtClean="0">
                <a:solidFill>
                  <a:schemeClr val="tx2"/>
                </a:solidFill>
              </a:rPr>
              <a:t>Ukrepi za spodbujanje zaposlovanja in zmanjšanje segmentacije trga dela</a:t>
            </a:r>
          </a:p>
          <a:p>
            <a:pPr>
              <a:buNone/>
            </a:pPr>
            <a:endParaRPr lang="sl-SI" b="1" dirty="0" smtClean="0"/>
          </a:p>
          <a:p>
            <a:pPr>
              <a:buNone/>
            </a:pPr>
            <a:endParaRPr lang="sl-SI" b="1" dirty="0" smtClean="0"/>
          </a:p>
          <a:p>
            <a:pPr>
              <a:buNone/>
            </a:pPr>
            <a:r>
              <a:rPr lang="sl-SI" sz="2800" b="1" dirty="0" smtClean="0"/>
              <a:t>Peter </a:t>
            </a:r>
            <a:r>
              <a:rPr lang="sl-SI" sz="2800" b="1" dirty="0" smtClean="0"/>
              <a:t>Pogačar</a:t>
            </a:r>
          </a:p>
          <a:p>
            <a:pPr>
              <a:buNone/>
            </a:pPr>
            <a:r>
              <a:rPr lang="sl-SI" sz="1800" b="1" dirty="0" smtClean="0"/>
              <a:t>g</a:t>
            </a:r>
            <a:r>
              <a:rPr lang="sl-SI" sz="1800" b="1" dirty="0" smtClean="0"/>
              <a:t>eneralni direktor </a:t>
            </a:r>
            <a:endParaRPr lang="sl-SI" sz="1800" b="1" dirty="0" smtClean="0"/>
          </a:p>
          <a:p>
            <a:pPr>
              <a:buNone/>
            </a:pPr>
            <a:endParaRPr lang="sl-SI" sz="1800" b="1" dirty="0" smtClean="0"/>
          </a:p>
          <a:p>
            <a:pPr>
              <a:buNone/>
            </a:pPr>
            <a:endParaRPr lang="sl-SI" sz="1800" b="1" dirty="0" smtClean="0"/>
          </a:p>
          <a:p>
            <a:pPr>
              <a:buNone/>
            </a:pPr>
            <a:endParaRPr lang="sl-SI" sz="1800" b="1" dirty="0" smtClean="0"/>
          </a:p>
          <a:p>
            <a:pPr algn="r">
              <a:buNone/>
            </a:pPr>
            <a:r>
              <a:rPr lang="sl-SI" sz="1800" b="1" dirty="0" smtClean="0"/>
              <a:t>Ljubljana, junij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357298"/>
            <a:ext cx="8229600" cy="4675202"/>
          </a:xfrm>
        </p:spPr>
        <p:txBody>
          <a:bodyPr/>
          <a:lstStyle/>
          <a:p>
            <a:r>
              <a:rPr lang="sl-SI" dirty="0" smtClean="0"/>
              <a:t>Začasne pogodbe so posledica segmentacije </a:t>
            </a:r>
          </a:p>
          <a:p>
            <a:pPr>
              <a:buNone/>
            </a:pPr>
            <a:r>
              <a:rPr lang="sl-SI" dirty="0" smtClean="0"/>
              <a:t>trga </a:t>
            </a:r>
            <a:r>
              <a:rPr lang="sl-SI" dirty="0" smtClean="0"/>
              <a:t>dela</a:t>
            </a:r>
            <a:endParaRPr lang="sl-SI" sz="2800" dirty="0" smtClean="0"/>
          </a:p>
          <a:p>
            <a:r>
              <a:rPr lang="sl-SI" dirty="0" smtClean="0"/>
              <a:t>Negativni učinki :</a:t>
            </a:r>
          </a:p>
          <a:p>
            <a:pPr lvl="1"/>
            <a:r>
              <a:rPr lang="sl-SI" sz="2000" dirty="0" smtClean="0"/>
              <a:t>nižji potencial zaslužka</a:t>
            </a:r>
          </a:p>
          <a:p>
            <a:pPr lvl="1"/>
            <a:r>
              <a:rPr lang="sl-SI" sz="2000" dirty="0" smtClean="0"/>
              <a:t>večja možnost za ponavljajočo se brezposelnost</a:t>
            </a:r>
          </a:p>
          <a:p>
            <a:pPr lvl="1"/>
            <a:r>
              <a:rPr lang="sl-SI" sz="2000" dirty="0" smtClean="0"/>
              <a:t>nižje pokojninske pravice v prihodnosti</a:t>
            </a:r>
            <a:endParaRPr lang="en-US" sz="2000" dirty="0" smtClean="0"/>
          </a:p>
          <a:p>
            <a:pPr lvl="1"/>
            <a:r>
              <a:rPr lang="sl-SI" sz="2000" dirty="0" smtClean="0"/>
              <a:t>slabši dostop do izobraževanja ob delu (koncept vseživljenjskega izobraževanja</a:t>
            </a:r>
            <a:r>
              <a:rPr lang="sl-SI" sz="2000" dirty="0" smtClean="0"/>
              <a:t>)</a:t>
            </a:r>
          </a:p>
          <a:p>
            <a:pPr lvl="1"/>
            <a:r>
              <a:rPr lang="sl-SI" sz="2000" dirty="0" smtClean="0"/>
              <a:t>Slabši dostop do varnosti in zdravja pri delu</a:t>
            </a:r>
          </a:p>
          <a:p>
            <a:pPr lvl="1">
              <a:buNone/>
            </a:pPr>
            <a:endParaRPr lang="sl-SI" sz="2000" dirty="0" smtClean="0"/>
          </a:p>
          <a:p>
            <a:pPr lvl="1" algn="ctr">
              <a:buNone/>
            </a:pPr>
            <a:r>
              <a:rPr lang="sl-SI" b="1" dirty="0" smtClean="0">
                <a:solidFill>
                  <a:srgbClr val="FF0000"/>
                </a:solidFill>
              </a:rPr>
              <a:t>Večinoma vključene najbolj ranljive skupine</a:t>
            </a:r>
            <a:endParaRPr lang="sl-SI"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74334" y="1224237"/>
            <a:ext cx="8112466" cy="831273"/>
          </a:xfrm>
        </p:spPr>
        <p:txBody>
          <a:bodyPr/>
          <a:lstStyle/>
          <a:p>
            <a:r>
              <a:rPr lang="sl-SI" dirty="0" smtClean="0"/>
              <a:t>Vzroki segmentacije</a:t>
            </a:r>
            <a:endParaRPr lang="sl-SI" dirty="0"/>
          </a:p>
        </p:txBody>
      </p:sp>
      <p:sp>
        <p:nvSpPr>
          <p:cNvPr id="3" name="Ograda vsebine 2"/>
          <p:cNvSpPr>
            <a:spLocks noGrp="1"/>
          </p:cNvSpPr>
          <p:nvPr>
            <p:ph idx="1"/>
          </p:nvPr>
        </p:nvSpPr>
        <p:spPr>
          <a:xfrm>
            <a:off x="415636" y="2221765"/>
            <a:ext cx="8271164" cy="3904398"/>
          </a:xfrm>
        </p:spPr>
        <p:txBody>
          <a:bodyPr/>
          <a:lstStyle/>
          <a:p>
            <a:r>
              <a:rPr lang="sl-SI" dirty="0" smtClean="0">
                <a:solidFill>
                  <a:srgbClr val="FF0000"/>
                </a:solidFill>
              </a:rPr>
              <a:t>Možnost zaposlitve za DČ</a:t>
            </a:r>
          </a:p>
          <a:p>
            <a:r>
              <a:rPr lang="sl-SI" dirty="0" smtClean="0">
                <a:solidFill>
                  <a:srgbClr val="FF0000"/>
                </a:solidFill>
              </a:rPr>
              <a:t>Indeks varovanja zaposlitve za NDČ:</a:t>
            </a:r>
            <a:r>
              <a:rPr lang="sl-SI" dirty="0" smtClean="0"/>
              <a:t> </a:t>
            </a:r>
          </a:p>
          <a:p>
            <a:pPr>
              <a:buFontTx/>
              <a:buChar char="-"/>
            </a:pPr>
            <a:r>
              <a:rPr lang="sl-SI" sz="2400" dirty="0" smtClean="0"/>
              <a:t>SI - </a:t>
            </a:r>
            <a:r>
              <a:rPr lang="sl-SI" sz="2400" dirty="0" smtClean="0"/>
              <a:t>IVZ </a:t>
            </a:r>
            <a:r>
              <a:rPr lang="sl-SI" sz="2400" dirty="0" smtClean="0"/>
              <a:t>2,76 (16/21 med članicami EU/OECD)</a:t>
            </a:r>
          </a:p>
          <a:p>
            <a:pPr>
              <a:buFontTx/>
              <a:buChar char="-"/>
            </a:pPr>
            <a:r>
              <a:rPr lang="sl-SI" sz="2400" dirty="0" smtClean="0"/>
              <a:t>Primerljiv IVZ </a:t>
            </a:r>
            <a:r>
              <a:rPr lang="sl-SI" sz="2400" dirty="0" smtClean="0"/>
              <a:t>pri kolektivnih odpovedih (</a:t>
            </a:r>
            <a:r>
              <a:rPr lang="sl-SI" sz="2400" dirty="0" err="1" smtClean="0"/>
              <a:t>izj</a:t>
            </a:r>
            <a:r>
              <a:rPr lang="sl-SI" sz="2400" dirty="0" smtClean="0"/>
              <a:t>. starejši delavci)</a:t>
            </a:r>
          </a:p>
          <a:p>
            <a:pPr>
              <a:buFontTx/>
              <a:buChar char="-"/>
            </a:pPr>
            <a:r>
              <a:rPr lang="sl-SI" sz="2400" dirty="0" smtClean="0"/>
              <a:t>Manj fleksibilna pri varovanju zoper individualno </a:t>
            </a:r>
            <a:r>
              <a:rPr lang="sl-SI" sz="2400" dirty="0" smtClean="0"/>
              <a:t>odpoved, glede:</a:t>
            </a:r>
            <a:endParaRPr lang="sl-SI" sz="2400" dirty="0" smtClean="0"/>
          </a:p>
          <a:p>
            <a:pPr lvl="2">
              <a:buFontTx/>
              <a:buChar char="-"/>
            </a:pPr>
            <a:r>
              <a:rPr lang="sl-SI" sz="1600" dirty="0" smtClean="0"/>
              <a:t>postopkov pri odpuščanju,</a:t>
            </a:r>
          </a:p>
          <a:p>
            <a:pPr lvl="2">
              <a:buFontTx/>
              <a:buChar char="-"/>
            </a:pPr>
            <a:r>
              <a:rPr lang="sl-SI" sz="1600" dirty="0" smtClean="0"/>
              <a:t>možnosti vrnitve na delovno mesto po neupravičenem odpustu</a:t>
            </a:r>
          </a:p>
          <a:p>
            <a:pPr lvl="2">
              <a:buFontTx/>
              <a:buChar char="-"/>
            </a:pPr>
            <a:r>
              <a:rPr lang="sl-SI" sz="1600" dirty="0" smtClean="0"/>
              <a:t>opredelitve neupravičenega (</a:t>
            </a:r>
            <a:r>
              <a:rPr lang="sl-SI" sz="1600" dirty="0" err="1" smtClean="0"/>
              <a:t>un</a:t>
            </a:r>
            <a:r>
              <a:rPr lang="sl-SI" sz="1600" dirty="0" smtClean="0"/>
              <a:t>-</a:t>
            </a:r>
            <a:r>
              <a:rPr lang="sl-SI" sz="1600" dirty="0" err="1" smtClean="0"/>
              <a:t>fair</a:t>
            </a:r>
            <a:r>
              <a:rPr lang="sl-SI" sz="1600" dirty="0" smtClean="0"/>
              <a:t>) odpusta</a:t>
            </a:r>
            <a:endParaRPr lang="sl-SI"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p>
            <a:pPr algn="ctr">
              <a:buNone/>
            </a:pPr>
            <a:r>
              <a:rPr lang="sl-SI" b="1" dirty="0" smtClean="0">
                <a:solidFill>
                  <a:schemeClr val="tx2"/>
                </a:solidFill>
              </a:rPr>
              <a:t>IZZIVI </a:t>
            </a:r>
            <a:r>
              <a:rPr lang="sl-SI" b="1" dirty="0" smtClean="0">
                <a:solidFill>
                  <a:schemeClr val="tx2"/>
                </a:solidFill>
              </a:rPr>
              <a:t>ODPRAVE SEGMENTACIJE:</a:t>
            </a:r>
          </a:p>
          <a:p>
            <a:pPr>
              <a:buFontTx/>
              <a:buChar char="-"/>
            </a:pPr>
            <a:r>
              <a:rPr lang="sl-SI" dirty="0" smtClean="0">
                <a:solidFill>
                  <a:schemeClr val="tx2"/>
                </a:solidFill>
              </a:rPr>
              <a:t>Različnost pravic, postopkov med DČ in NDČ</a:t>
            </a:r>
          </a:p>
          <a:p>
            <a:pPr>
              <a:buFontTx/>
              <a:buChar char="-"/>
            </a:pPr>
            <a:r>
              <a:rPr lang="sl-SI" dirty="0" smtClean="0">
                <a:solidFill>
                  <a:schemeClr val="tx2"/>
                </a:solidFill>
              </a:rPr>
              <a:t>Indeks varovanja zaposlitve zoper  individualno odpoved</a:t>
            </a:r>
            <a:endParaRPr lang="sl-SI" dirty="0" smtClean="0">
              <a:solidFill>
                <a:schemeClr val="tx2"/>
              </a:solidFill>
            </a:endParaRPr>
          </a:p>
          <a:p>
            <a:pPr algn="ctr">
              <a:buNone/>
            </a:pPr>
            <a:endParaRPr lang="sl-SI" dirty="0" smtClean="0">
              <a:solidFill>
                <a:srgbClr val="FF0000"/>
              </a:solidFill>
            </a:endParaRPr>
          </a:p>
          <a:p>
            <a:pPr algn="ctr">
              <a:buNone/>
            </a:pPr>
            <a:r>
              <a:rPr lang="sl-SI" b="1" dirty="0" smtClean="0">
                <a:solidFill>
                  <a:srgbClr val="FF0000"/>
                </a:solidFill>
              </a:rPr>
              <a:t>ALI </a:t>
            </a:r>
            <a:r>
              <a:rPr lang="sl-SI" b="1" dirty="0" smtClean="0">
                <a:solidFill>
                  <a:srgbClr val="FF0000"/>
                </a:solidFill>
              </a:rPr>
              <a:t>POTREBUJEMO POPOLNOMA NOV KONCEPT?</a:t>
            </a:r>
          </a:p>
          <a:p>
            <a:pPr>
              <a:buNone/>
            </a:pPr>
            <a:endParaRPr lang="sl-SI"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20255" y="1198275"/>
            <a:ext cx="8229600" cy="695180"/>
          </a:xfrm>
        </p:spPr>
        <p:txBody>
          <a:bodyPr/>
          <a:lstStyle/>
          <a:p>
            <a:r>
              <a:rPr lang="sl-SI" dirty="0" smtClean="0"/>
              <a:t>DUALIZEM NA TRGU DELA</a:t>
            </a:r>
            <a:endParaRPr lang="sl-SI" dirty="0"/>
          </a:p>
        </p:txBody>
      </p:sp>
      <p:sp>
        <p:nvSpPr>
          <p:cNvPr id="3" name="Ograda vsebine 2"/>
          <p:cNvSpPr>
            <a:spLocks noGrp="1"/>
          </p:cNvSpPr>
          <p:nvPr>
            <p:ph idx="1"/>
          </p:nvPr>
        </p:nvSpPr>
        <p:spPr>
          <a:xfrm>
            <a:off x="411019" y="2142837"/>
            <a:ext cx="8229600" cy="4193308"/>
          </a:xfrm>
          <a:solidFill>
            <a:srgbClr val="FF0000"/>
          </a:solidFill>
        </p:spPr>
        <p:txBody>
          <a:bodyPr/>
          <a:lstStyle/>
          <a:p>
            <a:pPr>
              <a:buNone/>
            </a:pPr>
            <a:endParaRPr lang="sl-SI" dirty="0" smtClean="0"/>
          </a:p>
          <a:p>
            <a:pPr>
              <a:buNone/>
            </a:pPr>
            <a:endParaRPr lang="sl-SI" dirty="0"/>
          </a:p>
        </p:txBody>
      </p:sp>
      <p:sp>
        <p:nvSpPr>
          <p:cNvPr id="4" name="Pravokotnik 3"/>
          <p:cNvSpPr/>
          <p:nvPr/>
        </p:nvSpPr>
        <p:spPr>
          <a:xfrm>
            <a:off x="1025236" y="2974109"/>
            <a:ext cx="2078182" cy="2142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t>POGODBE ZA </a:t>
            </a:r>
          </a:p>
          <a:p>
            <a:pPr algn="ctr"/>
            <a:r>
              <a:rPr lang="sl-SI" dirty="0" smtClean="0"/>
              <a:t>DOLOČEN ČAS</a:t>
            </a:r>
          </a:p>
          <a:p>
            <a:pPr algn="ctr"/>
            <a:endParaRPr lang="sl-SI" dirty="0"/>
          </a:p>
        </p:txBody>
      </p:sp>
      <p:sp>
        <p:nvSpPr>
          <p:cNvPr id="5" name="Pravokotnik 4"/>
          <p:cNvSpPr/>
          <p:nvPr/>
        </p:nvSpPr>
        <p:spPr>
          <a:xfrm>
            <a:off x="5190836" y="2937164"/>
            <a:ext cx="1995055" cy="2189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smtClean="0"/>
              <a:t>POGODBE ZA NEDOLOČEN ČAS</a:t>
            </a:r>
            <a:endParaRPr lang="sl-SI" dirty="0"/>
          </a:p>
        </p:txBody>
      </p:sp>
      <p:graphicFrame>
        <p:nvGraphicFramePr>
          <p:cNvPr id="7" name="Diagram 6"/>
          <p:cNvGraphicFramePr/>
          <p:nvPr/>
        </p:nvGraphicFramePr>
        <p:xfrm>
          <a:off x="3112654" y="3565236"/>
          <a:ext cx="2059709" cy="11637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4985" y="1226823"/>
            <a:ext cx="8229600" cy="745560"/>
          </a:xfrm>
        </p:spPr>
        <p:txBody>
          <a:bodyPr/>
          <a:lstStyle/>
          <a:p>
            <a:r>
              <a:rPr lang="sl-SI" dirty="0" smtClean="0"/>
              <a:t>NOV KONCEPT – IDEJA EU</a:t>
            </a:r>
            <a:endParaRPr lang="sl-SI" dirty="0"/>
          </a:p>
        </p:txBody>
      </p:sp>
      <p:sp>
        <p:nvSpPr>
          <p:cNvPr id="3" name="Ograda vsebine 2"/>
          <p:cNvSpPr>
            <a:spLocks noGrp="1"/>
          </p:cNvSpPr>
          <p:nvPr>
            <p:ph idx="1"/>
          </p:nvPr>
        </p:nvSpPr>
        <p:spPr>
          <a:xfrm>
            <a:off x="445864" y="2221765"/>
            <a:ext cx="8240936" cy="3904398"/>
          </a:xfrm>
        </p:spPr>
        <p:txBody>
          <a:bodyPr/>
          <a:lstStyle/>
          <a:p>
            <a:r>
              <a:rPr lang="en-US" dirty="0" smtClean="0"/>
              <a:t>Single open ended contract </a:t>
            </a:r>
            <a:endParaRPr lang="sl-SI" dirty="0" smtClean="0"/>
          </a:p>
          <a:p>
            <a:r>
              <a:rPr lang="sl-SI" dirty="0" smtClean="0"/>
              <a:t>ENOTNA POGODBA ZA NEDOLOČEN ČAS</a:t>
            </a:r>
          </a:p>
          <a:p>
            <a:pPr lvl="1">
              <a:buFont typeface="Wingdings" pitchFamily="2" charset="2"/>
              <a:buChar char="q"/>
            </a:pPr>
            <a:r>
              <a:rPr lang="sl-SI" sz="1800" dirty="0" smtClean="0">
                <a:solidFill>
                  <a:schemeClr val="tx2"/>
                </a:solidFill>
              </a:rPr>
              <a:t>pogodba ne vsebuje roka “ex ante”</a:t>
            </a:r>
          </a:p>
          <a:p>
            <a:pPr lvl="1">
              <a:buFont typeface="Wingdings" pitchFamily="2" charset="2"/>
              <a:buChar char="q"/>
            </a:pPr>
            <a:r>
              <a:rPr lang="sl-SI" sz="1800" dirty="0" smtClean="0">
                <a:solidFill>
                  <a:schemeClr val="tx2"/>
                </a:solidFill>
              </a:rPr>
              <a:t>vstopno </a:t>
            </a:r>
            <a:r>
              <a:rPr lang="sl-SI" sz="1800" dirty="0" smtClean="0">
                <a:solidFill>
                  <a:schemeClr val="tx2"/>
                </a:solidFill>
              </a:rPr>
              <a:t>obdobje  </a:t>
            </a:r>
            <a:r>
              <a:rPr lang="sl-SI" sz="1800" dirty="0" smtClean="0">
                <a:solidFill>
                  <a:schemeClr val="tx2"/>
                </a:solidFill>
              </a:rPr>
              <a:t>- obdobje stabilnosti</a:t>
            </a:r>
          </a:p>
          <a:p>
            <a:pPr lvl="1">
              <a:buFont typeface="Wingdings" pitchFamily="2" charset="2"/>
              <a:buChar char="q"/>
            </a:pPr>
            <a:r>
              <a:rPr lang="sl-SI" sz="1800" dirty="0" smtClean="0">
                <a:solidFill>
                  <a:schemeClr val="tx2"/>
                </a:solidFill>
              </a:rPr>
              <a:t> postopno povečevanje pravic z del dobo</a:t>
            </a:r>
          </a:p>
          <a:p>
            <a:pPr lvl="1">
              <a:buFont typeface="Wingdings" pitchFamily="2" charset="2"/>
              <a:buChar char="q"/>
            </a:pPr>
            <a:r>
              <a:rPr lang="sl-SI" sz="1800" dirty="0" smtClean="0">
                <a:solidFill>
                  <a:schemeClr val="tx2"/>
                </a:solidFill>
              </a:rPr>
              <a:t> razmerje med denarnimi pravicami in pr varstvom</a:t>
            </a:r>
            <a:endParaRPr lang="en-US" sz="1800" dirty="0" smtClean="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19100" y="1100138"/>
            <a:ext cx="8229600" cy="588962"/>
          </a:xfrm>
        </p:spPr>
        <p:txBody>
          <a:bodyPr/>
          <a:lstStyle/>
          <a:p>
            <a:r>
              <a:rPr lang="sl-SI" sz="3200" b="1" dirty="0" smtClean="0">
                <a:solidFill>
                  <a:schemeClr val="tx2"/>
                </a:solidFill>
              </a:rPr>
              <a:t>SINGLE OPEN ENDED CONTRACT</a:t>
            </a:r>
            <a:endParaRPr lang="sl-SI" sz="3200" b="1" dirty="0">
              <a:solidFill>
                <a:schemeClr val="tx2"/>
              </a:solidFill>
            </a:endParaRPr>
          </a:p>
        </p:txBody>
      </p:sp>
      <p:pic>
        <p:nvPicPr>
          <p:cNvPr id="7" name="Picture 1"/>
          <p:cNvPicPr>
            <a:picLocks noGrp="1"/>
          </p:cNvPicPr>
          <p:nvPr>
            <p:ph idx="1"/>
          </p:nvPr>
        </p:nvPicPr>
        <p:blipFill>
          <a:blip r:embed="rId2" cstate="print"/>
          <a:srcRect/>
          <a:stretch>
            <a:fillRect/>
          </a:stretch>
        </p:blipFill>
        <p:spPr bwMode="auto">
          <a:xfrm>
            <a:off x="457200" y="1778000"/>
            <a:ext cx="822960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87429" y="1211709"/>
            <a:ext cx="8229600" cy="1410579"/>
          </a:xfrm>
        </p:spPr>
        <p:txBody>
          <a:bodyPr/>
          <a:lstStyle/>
          <a:p>
            <a:r>
              <a:rPr lang="sl-SI" sz="2800" b="1" dirty="0" smtClean="0">
                <a:solidFill>
                  <a:schemeClr val="tx2"/>
                </a:solidFill>
              </a:rPr>
              <a:t>ENOTNA POGODBA ZA NDČ – FAZE</a:t>
            </a:r>
            <a:r>
              <a:rPr lang="sl-SI" sz="3200" dirty="0" smtClean="0"/>
              <a:t/>
            </a:r>
            <a:br>
              <a:rPr lang="sl-SI" sz="3200" dirty="0" smtClean="0"/>
            </a:br>
            <a:r>
              <a:rPr lang="sl-SI" sz="2400" i="1" dirty="0" smtClean="0">
                <a:solidFill>
                  <a:srgbClr val="FF0000"/>
                </a:solidFill>
              </a:rPr>
              <a:t>Vsako obdobje ima svoja pravila glede dolžine, odpovednih rokov, odpovednih razlogov</a:t>
            </a:r>
            <a:r>
              <a:rPr lang="sl-SI" sz="3200" i="1" dirty="0" smtClean="0">
                <a:solidFill>
                  <a:srgbClr val="FF0000"/>
                </a:solidFill>
              </a:rPr>
              <a:t/>
            </a:r>
            <a:br>
              <a:rPr lang="sl-SI" sz="3200" i="1" dirty="0" smtClean="0">
                <a:solidFill>
                  <a:srgbClr val="FF0000"/>
                </a:solidFill>
              </a:rPr>
            </a:br>
            <a:endParaRPr lang="sl-SI" sz="3200" dirty="0"/>
          </a:p>
        </p:txBody>
      </p:sp>
      <p:grpSp>
        <p:nvGrpSpPr>
          <p:cNvPr id="1026" name="Group 2"/>
          <p:cNvGrpSpPr>
            <a:grpSpLocks noGrp="1"/>
          </p:cNvGrpSpPr>
          <p:nvPr>
            <p:ph idx="1"/>
          </p:nvPr>
        </p:nvGrpSpPr>
        <p:grpSpPr bwMode="auto">
          <a:xfrm>
            <a:off x="442086" y="2750758"/>
            <a:ext cx="8229600" cy="2743200"/>
            <a:chOff x="1521" y="6357"/>
            <a:chExt cx="8280" cy="1620"/>
          </a:xfrm>
        </p:grpSpPr>
        <p:sp>
          <p:nvSpPr>
            <p:cNvPr id="1027" name="Text Box 3"/>
            <p:cNvSpPr txBox="1">
              <a:spLocks noChangeArrowheads="1"/>
            </p:cNvSpPr>
            <p:nvPr/>
          </p:nvSpPr>
          <p:spPr bwMode="auto">
            <a:xfrm>
              <a:off x="1946" y="6357"/>
              <a:ext cx="2455" cy="4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l-SI" sz="1000" b="1" i="0" u="none" strike="noStrike" cap="none" normalizeH="0" baseline="0" smtClean="0">
                  <a:ln>
                    <a:noFill/>
                  </a:ln>
                  <a:solidFill>
                    <a:schemeClr val="tx1"/>
                  </a:solidFill>
                  <a:effectLst/>
                  <a:latin typeface="Arial" pitchFamily="34" charset="0"/>
                </a:rPr>
                <a:t>VSTOPNO OBDOBJE</a:t>
              </a:r>
              <a:endParaRPr kumimoji="0" lang="sl-SI" sz="1800" b="0" i="0" u="none" strike="noStrike" cap="none" normalizeH="0" baseline="0" smtClean="0">
                <a:ln>
                  <a:noFill/>
                </a:ln>
                <a:solidFill>
                  <a:schemeClr val="tx1"/>
                </a:solidFill>
                <a:effectLst/>
                <a:latin typeface="Arial" pitchFamily="34" charset="0"/>
              </a:endParaRPr>
            </a:p>
          </p:txBody>
        </p:sp>
        <p:sp>
          <p:nvSpPr>
            <p:cNvPr id="1028" name="Text Box 4"/>
            <p:cNvSpPr txBox="1">
              <a:spLocks noChangeArrowheads="1"/>
            </p:cNvSpPr>
            <p:nvPr/>
          </p:nvSpPr>
          <p:spPr bwMode="auto">
            <a:xfrm>
              <a:off x="5626" y="6357"/>
              <a:ext cx="2915" cy="4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l-SI" sz="1000" b="1" i="0" u="none" strike="noStrike" cap="none" normalizeH="0" baseline="0" smtClean="0">
                  <a:ln>
                    <a:noFill/>
                  </a:ln>
                  <a:solidFill>
                    <a:schemeClr val="tx1"/>
                  </a:solidFill>
                  <a:effectLst/>
                  <a:latin typeface="Arial" pitchFamily="34" charset="0"/>
                </a:rPr>
                <a:t>OBDOBJE STABILNOSTI</a:t>
              </a:r>
              <a:endParaRPr kumimoji="0" lang="sl-SI" sz="1800" b="0" i="0" u="none" strike="noStrike" cap="none" normalizeH="0" baseline="0" smtClean="0">
                <a:ln>
                  <a:noFill/>
                </a:ln>
                <a:solidFill>
                  <a:schemeClr val="tx1"/>
                </a:solidFill>
                <a:effectLst/>
                <a:latin typeface="Arial" pitchFamily="34" charset="0"/>
              </a:endParaRPr>
            </a:p>
          </p:txBody>
        </p:sp>
        <p:sp>
          <p:nvSpPr>
            <p:cNvPr id="1029" name="AutoShape 5"/>
            <p:cNvSpPr>
              <a:spLocks noChangeArrowheads="1"/>
            </p:cNvSpPr>
            <p:nvPr/>
          </p:nvSpPr>
          <p:spPr bwMode="auto">
            <a:xfrm>
              <a:off x="1521" y="6886"/>
              <a:ext cx="4500" cy="1091"/>
            </a:xfrm>
            <a:prstGeom prst="homePlate">
              <a:avLst>
                <a:gd name="adj" fmla="val 103116"/>
              </a:avLst>
            </a:prstGeom>
            <a:solidFill>
              <a:srgbClr val="92D050"/>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sl-SI"/>
            </a:p>
          </p:txBody>
        </p:sp>
        <p:sp>
          <p:nvSpPr>
            <p:cNvPr id="1030" name="AutoShape 6"/>
            <p:cNvSpPr>
              <a:spLocks noChangeArrowheads="1"/>
            </p:cNvSpPr>
            <p:nvPr/>
          </p:nvSpPr>
          <p:spPr bwMode="auto">
            <a:xfrm>
              <a:off x="5394" y="6897"/>
              <a:ext cx="4407" cy="1080"/>
            </a:xfrm>
            <a:prstGeom prst="chevron">
              <a:avLst>
                <a:gd name="adj" fmla="val 102014"/>
              </a:avLst>
            </a:prstGeom>
            <a:solidFill>
              <a:srgbClr val="92D050"/>
            </a:solidFill>
            <a:ln w="38100">
              <a:solidFill>
                <a:srgbClr val="F2F2F2"/>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sl-SI"/>
            </a:p>
          </p:txBody>
        </p:sp>
        <p:sp>
          <p:nvSpPr>
            <p:cNvPr id="1031" name="Text Box 7"/>
            <p:cNvSpPr txBox="1">
              <a:spLocks noChangeArrowheads="1"/>
            </p:cNvSpPr>
            <p:nvPr/>
          </p:nvSpPr>
          <p:spPr bwMode="auto">
            <a:xfrm>
              <a:off x="1625" y="7077"/>
              <a:ext cx="1625" cy="720"/>
            </a:xfrm>
            <a:prstGeom prst="rect">
              <a:avLst/>
            </a:prstGeom>
            <a:solidFill>
              <a:srgbClr val="D6E3BC"/>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l-SI" sz="1000" b="0" i="0" u="none" strike="noStrike" cap="none" normalizeH="0" baseline="0" smtClean="0">
                  <a:ln>
                    <a:noFill/>
                  </a:ln>
                  <a:solidFill>
                    <a:schemeClr val="tx1"/>
                  </a:solidFill>
                  <a:effectLst/>
                  <a:latin typeface="Arial" pitchFamily="34" charset="0"/>
                </a:rPr>
                <a:t>Poskusno</a:t>
              </a:r>
            </a:p>
            <a:p>
              <a:pPr marL="0" marR="0" lvl="0" indent="0" algn="l" defTabSz="914400" rtl="0" eaLnBrk="1" fontAlgn="base" latinLnBrk="0" hangingPunct="1">
                <a:lnSpc>
                  <a:spcPct val="100000"/>
                </a:lnSpc>
                <a:spcBef>
                  <a:spcPct val="0"/>
                </a:spcBef>
                <a:spcAft>
                  <a:spcPts val="1000"/>
                </a:spcAft>
                <a:buClrTx/>
                <a:buSzTx/>
                <a:buFontTx/>
                <a:buNone/>
                <a:tabLst/>
              </a:pPr>
              <a:r>
                <a:rPr kumimoji="0" lang="sl-SI" sz="1000" b="0" i="0" u="none" strike="noStrike" cap="none" normalizeH="0" baseline="0" smtClean="0">
                  <a:ln>
                    <a:noFill/>
                  </a:ln>
                  <a:solidFill>
                    <a:schemeClr val="tx1"/>
                  </a:solidFill>
                  <a:effectLst/>
                  <a:latin typeface="Arial" pitchFamily="34" charset="0"/>
                </a:rPr>
                <a:t>obdobje</a:t>
              </a:r>
              <a:endParaRPr kumimoji="0" lang="sl-SI" sz="1800" b="0" i="0" u="none" strike="noStrike" cap="none" normalizeH="0" baseline="0" smtClean="0">
                <a:ln>
                  <a:noFill/>
                </a:ln>
                <a:solidFill>
                  <a:schemeClr val="tx1"/>
                </a:solidFill>
                <a:effectLst/>
                <a:latin typeface="Arial" pitchFamily="34" charset="0"/>
              </a:endParaRPr>
            </a:p>
          </p:txBody>
        </p:sp>
        <p:sp>
          <p:nvSpPr>
            <p:cNvPr id="1032" name="Text Box 8"/>
            <p:cNvSpPr txBox="1">
              <a:spLocks noChangeArrowheads="1"/>
            </p:cNvSpPr>
            <p:nvPr/>
          </p:nvSpPr>
          <p:spPr bwMode="auto">
            <a:xfrm>
              <a:off x="3363" y="7077"/>
              <a:ext cx="1758" cy="720"/>
            </a:xfrm>
            <a:prstGeom prst="rect">
              <a:avLst/>
            </a:prstGeom>
            <a:solidFill>
              <a:srgbClr val="D6E3BC"/>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l-SI" sz="1000" b="0" i="0" u="none" strike="noStrike" cap="none" normalizeH="0" baseline="0" smtClean="0">
                  <a:ln>
                    <a:noFill/>
                  </a:ln>
                  <a:solidFill>
                    <a:schemeClr val="tx1"/>
                  </a:solidFill>
                  <a:effectLst/>
                  <a:latin typeface="Arial" pitchFamily="34" charset="0"/>
                </a:rPr>
                <a:t>Prilagoditveno obdobje</a:t>
              </a:r>
              <a:endParaRPr kumimoji="0" lang="sl-SI" sz="1800" b="0" i="0" u="none" strike="noStrike" cap="none" normalizeH="0" baseline="0" smtClean="0">
                <a:ln>
                  <a:noFill/>
                </a:ln>
                <a:solidFill>
                  <a:schemeClr val="tx1"/>
                </a:solidFill>
                <a:effectLst/>
                <a:latin typeface="Arial" pitchFamily="34"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22695" y="1214917"/>
            <a:ext cx="8229600" cy="512283"/>
          </a:xfrm>
        </p:spPr>
        <p:txBody>
          <a:bodyPr/>
          <a:lstStyle/>
          <a:p>
            <a:pPr algn="l"/>
            <a:r>
              <a:rPr lang="sl-SI" sz="2400" b="1" dirty="0" smtClean="0">
                <a:solidFill>
                  <a:schemeClr val="tx2"/>
                </a:solidFill>
              </a:rPr>
              <a:t>PRIMERJAVA ODPOVEDNIH ROKOV </a:t>
            </a:r>
            <a:r>
              <a:rPr lang="sl-SI" sz="2400" b="1" dirty="0" smtClean="0">
                <a:solidFill>
                  <a:schemeClr val="tx2"/>
                </a:solidFill>
              </a:rPr>
              <a:t>ZDR </a:t>
            </a:r>
            <a:r>
              <a:rPr lang="sl-SI" sz="2400" b="1" dirty="0" smtClean="0">
                <a:solidFill>
                  <a:schemeClr val="tx2"/>
                </a:solidFill>
              </a:rPr>
              <a:t>- EPNČ</a:t>
            </a:r>
            <a:endParaRPr lang="sl-SI" sz="2400" b="1" dirty="0">
              <a:solidFill>
                <a:schemeClr val="tx2"/>
              </a:solidFill>
            </a:endParaRPr>
          </a:p>
        </p:txBody>
      </p:sp>
      <p:graphicFrame>
        <p:nvGraphicFramePr>
          <p:cNvPr id="4" name="Ograda vsebine 3"/>
          <p:cNvGraphicFramePr>
            <a:graphicFrameLocks noGrp="1"/>
          </p:cNvGraphicFramePr>
          <p:nvPr>
            <p:ph idx="1"/>
          </p:nvPr>
        </p:nvGraphicFramePr>
        <p:xfrm>
          <a:off x="428625" y="1757363"/>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125538"/>
            <a:ext cx="8229600" cy="538162"/>
          </a:xfrm>
        </p:spPr>
        <p:txBody>
          <a:bodyPr/>
          <a:lstStyle/>
          <a:p>
            <a:r>
              <a:rPr lang="sl-SI" sz="2800" dirty="0" smtClean="0">
                <a:solidFill>
                  <a:schemeClr val="tx2"/>
                </a:solidFill>
              </a:rPr>
              <a:t> </a:t>
            </a:r>
            <a:r>
              <a:rPr lang="sl-SI" sz="2800" b="1" dirty="0" smtClean="0">
                <a:solidFill>
                  <a:schemeClr val="tx2"/>
                </a:solidFill>
              </a:rPr>
              <a:t>POSTOPKI SKLEPANJA IN ODPOVEDI PZ</a:t>
            </a:r>
            <a:endParaRPr lang="sl-SI" sz="2800" b="1" dirty="0">
              <a:solidFill>
                <a:schemeClr val="tx2"/>
              </a:solidFill>
            </a:endParaRPr>
          </a:p>
        </p:txBody>
      </p:sp>
      <p:sp>
        <p:nvSpPr>
          <p:cNvPr id="3" name="Ograda vsebine 2"/>
          <p:cNvSpPr>
            <a:spLocks noGrp="1"/>
          </p:cNvSpPr>
          <p:nvPr>
            <p:ph idx="1"/>
          </p:nvPr>
        </p:nvSpPr>
        <p:spPr>
          <a:xfrm>
            <a:off x="533400" y="1727200"/>
            <a:ext cx="8229600" cy="4525963"/>
          </a:xfrm>
        </p:spPr>
        <p:txBody>
          <a:bodyPr/>
          <a:lstStyle/>
          <a:p>
            <a:pPr lvl="0"/>
            <a:r>
              <a:rPr lang="sl-SI" sz="1800" dirty="0" smtClean="0"/>
              <a:t>poenostavitev </a:t>
            </a:r>
            <a:r>
              <a:rPr lang="sl-SI" sz="1800" dirty="0" smtClean="0"/>
              <a:t>obrazložitve odpovedi, postopka zagovora in razbremenitev formalne zahteve po pisnosti; </a:t>
            </a:r>
          </a:p>
          <a:p>
            <a:pPr lvl="0"/>
            <a:r>
              <a:rPr lang="sl-SI" sz="1800" dirty="0" smtClean="0"/>
              <a:t>ohranitev roka za podajo redne odpovedi samo pri krivdnem razlogu; </a:t>
            </a:r>
          </a:p>
          <a:p>
            <a:pPr lvl="0"/>
            <a:r>
              <a:rPr lang="sl-SI" sz="1800" dirty="0" smtClean="0"/>
              <a:t>v primeru najhujših kršitev pogodbenih in drugih obveznosti iz delovnega razmerja, ki sicer utemeljujejo izredno odpoved, tudi možnost redne odpovedi pogodbe o zaposlitvi s strani delodajalca; </a:t>
            </a:r>
          </a:p>
          <a:p>
            <a:pPr lvl="0"/>
            <a:r>
              <a:rPr lang="sl-SI" sz="1800" dirty="0" smtClean="0"/>
              <a:t>da zahtevo oziroma predlog za ugotovitev prenehanja delovnega razmerja in odškodnino namesto reintegracije, kadar sodišče v sodnem postopku ugotovi, da je prenehanje pogodbe o zaposlitvi nezakonito, uveljavljata lahko tako delavec kot tudi delodajalec; </a:t>
            </a:r>
          </a:p>
          <a:p>
            <a:pPr lvl="0"/>
            <a:r>
              <a:rPr lang="sl-SI" sz="1800" dirty="0" smtClean="0"/>
              <a:t>večja vloga delodajalcev pri oblikovanju kriterijev za določitev presežnih delavcev;  zaradi enake obravnave delavcev se črta institut prednostne pravice do zaposlitve; </a:t>
            </a:r>
          </a:p>
          <a:p>
            <a:pPr lvl="0"/>
            <a:r>
              <a:rPr lang="sl-SI" sz="1800" dirty="0" smtClean="0"/>
              <a:t>poenostavitev disciplinskega postopka </a:t>
            </a:r>
            <a:endParaRPr lang="sl-SI"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143000"/>
            <a:ext cx="8229600" cy="642926"/>
          </a:xfrm>
        </p:spPr>
        <p:txBody>
          <a:bodyPr>
            <a:normAutofit fontScale="90000"/>
          </a:bodyPr>
          <a:lstStyle/>
          <a:p>
            <a:r>
              <a:rPr lang="sl-SI" u="sng" dirty="0" smtClean="0">
                <a:solidFill>
                  <a:srgbClr val="FF0000"/>
                </a:solidFill>
              </a:rPr>
              <a:t>Pridobitve delavcev:</a:t>
            </a:r>
            <a:r>
              <a:rPr lang="sl-SI" dirty="0" smtClean="0">
                <a:solidFill>
                  <a:srgbClr val="FF0000"/>
                </a:solidFill>
              </a:rPr>
              <a:t/>
            </a:r>
            <a:br>
              <a:rPr lang="sl-SI" dirty="0" smtClean="0">
                <a:solidFill>
                  <a:srgbClr val="FF0000"/>
                </a:solidFill>
              </a:rPr>
            </a:br>
            <a:endParaRPr lang="sl-SI" dirty="0">
              <a:solidFill>
                <a:srgbClr val="FF0000"/>
              </a:solidFill>
            </a:endParaRPr>
          </a:p>
        </p:txBody>
      </p:sp>
      <p:sp>
        <p:nvSpPr>
          <p:cNvPr id="3" name="Ograda vsebine 2"/>
          <p:cNvSpPr>
            <a:spLocks noGrp="1"/>
          </p:cNvSpPr>
          <p:nvPr>
            <p:ph idx="1"/>
          </p:nvPr>
        </p:nvSpPr>
        <p:spPr>
          <a:xfrm>
            <a:off x="474453" y="1738223"/>
            <a:ext cx="8229600" cy="4525963"/>
          </a:xfrm>
        </p:spPr>
        <p:txBody>
          <a:bodyPr>
            <a:normAutofit/>
          </a:bodyPr>
          <a:lstStyle/>
          <a:p>
            <a:r>
              <a:rPr lang="sl-SI" sz="2200" dirty="0" smtClean="0"/>
              <a:t>delavec bi se lahko hitreje vključil na trg dela,</a:t>
            </a:r>
          </a:p>
          <a:p>
            <a:r>
              <a:rPr lang="sl-SI" sz="2200" dirty="0" smtClean="0"/>
              <a:t>zaradi večje prožnosti trga dela, bi delavec hitreje pridobival delovne izkušnje in bil s tem bolj zanimiv za delodajalca,</a:t>
            </a:r>
          </a:p>
          <a:p>
            <a:r>
              <a:rPr lang="sl-SI" sz="2200" dirty="0" smtClean="0"/>
              <a:t>za premostitev brezposelnosti bi delavec dobil denarne pravice v obliki odpravnine, odškodnine, nadomestila zaradi brezposelnosti,</a:t>
            </a:r>
          </a:p>
          <a:p>
            <a:r>
              <a:rPr lang="sl-SI" sz="2200" dirty="0" smtClean="0"/>
              <a:t>delavec bi od začetka sklenitve EPNČ vedel kaj lahko pričakuje od posameznega obdobja,</a:t>
            </a:r>
          </a:p>
          <a:p>
            <a:r>
              <a:rPr lang="sl-SI" sz="2200" dirty="0" smtClean="0"/>
              <a:t>EPNČ bi delavca dodatno motivirala, ker bi se že od samega začetka zavedal, da je od njegove delovne uspešnosti odvisen prehod v obdobje stabilnosti in tako pridobitev zaposlitve za NDČ.</a:t>
            </a:r>
          </a:p>
          <a:p>
            <a:endParaRPr lang="sl-SI"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slov 1"/>
          <p:cNvSpPr>
            <a:spLocks noGrp="1"/>
          </p:cNvSpPr>
          <p:nvPr>
            <p:ph type="title"/>
          </p:nvPr>
        </p:nvSpPr>
        <p:spPr>
          <a:xfrm>
            <a:off x="500063" y="1214438"/>
            <a:ext cx="8229600" cy="785812"/>
          </a:xfrm>
        </p:spPr>
        <p:txBody>
          <a:bodyPr/>
          <a:lstStyle/>
          <a:p>
            <a:pPr algn="l" eaLnBrk="1" hangingPunct="1"/>
            <a:r>
              <a:rPr lang="sl-SI" sz="3600" b="1" dirty="0" smtClean="0">
                <a:solidFill>
                  <a:srgbClr val="FF0000"/>
                </a:solidFill>
              </a:rPr>
              <a:t>Izzivi trga dela v R Sloveniji</a:t>
            </a:r>
            <a:endParaRPr lang="sl-SI" sz="3600" dirty="0" smtClean="0"/>
          </a:p>
        </p:txBody>
      </p:sp>
      <p:sp>
        <p:nvSpPr>
          <p:cNvPr id="23555" name="Ograda vsebine 2"/>
          <p:cNvSpPr>
            <a:spLocks noGrp="1"/>
          </p:cNvSpPr>
          <p:nvPr>
            <p:ph idx="1"/>
          </p:nvPr>
        </p:nvSpPr>
        <p:spPr bwMode="auto">
          <a:xfrm>
            <a:off x="500063" y="2286000"/>
            <a:ext cx="8491537" cy="3962400"/>
          </a:xfrm>
          <a:ln>
            <a:miter lim="800000"/>
            <a:headEnd/>
            <a:tailEnd/>
          </a:ln>
        </p:spPr>
        <p:txBody>
          <a:bodyPr vert="horz" wrap="square" lIns="91440" tIns="45720" rIns="91440" bIns="45720" numCol="1" anchor="t" anchorCtr="0" compatLnSpc="1">
            <a:prstTxWarp prst="textNoShape">
              <a:avLst/>
            </a:prstTxWarp>
          </a:bodyPr>
          <a:lstStyle/>
          <a:p>
            <a:pPr marL="1430338" indent="-708025" eaLnBrk="1" hangingPunct="1">
              <a:buFont typeface="Calibri" pitchFamily="34" charset="0"/>
              <a:buChar char="–"/>
              <a:defRPr/>
            </a:pPr>
            <a:r>
              <a:rPr lang="sl-SI" dirty="0" smtClean="0">
                <a:solidFill>
                  <a:schemeClr val="tx2"/>
                </a:solidFill>
              </a:rPr>
              <a:t>Pomanjkanje delovne sile</a:t>
            </a:r>
            <a:endParaRPr lang="en-GB" dirty="0" smtClean="0">
              <a:solidFill>
                <a:schemeClr val="tx2"/>
              </a:solidFill>
            </a:endParaRPr>
          </a:p>
          <a:p>
            <a:pPr marL="1430338" indent="-708025" eaLnBrk="1" hangingPunct="1">
              <a:buFont typeface="Calibri" pitchFamily="34" charset="0"/>
              <a:buChar char="–"/>
              <a:defRPr/>
            </a:pPr>
            <a:r>
              <a:rPr lang="sl-SI" dirty="0" smtClean="0">
                <a:solidFill>
                  <a:schemeClr val="tx2"/>
                </a:solidFill>
              </a:rPr>
              <a:t>Nizek odstotek zaposlenih starejših (55-64)</a:t>
            </a:r>
            <a:endParaRPr lang="en-GB" dirty="0" smtClean="0">
              <a:solidFill>
                <a:schemeClr val="tx2"/>
              </a:solidFill>
            </a:endParaRPr>
          </a:p>
          <a:p>
            <a:pPr marL="1430338" indent="-708025" eaLnBrk="1" hangingPunct="1">
              <a:buFont typeface="Calibri" pitchFamily="34" charset="0"/>
              <a:buChar char="–"/>
              <a:defRPr/>
            </a:pPr>
            <a:r>
              <a:rPr lang="sl-SI" dirty="0" smtClean="0">
                <a:solidFill>
                  <a:schemeClr val="tx2"/>
                </a:solidFill>
              </a:rPr>
              <a:t>Dualizem na trgu dela</a:t>
            </a:r>
            <a:endParaRPr lang="en-GB" dirty="0" smtClean="0">
              <a:solidFill>
                <a:schemeClr val="tx2"/>
              </a:solidFill>
            </a:endParaRPr>
          </a:p>
          <a:p>
            <a:pPr marL="1430338" indent="-708025" eaLnBrk="1" hangingPunct="1">
              <a:buFont typeface="Calibri" pitchFamily="34" charset="0"/>
              <a:buChar char="–"/>
              <a:defRPr/>
            </a:pPr>
            <a:r>
              <a:rPr lang="sl-SI" dirty="0" smtClean="0">
                <a:solidFill>
                  <a:schemeClr val="tx2"/>
                </a:solidFill>
              </a:rPr>
              <a:t>Konflikt generacij na trgu dela (x,y)</a:t>
            </a:r>
            <a:endParaRPr lang="en-GB" dirty="0" smtClean="0">
              <a:solidFill>
                <a:schemeClr val="tx2"/>
              </a:solidFill>
            </a:endParaRPr>
          </a:p>
          <a:p>
            <a:pPr marL="1430338" indent="-708025" eaLnBrk="1" hangingPunct="1">
              <a:buFont typeface="Calibri" pitchFamily="34" charset="0"/>
              <a:buChar char="–"/>
              <a:defRPr/>
            </a:pPr>
            <a:r>
              <a:rPr lang="sl-SI" dirty="0" smtClean="0">
                <a:solidFill>
                  <a:schemeClr val="tx2"/>
                </a:solidFill>
              </a:rPr>
              <a:t>Pogoji dela</a:t>
            </a:r>
            <a:endParaRPr lang="en-GB" dirty="0" smtClean="0">
              <a:solidFill>
                <a:schemeClr val="tx2"/>
              </a:solidFill>
            </a:endParaRPr>
          </a:p>
          <a:p>
            <a:pPr eaLnBrk="1" hangingPunct="1">
              <a:buFont typeface="Arial" charset="0"/>
              <a:buNone/>
              <a:defRPr/>
            </a:pPr>
            <a:r>
              <a:rPr lang="en-GB" dirty="0" smtClean="0">
                <a:solidFill>
                  <a:schemeClr val="tx2"/>
                </a:solidFill>
              </a:rPr>
              <a:t> </a:t>
            </a:r>
          </a:p>
          <a:p>
            <a:pPr eaLnBrk="1" hangingPunct="1">
              <a:defRPr/>
            </a:pPr>
            <a:endParaRPr lang="sl-SI"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49643" y="1158810"/>
            <a:ext cx="8229600" cy="858916"/>
          </a:xfrm>
        </p:spPr>
        <p:txBody>
          <a:bodyPr>
            <a:normAutofit/>
          </a:bodyPr>
          <a:lstStyle/>
          <a:p>
            <a:r>
              <a:rPr lang="sl-SI" u="sng" dirty="0" smtClean="0">
                <a:solidFill>
                  <a:srgbClr val="FF0000"/>
                </a:solidFill>
              </a:rPr>
              <a:t>Pridobitve delodajalcev:</a:t>
            </a:r>
            <a:endParaRPr lang="sl-SI" dirty="0">
              <a:solidFill>
                <a:srgbClr val="FF0000"/>
              </a:solidFill>
            </a:endParaRPr>
          </a:p>
        </p:txBody>
      </p:sp>
      <p:sp>
        <p:nvSpPr>
          <p:cNvPr id="3" name="Ograda vsebine 2"/>
          <p:cNvSpPr>
            <a:spLocks noGrp="1"/>
          </p:cNvSpPr>
          <p:nvPr>
            <p:ph idx="1"/>
          </p:nvPr>
        </p:nvSpPr>
        <p:spPr>
          <a:xfrm>
            <a:off x="457200" y="2403134"/>
            <a:ext cx="8229600" cy="3723029"/>
          </a:xfrm>
        </p:spPr>
        <p:txBody>
          <a:bodyPr>
            <a:normAutofit/>
          </a:bodyPr>
          <a:lstStyle/>
          <a:p>
            <a:r>
              <a:rPr lang="sl-SI" sz="2200" dirty="0" smtClean="0"/>
              <a:t>delodajalec bi v poskusnem obdobju in obdobju prilagoditve lahko preveril sposobnost delavca,</a:t>
            </a:r>
          </a:p>
          <a:p>
            <a:r>
              <a:rPr lang="sl-SI" sz="2200" dirty="0" smtClean="0"/>
              <a:t>delodajalec bi lahko hitreje odpustil delavec, če ta ne bi ustrezal profilu, ki bi ga potreboval,</a:t>
            </a:r>
          </a:p>
          <a:p>
            <a:r>
              <a:rPr lang="sl-SI" sz="2200" dirty="0" smtClean="0"/>
              <a:t>delodajalec bi se lažje odločil, da zaposli delavca, ker bi se zavedal, da ga v primeru neustreznosti lahko hitreje odpusti,</a:t>
            </a:r>
          </a:p>
          <a:p>
            <a:r>
              <a:rPr lang="sl-SI" sz="2200" dirty="0" smtClean="0"/>
              <a:t>večja produktivnost,</a:t>
            </a:r>
          </a:p>
          <a:p>
            <a:r>
              <a:rPr lang="sl-SI" sz="2200" dirty="0" smtClean="0"/>
              <a:t>racionalnejše investiranje v znanje</a:t>
            </a:r>
            <a:r>
              <a:rPr lang="sl-SI"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2332037"/>
            <a:ext cx="8229600" cy="3421063"/>
          </a:xfrm>
        </p:spPr>
        <p:txBody>
          <a:bodyPr/>
          <a:lstStyle/>
          <a:p>
            <a:pPr>
              <a:buNone/>
            </a:pPr>
            <a:endParaRPr lang="sl-SI" dirty="0" smtClean="0"/>
          </a:p>
          <a:p>
            <a:pPr>
              <a:buNone/>
            </a:pPr>
            <a:endParaRPr lang="sl-SI" dirty="0" smtClean="0"/>
          </a:p>
          <a:p>
            <a:pPr algn="ctr">
              <a:buNone/>
            </a:pPr>
            <a:r>
              <a:rPr lang="sl-SI" sz="4400" b="1" i="1" dirty="0" smtClean="0">
                <a:solidFill>
                  <a:schemeClr val="tx2"/>
                </a:solidFill>
              </a:rPr>
              <a:t>Hvala za vašo pozornost!</a:t>
            </a:r>
          </a:p>
          <a:p>
            <a:pPr algn="ctr"/>
            <a:endParaRPr lang="sl-SI" sz="4400" b="1" i="1" dirty="0" smtClean="0">
              <a:solidFill>
                <a:schemeClr val="tx2"/>
              </a:solidFill>
            </a:endParaRPr>
          </a:p>
          <a:p>
            <a:pPr algn="ctr">
              <a:buNone/>
            </a:pPr>
            <a:r>
              <a:rPr lang="sl-SI" sz="2800" b="1" i="1" dirty="0" smtClean="0">
                <a:solidFill>
                  <a:schemeClr val="tx2"/>
                </a:solidFill>
              </a:rPr>
              <a:t>                                       Peter Pogačar</a:t>
            </a:r>
            <a:endParaRPr lang="sl-SI" sz="2800" b="1" i="1"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Grp="1" noChangeAspect="1" noChangeArrowheads="1"/>
          </p:cNvPicPr>
          <p:nvPr>
            <p:ph type="body" idx="4294967295"/>
          </p:nvPr>
        </p:nvPicPr>
        <p:blipFill>
          <a:blip r:embed="rId2"/>
          <a:srcRect/>
          <a:stretch>
            <a:fillRect/>
          </a:stretch>
        </p:blipFill>
        <p:spPr bwMode="auto">
          <a:xfrm>
            <a:off x="500063" y="1785938"/>
            <a:ext cx="8143875" cy="4575175"/>
          </a:xfrm>
          <a:prstGeom prst="rect">
            <a:avLst/>
          </a:prstGeom>
          <a:noFill/>
          <a:ln>
            <a:miter lim="800000"/>
            <a:headEnd/>
            <a:tailEnd/>
          </a:ln>
        </p:spPr>
      </p:pic>
      <p:sp>
        <p:nvSpPr>
          <p:cNvPr id="18436" name="Rectangle 4"/>
          <p:cNvSpPr>
            <a:spLocks noChangeArrowheads="1"/>
          </p:cNvSpPr>
          <p:nvPr/>
        </p:nvSpPr>
        <p:spPr bwMode="auto">
          <a:xfrm>
            <a:off x="3633788" y="6364288"/>
            <a:ext cx="1873250" cy="307975"/>
          </a:xfrm>
          <a:prstGeom prst="rect">
            <a:avLst/>
          </a:prstGeom>
          <a:noFill/>
          <a:ln w="9525">
            <a:noFill/>
            <a:miter lim="800000"/>
            <a:headEnd/>
            <a:tailEnd/>
          </a:ln>
        </p:spPr>
        <p:txBody>
          <a:bodyPr wrap="none" anchor="ctr">
            <a:spAutoFit/>
          </a:bodyPr>
          <a:lstStyle/>
          <a:p>
            <a:pPr algn="ctr"/>
            <a:r>
              <a:rPr lang="sl-SI" sz="1400" i="1"/>
              <a:t>Source: Eurostat, EF.</a:t>
            </a:r>
          </a:p>
        </p:txBody>
      </p:sp>
      <p:sp>
        <p:nvSpPr>
          <p:cNvPr id="18437" name="Slide Number Placeholder 4"/>
          <p:cNvSpPr txBox="1">
            <a:spLocks noGrp="1"/>
          </p:cNvSpPr>
          <p:nvPr/>
        </p:nvSpPr>
        <p:spPr bwMode="auto">
          <a:xfrm>
            <a:off x="7086600" y="6324600"/>
            <a:ext cx="1905000" cy="381000"/>
          </a:xfrm>
          <a:prstGeom prst="rect">
            <a:avLst/>
          </a:prstGeom>
          <a:noFill/>
          <a:ln w="9525">
            <a:noFill/>
            <a:miter lim="800000"/>
            <a:headEnd/>
            <a:tailEnd/>
          </a:ln>
        </p:spPr>
        <p:txBody>
          <a:bodyPr/>
          <a:lstStyle/>
          <a:p>
            <a:fld id="{A68DA411-55B0-494A-8ECA-3B86773927E2}" type="slidenum">
              <a:rPr lang="en-US" sz="1200"/>
              <a:pPr/>
              <a:t>3</a:t>
            </a:fld>
            <a:endParaRPr lang="en-US" sz="1200"/>
          </a:p>
        </p:txBody>
      </p:sp>
      <p:sp>
        <p:nvSpPr>
          <p:cNvPr id="18438" name="Text Box 6"/>
          <p:cNvSpPr txBox="1">
            <a:spLocks noChangeArrowheads="1"/>
          </p:cNvSpPr>
          <p:nvPr/>
        </p:nvSpPr>
        <p:spPr bwMode="auto">
          <a:xfrm>
            <a:off x="2571750" y="1795463"/>
            <a:ext cx="865188" cy="336550"/>
          </a:xfrm>
          <a:prstGeom prst="rect">
            <a:avLst/>
          </a:prstGeom>
          <a:noFill/>
          <a:ln w="9525">
            <a:noFill/>
            <a:miter lim="800000"/>
            <a:headEnd/>
            <a:tailEnd/>
          </a:ln>
        </p:spPr>
        <p:txBody>
          <a:bodyPr>
            <a:spAutoFit/>
          </a:bodyPr>
          <a:lstStyle/>
          <a:p>
            <a:pPr>
              <a:spcBef>
                <a:spcPct val="50000"/>
              </a:spcBef>
            </a:pPr>
            <a:r>
              <a:rPr lang="sl-SI" sz="1600"/>
              <a:t>16,1%</a:t>
            </a:r>
          </a:p>
        </p:txBody>
      </p:sp>
      <p:sp>
        <p:nvSpPr>
          <p:cNvPr id="18439" name="Text Box 7"/>
          <p:cNvSpPr txBox="1">
            <a:spLocks noChangeArrowheads="1"/>
          </p:cNvSpPr>
          <p:nvPr/>
        </p:nvSpPr>
        <p:spPr bwMode="auto">
          <a:xfrm>
            <a:off x="2627313" y="3206750"/>
            <a:ext cx="865187" cy="336550"/>
          </a:xfrm>
          <a:prstGeom prst="rect">
            <a:avLst/>
          </a:prstGeom>
          <a:noFill/>
          <a:ln w="9525">
            <a:noFill/>
            <a:miter lim="800000"/>
            <a:headEnd/>
            <a:tailEnd/>
          </a:ln>
        </p:spPr>
        <p:txBody>
          <a:bodyPr>
            <a:spAutoFit/>
          </a:bodyPr>
          <a:lstStyle/>
          <a:p>
            <a:pPr>
              <a:spcBef>
                <a:spcPct val="50000"/>
              </a:spcBef>
            </a:pPr>
            <a:r>
              <a:rPr lang="sl-SI" sz="1600"/>
              <a:t>64,3%</a:t>
            </a:r>
          </a:p>
        </p:txBody>
      </p:sp>
      <p:sp>
        <p:nvSpPr>
          <p:cNvPr id="18440" name="Text Box 8"/>
          <p:cNvSpPr txBox="1">
            <a:spLocks noChangeArrowheads="1"/>
          </p:cNvSpPr>
          <p:nvPr/>
        </p:nvSpPr>
        <p:spPr bwMode="auto">
          <a:xfrm>
            <a:off x="2601913" y="4824413"/>
            <a:ext cx="865187" cy="336550"/>
          </a:xfrm>
          <a:prstGeom prst="rect">
            <a:avLst/>
          </a:prstGeom>
          <a:noFill/>
          <a:ln w="9525">
            <a:noFill/>
            <a:miter lim="800000"/>
            <a:headEnd/>
            <a:tailEnd/>
          </a:ln>
        </p:spPr>
        <p:txBody>
          <a:bodyPr>
            <a:spAutoFit/>
          </a:bodyPr>
          <a:lstStyle/>
          <a:p>
            <a:pPr>
              <a:spcBef>
                <a:spcPct val="50000"/>
              </a:spcBef>
            </a:pPr>
            <a:r>
              <a:rPr lang="sl-SI" sz="1600"/>
              <a:t>19,6%</a:t>
            </a:r>
          </a:p>
        </p:txBody>
      </p:sp>
      <p:sp>
        <p:nvSpPr>
          <p:cNvPr id="18441" name="Text Box 9"/>
          <p:cNvSpPr txBox="1">
            <a:spLocks noChangeArrowheads="1"/>
          </p:cNvSpPr>
          <p:nvPr/>
        </p:nvSpPr>
        <p:spPr bwMode="auto">
          <a:xfrm>
            <a:off x="7954963" y="2133600"/>
            <a:ext cx="865187" cy="336550"/>
          </a:xfrm>
          <a:prstGeom prst="rect">
            <a:avLst/>
          </a:prstGeom>
          <a:noFill/>
          <a:ln w="9525">
            <a:noFill/>
            <a:miter lim="800000"/>
            <a:headEnd/>
            <a:tailEnd/>
          </a:ln>
        </p:spPr>
        <p:txBody>
          <a:bodyPr>
            <a:spAutoFit/>
          </a:bodyPr>
          <a:lstStyle/>
          <a:p>
            <a:pPr>
              <a:spcBef>
                <a:spcPct val="50000"/>
              </a:spcBef>
            </a:pPr>
            <a:r>
              <a:rPr lang="sl-SI" sz="1600"/>
              <a:t>33,4%</a:t>
            </a:r>
          </a:p>
        </p:txBody>
      </p:sp>
      <p:sp>
        <p:nvSpPr>
          <p:cNvPr id="18442" name="Text Box 10"/>
          <p:cNvSpPr txBox="1">
            <a:spLocks noChangeArrowheads="1"/>
          </p:cNvSpPr>
          <p:nvPr/>
        </p:nvSpPr>
        <p:spPr bwMode="auto">
          <a:xfrm>
            <a:off x="7954963" y="3624263"/>
            <a:ext cx="865187" cy="336550"/>
          </a:xfrm>
          <a:prstGeom prst="rect">
            <a:avLst/>
          </a:prstGeom>
          <a:noFill/>
          <a:ln w="9525">
            <a:noFill/>
            <a:miter lim="800000"/>
            <a:headEnd/>
            <a:tailEnd/>
          </a:ln>
        </p:spPr>
        <p:txBody>
          <a:bodyPr>
            <a:spAutoFit/>
          </a:bodyPr>
          <a:lstStyle/>
          <a:p>
            <a:pPr>
              <a:spcBef>
                <a:spcPct val="50000"/>
              </a:spcBef>
            </a:pPr>
            <a:r>
              <a:rPr lang="sl-SI" sz="1600"/>
              <a:t>49,1%</a:t>
            </a:r>
          </a:p>
        </p:txBody>
      </p:sp>
      <p:sp>
        <p:nvSpPr>
          <p:cNvPr id="18443" name="Text Box 11"/>
          <p:cNvSpPr txBox="1">
            <a:spLocks noChangeArrowheads="1"/>
          </p:cNvSpPr>
          <p:nvPr/>
        </p:nvSpPr>
        <p:spPr bwMode="auto">
          <a:xfrm>
            <a:off x="7954963" y="4868863"/>
            <a:ext cx="865187" cy="336550"/>
          </a:xfrm>
          <a:prstGeom prst="rect">
            <a:avLst/>
          </a:prstGeom>
          <a:noFill/>
          <a:ln w="9525">
            <a:noFill/>
            <a:miter lim="800000"/>
            <a:headEnd/>
            <a:tailEnd/>
          </a:ln>
        </p:spPr>
        <p:txBody>
          <a:bodyPr>
            <a:spAutoFit/>
          </a:bodyPr>
          <a:lstStyle/>
          <a:p>
            <a:pPr>
              <a:spcBef>
                <a:spcPct val="50000"/>
              </a:spcBef>
            </a:pPr>
            <a:r>
              <a:rPr lang="sl-SI" sz="1600"/>
              <a:t>17,5%</a:t>
            </a:r>
          </a:p>
        </p:txBody>
      </p:sp>
      <p:sp>
        <p:nvSpPr>
          <p:cNvPr id="18444" name="Line 12"/>
          <p:cNvSpPr>
            <a:spLocks noChangeShapeType="1"/>
          </p:cNvSpPr>
          <p:nvPr/>
        </p:nvSpPr>
        <p:spPr bwMode="auto">
          <a:xfrm>
            <a:off x="2830513" y="5145088"/>
            <a:ext cx="0" cy="215900"/>
          </a:xfrm>
          <a:prstGeom prst="line">
            <a:avLst/>
          </a:prstGeom>
          <a:noFill/>
          <a:ln w="19050">
            <a:solidFill>
              <a:schemeClr val="tx1"/>
            </a:solidFill>
            <a:round/>
            <a:headEnd/>
            <a:tailEnd type="triangle" w="med" len="med"/>
          </a:ln>
        </p:spPr>
        <p:txBody>
          <a:bodyPr/>
          <a:lstStyle/>
          <a:p>
            <a:endParaRPr lang="sl-SI"/>
          </a:p>
        </p:txBody>
      </p:sp>
      <p:sp>
        <p:nvSpPr>
          <p:cNvPr id="18445" name="Line 13"/>
          <p:cNvSpPr>
            <a:spLocks noChangeShapeType="1"/>
          </p:cNvSpPr>
          <p:nvPr/>
        </p:nvSpPr>
        <p:spPr bwMode="auto">
          <a:xfrm flipH="1">
            <a:off x="2827338" y="3500438"/>
            <a:ext cx="3175" cy="1023937"/>
          </a:xfrm>
          <a:prstGeom prst="line">
            <a:avLst/>
          </a:prstGeom>
          <a:noFill/>
          <a:ln w="19050">
            <a:solidFill>
              <a:schemeClr val="tx1"/>
            </a:solidFill>
            <a:round/>
            <a:headEnd/>
            <a:tailEnd type="triangle" w="med" len="med"/>
          </a:ln>
        </p:spPr>
        <p:txBody>
          <a:bodyPr/>
          <a:lstStyle/>
          <a:p>
            <a:endParaRPr lang="sl-SI"/>
          </a:p>
        </p:txBody>
      </p:sp>
      <p:sp>
        <p:nvSpPr>
          <p:cNvPr id="18446" name="Line 14"/>
          <p:cNvSpPr>
            <a:spLocks noChangeShapeType="1"/>
          </p:cNvSpPr>
          <p:nvPr/>
        </p:nvSpPr>
        <p:spPr bwMode="auto">
          <a:xfrm>
            <a:off x="8688388" y="2420938"/>
            <a:ext cx="0" cy="431800"/>
          </a:xfrm>
          <a:prstGeom prst="line">
            <a:avLst/>
          </a:prstGeom>
          <a:noFill/>
          <a:ln w="19050">
            <a:solidFill>
              <a:schemeClr val="tx1"/>
            </a:solidFill>
            <a:round/>
            <a:headEnd/>
            <a:tailEnd type="triangle" w="med" len="med"/>
          </a:ln>
        </p:spPr>
        <p:txBody>
          <a:bodyPr/>
          <a:lstStyle/>
          <a:p>
            <a:endParaRPr lang="sl-SI"/>
          </a:p>
        </p:txBody>
      </p:sp>
      <p:sp>
        <p:nvSpPr>
          <p:cNvPr id="18447" name="Line 15"/>
          <p:cNvSpPr>
            <a:spLocks noChangeShapeType="1"/>
          </p:cNvSpPr>
          <p:nvPr/>
        </p:nvSpPr>
        <p:spPr bwMode="auto">
          <a:xfrm>
            <a:off x="8688388" y="3906838"/>
            <a:ext cx="0" cy="792162"/>
          </a:xfrm>
          <a:prstGeom prst="line">
            <a:avLst/>
          </a:prstGeom>
          <a:noFill/>
          <a:ln w="19050">
            <a:solidFill>
              <a:schemeClr val="tx1"/>
            </a:solidFill>
            <a:round/>
            <a:headEnd/>
            <a:tailEnd type="triangle" w="med" len="med"/>
          </a:ln>
        </p:spPr>
        <p:txBody>
          <a:bodyPr/>
          <a:lstStyle/>
          <a:p>
            <a:endParaRPr lang="sl-SI"/>
          </a:p>
        </p:txBody>
      </p:sp>
      <p:sp>
        <p:nvSpPr>
          <p:cNvPr id="18448" name="Line 16"/>
          <p:cNvSpPr>
            <a:spLocks noChangeShapeType="1"/>
          </p:cNvSpPr>
          <p:nvPr/>
        </p:nvSpPr>
        <p:spPr bwMode="auto">
          <a:xfrm>
            <a:off x="8697913" y="5132388"/>
            <a:ext cx="0" cy="215900"/>
          </a:xfrm>
          <a:prstGeom prst="line">
            <a:avLst/>
          </a:prstGeom>
          <a:noFill/>
          <a:ln w="19050">
            <a:solidFill>
              <a:schemeClr val="tx1"/>
            </a:solidFill>
            <a:round/>
            <a:headEnd/>
            <a:tailEnd type="triangle" w="med" len="med"/>
          </a:ln>
        </p:spPr>
        <p:txBody>
          <a:bodyPr/>
          <a:lstStyle/>
          <a:p>
            <a:endParaRPr lang="sl-SI"/>
          </a:p>
        </p:txBody>
      </p:sp>
      <p:sp>
        <p:nvSpPr>
          <p:cNvPr id="18449" name="Line 17"/>
          <p:cNvSpPr>
            <a:spLocks noChangeShapeType="1"/>
          </p:cNvSpPr>
          <p:nvPr/>
        </p:nvSpPr>
        <p:spPr bwMode="auto">
          <a:xfrm>
            <a:off x="2820988" y="2085975"/>
            <a:ext cx="1587" cy="177800"/>
          </a:xfrm>
          <a:prstGeom prst="line">
            <a:avLst/>
          </a:prstGeom>
          <a:noFill/>
          <a:ln w="19050">
            <a:solidFill>
              <a:schemeClr val="tx1"/>
            </a:solidFill>
            <a:round/>
            <a:headEnd/>
            <a:tailEnd type="triangle" w="med" len="med"/>
          </a:ln>
        </p:spPr>
        <p:txBody>
          <a:bodyPr/>
          <a:lstStyle/>
          <a:p>
            <a:endParaRPr lang="sl-SI"/>
          </a:p>
        </p:txBody>
      </p:sp>
      <p:sp>
        <p:nvSpPr>
          <p:cNvPr id="18450" name="Line 18"/>
          <p:cNvSpPr>
            <a:spLocks noChangeShapeType="1"/>
          </p:cNvSpPr>
          <p:nvPr/>
        </p:nvSpPr>
        <p:spPr bwMode="auto">
          <a:xfrm flipH="1" flipV="1">
            <a:off x="2827338" y="2316163"/>
            <a:ext cx="7937" cy="901700"/>
          </a:xfrm>
          <a:prstGeom prst="line">
            <a:avLst/>
          </a:prstGeom>
          <a:noFill/>
          <a:ln w="19050">
            <a:solidFill>
              <a:schemeClr val="tx1"/>
            </a:solidFill>
            <a:round/>
            <a:headEnd/>
            <a:tailEnd type="triangle" w="med" len="med"/>
          </a:ln>
        </p:spPr>
        <p:txBody>
          <a:bodyPr/>
          <a:lstStyle/>
          <a:p>
            <a:endParaRPr lang="sl-SI"/>
          </a:p>
        </p:txBody>
      </p:sp>
      <p:sp>
        <p:nvSpPr>
          <p:cNvPr id="18451" name="Line 19"/>
          <p:cNvSpPr>
            <a:spLocks noChangeShapeType="1"/>
          </p:cNvSpPr>
          <p:nvPr/>
        </p:nvSpPr>
        <p:spPr bwMode="auto">
          <a:xfrm flipV="1">
            <a:off x="8688388" y="1700213"/>
            <a:ext cx="0" cy="504825"/>
          </a:xfrm>
          <a:prstGeom prst="line">
            <a:avLst/>
          </a:prstGeom>
          <a:noFill/>
          <a:ln w="19050">
            <a:solidFill>
              <a:schemeClr val="tx1"/>
            </a:solidFill>
            <a:round/>
            <a:headEnd/>
            <a:tailEnd type="triangle" w="med" len="med"/>
          </a:ln>
        </p:spPr>
        <p:txBody>
          <a:bodyPr/>
          <a:lstStyle/>
          <a:p>
            <a:endParaRPr lang="sl-SI"/>
          </a:p>
        </p:txBody>
      </p:sp>
      <p:sp>
        <p:nvSpPr>
          <p:cNvPr id="18452" name="Line 20"/>
          <p:cNvSpPr>
            <a:spLocks noChangeShapeType="1"/>
          </p:cNvSpPr>
          <p:nvPr/>
        </p:nvSpPr>
        <p:spPr bwMode="auto">
          <a:xfrm flipV="1">
            <a:off x="8688388" y="2997200"/>
            <a:ext cx="0" cy="647700"/>
          </a:xfrm>
          <a:prstGeom prst="line">
            <a:avLst/>
          </a:prstGeom>
          <a:noFill/>
          <a:ln w="19050">
            <a:solidFill>
              <a:schemeClr val="tx1"/>
            </a:solidFill>
            <a:round/>
            <a:headEnd/>
            <a:tailEnd type="triangle" w="med" len="med"/>
          </a:ln>
        </p:spPr>
        <p:txBody>
          <a:bodyPr/>
          <a:lstStyle/>
          <a:p>
            <a:endParaRPr lang="sl-SI"/>
          </a:p>
        </p:txBody>
      </p:sp>
      <p:sp>
        <p:nvSpPr>
          <p:cNvPr id="18453" name="Line 21"/>
          <p:cNvSpPr>
            <a:spLocks noChangeShapeType="1"/>
          </p:cNvSpPr>
          <p:nvPr/>
        </p:nvSpPr>
        <p:spPr bwMode="auto">
          <a:xfrm flipV="1">
            <a:off x="8697913" y="4724400"/>
            <a:ext cx="0" cy="217488"/>
          </a:xfrm>
          <a:prstGeom prst="line">
            <a:avLst/>
          </a:prstGeom>
          <a:noFill/>
          <a:ln w="19050">
            <a:solidFill>
              <a:schemeClr val="tx1"/>
            </a:solidFill>
            <a:round/>
            <a:headEnd/>
            <a:tailEnd type="triangle" w="med" len="med"/>
          </a:ln>
        </p:spPr>
        <p:txBody>
          <a:bodyPr/>
          <a:lstStyle/>
          <a:p>
            <a:endParaRPr lang="sl-SI"/>
          </a:p>
        </p:txBody>
      </p:sp>
      <p:sp>
        <p:nvSpPr>
          <p:cNvPr id="18454" name="Line 22"/>
          <p:cNvSpPr>
            <a:spLocks noChangeShapeType="1"/>
          </p:cNvSpPr>
          <p:nvPr/>
        </p:nvSpPr>
        <p:spPr bwMode="auto">
          <a:xfrm flipH="1" flipV="1">
            <a:off x="2822575" y="1687513"/>
            <a:ext cx="0" cy="144462"/>
          </a:xfrm>
          <a:prstGeom prst="line">
            <a:avLst/>
          </a:prstGeom>
          <a:noFill/>
          <a:ln w="19050">
            <a:solidFill>
              <a:schemeClr val="tx1"/>
            </a:solidFill>
            <a:round/>
            <a:headEnd/>
            <a:tailEnd type="triangle" w="med" len="med"/>
          </a:ln>
        </p:spPr>
        <p:txBody>
          <a:bodyPr/>
          <a:lstStyle/>
          <a:p>
            <a:endParaRPr lang="sl-SI"/>
          </a:p>
        </p:txBody>
      </p:sp>
      <p:sp>
        <p:nvSpPr>
          <p:cNvPr id="18455" name="Line 23"/>
          <p:cNvSpPr>
            <a:spLocks noChangeShapeType="1"/>
          </p:cNvSpPr>
          <p:nvPr/>
        </p:nvSpPr>
        <p:spPr bwMode="auto">
          <a:xfrm flipV="1">
            <a:off x="2814638" y="4652963"/>
            <a:ext cx="3175" cy="163512"/>
          </a:xfrm>
          <a:prstGeom prst="line">
            <a:avLst/>
          </a:prstGeom>
          <a:noFill/>
          <a:ln w="19050">
            <a:solidFill>
              <a:schemeClr val="tx1"/>
            </a:solidFill>
            <a:round/>
            <a:headEnd/>
            <a:tailEnd type="triangle" w="med" len="med"/>
          </a:ln>
        </p:spPr>
        <p:txBody>
          <a:bodyPr/>
          <a:lstStyle/>
          <a:p>
            <a:endParaRPr lang="sl-SI"/>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071546"/>
            <a:ext cx="8229600" cy="714380"/>
          </a:xfrm>
        </p:spPr>
        <p:txBody>
          <a:bodyPr/>
          <a:lstStyle/>
          <a:p>
            <a:r>
              <a:rPr lang="sl-SI" dirty="0" smtClean="0">
                <a:solidFill>
                  <a:schemeClr val="tx2"/>
                </a:solidFill>
              </a:rPr>
              <a:t>Ocena stanja na trgu dela</a:t>
            </a:r>
            <a:endParaRPr lang="sl-SI" dirty="0"/>
          </a:p>
        </p:txBody>
      </p:sp>
      <p:sp>
        <p:nvSpPr>
          <p:cNvPr id="3" name="Ograda vsebine 2"/>
          <p:cNvSpPr>
            <a:spLocks noGrp="1"/>
          </p:cNvSpPr>
          <p:nvPr>
            <p:ph idx="1"/>
          </p:nvPr>
        </p:nvSpPr>
        <p:spPr>
          <a:xfrm>
            <a:off x="457200" y="1785926"/>
            <a:ext cx="8229600" cy="4340237"/>
          </a:xfrm>
        </p:spPr>
        <p:txBody>
          <a:bodyPr/>
          <a:lstStyle/>
          <a:p>
            <a:pPr>
              <a:buNone/>
            </a:pPr>
            <a:r>
              <a:rPr lang="sl-SI" dirty="0" smtClean="0"/>
              <a:t>Pogled nazaj: </a:t>
            </a:r>
            <a:r>
              <a:rPr lang="sl-SI" dirty="0" smtClean="0">
                <a:solidFill>
                  <a:srgbClr val="FF0000"/>
                </a:solidFill>
                <a:latin typeface="+mn-lt"/>
                <a:ea typeface="+mn-ea"/>
                <a:cs typeface="+mn-cs"/>
              </a:rPr>
              <a:t>napredek</a:t>
            </a:r>
            <a:r>
              <a:rPr lang="sl-SI" dirty="0" smtClean="0">
                <a:solidFill>
                  <a:srgbClr val="FF0000"/>
                </a:solidFill>
              </a:rPr>
              <a:t> v prid prožnosti</a:t>
            </a:r>
            <a:r>
              <a:rPr lang="sl-SI" dirty="0" smtClean="0"/>
              <a:t>, </a:t>
            </a:r>
          </a:p>
          <a:p>
            <a:pPr algn="ctr">
              <a:buNone/>
            </a:pPr>
            <a:r>
              <a:rPr lang="sl-SI" sz="2400" dirty="0" smtClean="0"/>
              <a:t>vendar</a:t>
            </a:r>
            <a:r>
              <a:rPr lang="sl-SI" dirty="0" smtClean="0"/>
              <a:t> </a:t>
            </a:r>
          </a:p>
          <a:p>
            <a:pPr>
              <a:buNone/>
            </a:pPr>
            <a:r>
              <a:rPr lang="sl-SI" dirty="0" smtClean="0">
                <a:solidFill>
                  <a:srgbClr val="FF0000"/>
                </a:solidFill>
              </a:rPr>
              <a:t>predvsem sprostitev začasnih oblik, </a:t>
            </a:r>
          </a:p>
          <a:p>
            <a:pPr>
              <a:buNone/>
            </a:pPr>
            <a:r>
              <a:rPr lang="sl-SI" dirty="0" smtClean="0">
                <a:solidFill>
                  <a:srgbClr val="FF0000"/>
                </a:solidFill>
              </a:rPr>
              <a:t>ne pa tudi rednih oblik</a:t>
            </a:r>
            <a:endParaRPr lang="sl-SI" dirty="0" smtClean="0"/>
          </a:p>
          <a:p>
            <a:pPr algn="ctr">
              <a:buNone/>
            </a:pPr>
            <a:r>
              <a:rPr lang="sl-SI" dirty="0" smtClean="0"/>
              <a:t>posledica </a:t>
            </a:r>
          </a:p>
          <a:p>
            <a:pPr algn="ctr">
              <a:buNone/>
            </a:pPr>
            <a:r>
              <a:rPr lang="sl-SI" b="1" dirty="0" smtClean="0">
                <a:solidFill>
                  <a:schemeClr val="tx1"/>
                </a:solidFill>
                <a:latin typeface="+mn-lt"/>
                <a:ea typeface="+mn-ea"/>
                <a:cs typeface="+mn-cs"/>
              </a:rPr>
              <a:t>DUALIZEM NA TRGU DELA</a:t>
            </a:r>
          </a:p>
          <a:p>
            <a:pPr>
              <a:buNone/>
            </a:pPr>
            <a:endParaRPr lang="sl-S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071546"/>
            <a:ext cx="8229600" cy="714380"/>
          </a:xfrm>
        </p:spPr>
        <p:txBody>
          <a:bodyPr>
            <a:normAutofit fontScale="90000"/>
          </a:bodyPr>
          <a:lstStyle/>
          <a:p>
            <a:r>
              <a:rPr lang="sl-SI" dirty="0" smtClean="0">
                <a:solidFill>
                  <a:schemeClr val="tx2"/>
                </a:solidFill>
              </a:rPr>
              <a:t>Dualizem na trgu dela</a:t>
            </a:r>
            <a:r>
              <a:rPr lang="sl-SI" dirty="0" smtClean="0"/>
              <a:t/>
            </a:r>
            <a:br>
              <a:rPr lang="sl-SI" dirty="0" smtClean="0"/>
            </a:br>
            <a:endParaRPr lang="sl-SI" dirty="0"/>
          </a:p>
        </p:txBody>
      </p:sp>
      <p:sp>
        <p:nvSpPr>
          <p:cNvPr id="3" name="Ograda vsebine 2"/>
          <p:cNvSpPr>
            <a:spLocks noGrp="1"/>
          </p:cNvSpPr>
          <p:nvPr>
            <p:ph idx="1"/>
          </p:nvPr>
        </p:nvSpPr>
        <p:spPr>
          <a:xfrm>
            <a:off x="457200" y="1928802"/>
            <a:ext cx="8229600" cy="4197361"/>
          </a:xfrm>
        </p:spPr>
        <p:txBody>
          <a:bodyPr/>
          <a:lstStyle/>
          <a:p>
            <a:pPr>
              <a:buNone/>
            </a:pPr>
            <a:r>
              <a:rPr lang="sl-SI" sz="2400" dirty="0" smtClean="0"/>
              <a:t>Porast prožnih oblik dela: delo za dol. čas, s KDČ, pogodbeno delo, študentsko delo</a:t>
            </a:r>
          </a:p>
          <a:p>
            <a:pPr>
              <a:buNone/>
            </a:pPr>
            <a:r>
              <a:rPr lang="sl-SI" sz="2000" b="1" dirty="0" smtClean="0">
                <a:solidFill>
                  <a:srgbClr val="FF0000"/>
                </a:solidFill>
              </a:rPr>
              <a:t>2000 – 2009  </a:t>
            </a:r>
            <a:r>
              <a:rPr lang="sl-SI" sz="2000" dirty="0" smtClean="0"/>
              <a:t>-</a:t>
            </a:r>
            <a:r>
              <a:rPr lang="sl-SI" sz="2400" dirty="0" smtClean="0"/>
              <a:t> </a:t>
            </a:r>
            <a:r>
              <a:rPr lang="sl-SI" sz="2200" dirty="0" smtClean="0"/>
              <a:t>delež NDČ – 61,4% - 55,7%</a:t>
            </a:r>
          </a:p>
          <a:p>
            <a:pPr>
              <a:buNone/>
            </a:pPr>
            <a:r>
              <a:rPr lang="sl-SI" sz="2200" dirty="0" smtClean="0"/>
              <a:t>                    - delež za DČ – </a:t>
            </a:r>
            <a:r>
              <a:rPr lang="sl-SI" sz="2200" dirty="0" smtClean="0">
                <a:solidFill>
                  <a:schemeClr val="accent3"/>
                </a:solidFill>
              </a:rPr>
              <a:t>12,8%</a:t>
            </a:r>
            <a:r>
              <a:rPr lang="sl-SI" sz="2200" dirty="0" smtClean="0"/>
              <a:t> </a:t>
            </a:r>
            <a:r>
              <a:rPr lang="sl-SI" sz="2200" dirty="0" smtClean="0">
                <a:solidFill>
                  <a:schemeClr val="tx2">
                    <a:lumMod val="60000"/>
                    <a:lumOff val="40000"/>
                  </a:schemeClr>
                </a:solidFill>
              </a:rPr>
              <a:t>(EU13,6%) </a:t>
            </a:r>
            <a:r>
              <a:rPr lang="sl-SI" sz="2200" dirty="0" smtClean="0"/>
              <a:t>- </a:t>
            </a:r>
            <a:r>
              <a:rPr lang="sl-SI" sz="2200" dirty="0" smtClean="0">
                <a:solidFill>
                  <a:schemeClr val="accent3"/>
                </a:solidFill>
              </a:rPr>
              <a:t>18%</a:t>
            </a:r>
            <a:r>
              <a:rPr lang="sl-SI" sz="2200" dirty="0" smtClean="0"/>
              <a:t> </a:t>
            </a:r>
            <a:r>
              <a:rPr lang="sl-SI" sz="2200" dirty="0" smtClean="0">
                <a:solidFill>
                  <a:schemeClr val="tx2">
                    <a:lumMod val="60000"/>
                    <a:lumOff val="40000"/>
                  </a:schemeClr>
                </a:solidFill>
              </a:rPr>
              <a:t>(EU 14%)</a:t>
            </a:r>
          </a:p>
          <a:p>
            <a:pPr>
              <a:buNone/>
            </a:pPr>
            <a:r>
              <a:rPr lang="sl-SI" sz="2200" dirty="0" smtClean="0"/>
              <a:t>                    - obseg </a:t>
            </a:r>
            <a:r>
              <a:rPr lang="sl-SI" sz="2200" dirty="0" err="1" smtClean="0"/>
              <a:t>štud</a:t>
            </a:r>
            <a:r>
              <a:rPr lang="sl-SI" sz="2200" dirty="0" smtClean="0"/>
              <a:t>. dela – </a:t>
            </a:r>
            <a:r>
              <a:rPr lang="sl-SI" sz="2200" dirty="0" err="1" smtClean="0"/>
              <a:t>pov</a:t>
            </a:r>
            <a:r>
              <a:rPr lang="sl-SI" sz="2200" dirty="0" smtClean="0"/>
              <a:t>. za 4,1</a:t>
            </a:r>
            <a:r>
              <a:rPr lang="sl-SI" sz="2200" dirty="0" smtClean="0"/>
              <a:t>%</a:t>
            </a:r>
          </a:p>
          <a:p>
            <a:pPr>
              <a:buNone/>
            </a:pPr>
            <a:r>
              <a:rPr lang="sl-SI" sz="2200" dirty="0" smtClean="0"/>
              <a:t>		       - </a:t>
            </a:r>
            <a:r>
              <a:rPr lang="sl-SI" sz="2200" dirty="0" smtClean="0"/>
              <a:t>n</a:t>
            </a:r>
            <a:r>
              <a:rPr lang="sl-SI" sz="2200" dirty="0" smtClean="0"/>
              <a:t>araščanje </a:t>
            </a:r>
            <a:r>
              <a:rPr lang="sl-SI" sz="2200" dirty="0" err="1" smtClean="0"/>
              <a:t>bogus</a:t>
            </a:r>
            <a:r>
              <a:rPr lang="sl-SI" sz="2200" dirty="0" smtClean="0"/>
              <a:t> </a:t>
            </a:r>
            <a:r>
              <a:rPr lang="sl-SI" sz="2200" dirty="0" err="1" smtClean="0"/>
              <a:t>self</a:t>
            </a:r>
            <a:r>
              <a:rPr lang="sl-SI" sz="2200" dirty="0" smtClean="0"/>
              <a:t> </a:t>
            </a:r>
            <a:r>
              <a:rPr lang="sl-SI" sz="2200" dirty="0" err="1" smtClean="0"/>
              <a:t>employment</a:t>
            </a:r>
            <a:endParaRPr lang="sl-SI" sz="2200" dirty="0" smtClean="0"/>
          </a:p>
          <a:p>
            <a:pPr>
              <a:spcBef>
                <a:spcPts val="1800"/>
              </a:spcBef>
              <a:buNone/>
            </a:pPr>
            <a:r>
              <a:rPr lang="sl-SI" sz="2000" b="1" dirty="0" smtClean="0">
                <a:solidFill>
                  <a:srgbClr val="FF0000"/>
                </a:solidFill>
              </a:rPr>
              <a:t>2003-2007</a:t>
            </a:r>
            <a:r>
              <a:rPr lang="sl-SI" sz="2200" i="1" dirty="0" smtClean="0">
                <a:solidFill>
                  <a:srgbClr val="00B0F0"/>
                </a:solidFill>
              </a:rPr>
              <a:t> </a:t>
            </a:r>
            <a:r>
              <a:rPr lang="sl-SI" sz="2200" dirty="0" smtClean="0"/>
              <a:t>–</a:t>
            </a:r>
            <a:r>
              <a:rPr lang="sl-SI" sz="2200" i="1" dirty="0" smtClean="0">
                <a:solidFill>
                  <a:srgbClr val="00B0F0"/>
                </a:solidFill>
              </a:rPr>
              <a:t> </a:t>
            </a:r>
            <a:r>
              <a:rPr lang="sl-SI" sz="2200" dirty="0" smtClean="0"/>
              <a:t>število </a:t>
            </a:r>
            <a:r>
              <a:rPr lang="sl-SI" sz="2200" dirty="0" err="1" smtClean="0"/>
              <a:t>zap</a:t>
            </a:r>
            <a:r>
              <a:rPr lang="sl-SI" sz="2200" dirty="0" smtClean="0"/>
              <a:t>. za NDČ se zmanjšalo, navkljub gospodarski 		rasti, najvišji delež v EU med mladimi za DČ</a:t>
            </a:r>
          </a:p>
          <a:p>
            <a:pPr algn="ctr">
              <a:buNone/>
            </a:pPr>
            <a:r>
              <a:rPr lang="sl-SI" sz="2200" b="1" i="1" dirty="0" smtClean="0">
                <a:solidFill>
                  <a:srgbClr val="FF0000"/>
                </a:solidFill>
              </a:rPr>
              <a:t>Veliko začasnih zaposlitev – neprostovoljnih, posledica nezmožnosti najti zaposlitev za NDČ</a:t>
            </a:r>
          </a:p>
          <a:p>
            <a:pPr>
              <a:buNone/>
            </a:pPr>
            <a:endParaRPr lang="sl-SI" sz="2200" i="1" dirty="0">
              <a:solidFill>
                <a:srgbClr val="00B0F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5897" y="1241937"/>
            <a:ext cx="8229600" cy="821131"/>
          </a:xfrm>
        </p:spPr>
        <p:txBody>
          <a:bodyPr/>
          <a:lstStyle/>
          <a:p>
            <a:r>
              <a:rPr lang="sl-SI" sz="2400" b="1" i="1" dirty="0" smtClean="0">
                <a:solidFill>
                  <a:schemeClr val="tx2"/>
                </a:solidFill>
              </a:rPr>
              <a:t>Delež začasnih zaposlitev med zaposlenimi </a:t>
            </a:r>
            <a:br>
              <a:rPr lang="sl-SI" sz="2400" b="1" i="1" dirty="0" smtClean="0">
                <a:solidFill>
                  <a:schemeClr val="tx2"/>
                </a:solidFill>
              </a:rPr>
            </a:br>
            <a:r>
              <a:rPr lang="sl-SI" sz="2400" b="1" i="1" dirty="0" smtClean="0">
                <a:solidFill>
                  <a:schemeClr val="tx2"/>
                </a:solidFill>
              </a:rPr>
              <a:t>v starosti 15−24 let in 25−64 let</a:t>
            </a:r>
          </a:p>
        </p:txBody>
      </p:sp>
      <p:pic>
        <p:nvPicPr>
          <p:cNvPr id="4" name="Picture 8"/>
          <p:cNvPicPr>
            <a:picLocks noGrp="1"/>
          </p:cNvPicPr>
          <p:nvPr>
            <p:ph idx="1"/>
          </p:nvPr>
        </p:nvPicPr>
        <p:blipFill>
          <a:blip r:embed="rId2"/>
          <a:srcRect/>
          <a:stretch>
            <a:fillRect/>
          </a:stretch>
        </p:blipFill>
        <p:spPr bwMode="auto">
          <a:xfrm>
            <a:off x="823715" y="2372906"/>
            <a:ext cx="7239629" cy="34082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rot="5400000">
            <a:off x="1857353" y="-142900"/>
            <a:ext cx="5143536" cy="72866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142984"/>
            <a:ext cx="8229600" cy="642942"/>
          </a:xfrm>
        </p:spPr>
        <p:txBody>
          <a:bodyPr>
            <a:normAutofit fontScale="90000"/>
          </a:bodyPr>
          <a:lstStyle/>
          <a:p>
            <a:r>
              <a:rPr lang="sl-SI" dirty="0" smtClean="0">
                <a:solidFill>
                  <a:schemeClr val="tx2"/>
                </a:solidFill>
              </a:rPr>
              <a:t>Dualizem na trgu dela</a:t>
            </a:r>
            <a:endParaRPr lang="sl-SI" dirty="0"/>
          </a:p>
        </p:txBody>
      </p:sp>
      <p:sp>
        <p:nvSpPr>
          <p:cNvPr id="3" name="Ograda vsebine 2"/>
          <p:cNvSpPr>
            <a:spLocks noGrp="1"/>
          </p:cNvSpPr>
          <p:nvPr>
            <p:ph idx="1"/>
          </p:nvPr>
        </p:nvSpPr>
        <p:spPr>
          <a:xfrm>
            <a:off x="457200" y="1928802"/>
            <a:ext cx="8229600" cy="4197361"/>
          </a:xfrm>
        </p:spPr>
        <p:txBody>
          <a:bodyPr/>
          <a:lstStyle/>
          <a:p>
            <a:pPr>
              <a:buNone/>
            </a:pPr>
            <a:r>
              <a:rPr lang="sl-SI" sz="2400" b="1" dirty="0" smtClean="0"/>
              <a:t>POSLEDICA – STANJE V SLO</a:t>
            </a:r>
          </a:p>
          <a:p>
            <a:pPr marL="457200" indent="-457200">
              <a:buAutoNum type="arabicPeriod"/>
            </a:pPr>
            <a:r>
              <a:rPr lang="sl-SI" sz="2400" b="1" u="sng" dirty="0" smtClean="0">
                <a:solidFill>
                  <a:srgbClr val="FF0000"/>
                </a:solidFill>
              </a:rPr>
              <a:t>Razpad trga dela oz. </a:t>
            </a:r>
            <a:r>
              <a:rPr lang="sl-SI" sz="2400" b="1" u="sng" dirty="0" err="1" smtClean="0">
                <a:solidFill>
                  <a:srgbClr val="FF0000"/>
                </a:solidFill>
              </a:rPr>
              <a:t>segmentacija</a:t>
            </a:r>
            <a:endParaRPr lang="sl-SI" sz="2400" b="1" u="sng" dirty="0" smtClean="0">
              <a:solidFill>
                <a:srgbClr val="FF0000"/>
              </a:solidFill>
            </a:endParaRPr>
          </a:p>
          <a:p>
            <a:pPr marL="457200" indent="-457200">
              <a:buNone/>
            </a:pPr>
            <a:r>
              <a:rPr lang="sl-SI" sz="2400" dirty="0" smtClean="0"/>
              <a:t>Različen položaj delavcev, glede na obliko zaposlitve in njihovih </a:t>
            </a:r>
            <a:r>
              <a:rPr lang="sl-SI" sz="2400" dirty="0" smtClean="0"/>
              <a:t> pravic iz socialnih podsistemov</a:t>
            </a:r>
            <a:endParaRPr lang="sl-SI" sz="2400" dirty="0" smtClean="0"/>
          </a:p>
          <a:p>
            <a:pPr marL="457200" indent="-457200">
              <a:buNone/>
            </a:pPr>
            <a:endParaRPr lang="sl-SI" sz="2400" b="1" u="sng" dirty="0" smtClean="0">
              <a:solidFill>
                <a:srgbClr val="FF0000"/>
              </a:solidFill>
            </a:endParaRPr>
          </a:p>
          <a:p>
            <a:pPr marL="457200" indent="-457200">
              <a:buNone/>
            </a:pPr>
            <a:r>
              <a:rPr lang="sl-SI" sz="2400" b="1" u="sng" dirty="0" smtClean="0">
                <a:solidFill>
                  <a:srgbClr val="FF0000"/>
                </a:solidFill>
              </a:rPr>
              <a:t>2. Večanje socialnih razlik</a:t>
            </a:r>
          </a:p>
          <a:p>
            <a:pPr marL="457200" indent="-457200">
              <a:buNone/>
            </a:pPr>
            <a:r>
              <a:rPr lang="sl-SI" sz="2400" dirty="0" smtClean="0"/>
              <a:t>Zlasti med mlado (manj zaščiteno) in starejšo (bolj zaščiteno) generacijo</a:t>
            </a:r>
          </a:p>
          <a:p>
            <a:pPr marL="457200" indent="-457200" algn="ctr">
              <a:buNone/>
            </a:pPr>
            <a:endParaRPr lang="sl-SI" sz="2400" dirty="0" smtClean="0"/>
          </a:p>
          <a:p>
            <a:pPr marL="457200" indent="-457200" algn="ctr">
              <a:buNone/>
            </a:pPr>
            <a:r>
              <a:rPr lang="sl-SI" sz="2400" b="1" dirty="0" smtClean="0">
                <a:solidFill>
                  <a:srgbClr val="FF0000"/>
                </a:solidFill>
              </a:rPr>
              <a:t>Nevarnost : konflikt generacij na trgu dela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914399"/>
            <a:ext cx="8229600" cy="314037"/>
          </a:xfrm>
        </p:spPr>
        <p:txBody>
          <a:bodyPr/>
          <a:lstStyle/>
          <a:p>
            <a:r>
              <a:rPr lang="sl-SI" dirty="0" smtClean="0"/>
              <a:t/>
            </a:r>
            <a:br>
              <a:rPr lang="sl-SI" dirty="0" smtClean="0"/>
            </a:br>
            <a:r>
              <a:rPr lang="sl-SI" dirty="0" smtClean="0"/>
              <a:t>Dualizem</a:t>
            </a:r>
            <a:endParaRPr lang="sl-SI" dirty="0"/>
          </a:p>
        </p:txBody>
      </p:sp>
      <p:sp>
        <p:nvSpPr>
          <p:cNvPr id="3" name="Ograda vsebine 2"/>
          <p:cNvSpPr>
            <a:spLocks noGrp="1"/>
          </p:cNvSpPr>
          <p:nvPr>
            <p:ph idx="1"/>
          </p:nvPr>
        </p:nvSpPr>
        <p:spPr>
          <a:xfrm>
            <a:off x="457200" y="1902691"/>
            <a:ext cx="8229600" cy="4223472"/>
          </a:xfrm>
        </p:spPr>
        <p:txBody>
          <a:bodyPr/>
          <a:lstStyle/>
          <a:p>
            <a:pPr>
              <a:buNone/>
            </a:pPr>
            <a:endParaRPr lang="sl-SI" dirty="0" smtClean="0"/>
          </a:p>
          <a:p>
            <a:pPr>
              <a:buNone/>
            </a:pPr>
            <a:r>
              <a:rPr lang="sl-SI" dirty="0" smtClean="0"/>
              <a:t>Egon Zakrajšek:</a:t>
            </a:r>
          </a:p>
          <a:p>
            <a:pPr>
              <a:buNone/>
            </a:pPr>
            <a:r>
              <a:rPr lang="sl-SI" i="1" dirty="0" smtClean="0"/>
              <a:t>“</a:t>
            </a:r>
            <a:r>
              <a:rPr lang="sl-SI" sz="2000" i="1" dirty="0" smtClean="0"/>
              <a:t>V Sloveniji obstaja nekakšen dualni sistem trga dela. Na eni strani imaš zelo zaščitene uslužbence, ki so v sindikatih in imajo veliko privilegijev, in glede na tržne razmere visoke plače. Ta trg dela je ogromen in totalno nefleksibilen. Na drugi strani pa so večinoma mladi ljudje, ki delajo na pogodbah in ki delajo v najbolj brutalnem tržnem sistemu dela, kar si ga lahko kdo prestavlja.”</a:t>
            </a:r>
            <a:endParaRPr lang="sl-SI" sz="2000"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dstavitev.pogačar.20100603 f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K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Predstavitev.pogačar.20100603 fin</Template>
  <TotalTime>360</TotalTime>
  <Words>806</Words>
  <Application>Microsoft Office PowerPoint</Application>
  <PresentationFormat>Diaprojekcija na zaslonu (4:3)</PresentationFormat>
  <Paragraphs>121</Paragraphs>
  <Slides>21</Slides>
  <Notes>0</Notes>
  <HiddenSlides>0</HiddenSlides>
  <MMClips>0</MMClips>
  <ScaleCrop>false</ScaleCrop>
  <HeadingPairs>
    <vt:vector size="6" baseType="variant">
      <vt:variant>
        <vt:lpstr>Uporabljene pisave</vt:lpstr>
      </vt:variant>
      <vt:variant>
        <vt:i4>5</vt:i4>
      </vt:variant>
      <vt:variant>
        <vt:lpstr>Tema</vt:lpstr>
      </vt:variant>
      <vt:variant>
        <vt:i4>2</vt:i4>
      </vt:variant>
      <vt:variant>
        <vt:lpstr>Naslovi diapozitivov</vt:lpstr>
      </vt:variant>
      <vt:variant>
        <vt:i4>21</vt:i4>
      </vt:variant>
    </vt:vector>
  </HeadingPairs>
  <TitlesOfParts>
    <vt:vector size="28" baseType="lpstr">
      <vt:lpstr>Arial</vt:lpstr>
      <vt:lpstr>Times New Roman</vt:lpstr>
      <vt:lpstr>Calibri</vt:lpstr>
      <vt:lpstr>Wingdings</vt:lpstr>
      <vt:lpstr>Trajan Pro</vt:lpstr>
      <vt:lpstr>Predstavitev.pogačar.20100603 fin</vt:lpstr>
      <vt:lpstr>TEKST</vt:lpstr>
      <vt:lpstr>Diapozitiv 1</vt:lpstr>
      <vt:lpstr>Izzivi trga dela v R Sloveniji</vt:lpstr>
      <vt:lpstr>Diapozitiv 3</vt:lpstr>
      <vt:lpstr>Ocena stanja na trgu dela</vt:lpstr>
      <vt:lpstr>Dualizem na trgu dela </vt:lpstr>
      <vt:lpstr>Delež začasnih zaposlitev med zaposlenimi  v starosti 15−24 let in 25−64 let</vt:lpstr>
      <vt:lpstr>Diapozitiv 7</vt:lpstr>
      <vt:lpstr>Dualizem na trgu dela</vt:lpstr>
      <vt:lpstr> Dualizem</vt:lpstr>
      <vt:lpstr>Diapozitiv 10</vt:lpstr>
      <vt:lpstr>Vzroki segmentacije</vt:lpstr>
      <vt:lpstr>Diapozitiv 12</vt:lpstr>
      <vt:lpstr>DUALIZEM NA TRGU DELA</vt:lpstr>
      <vt:lpstr>NOV KONCEPT – IDEJA EU</vt:lpstr>
      <vt:lpstr>SINGLE OPEN ENDED CONTRACT</vt:lpstr>
      <vt:lpstr>ENOTNA POGODBA ZA NDČ – FAZE Vsako obdobje ima svoja pravila glede dolžine, odpovednih rokov, odpovednih razlogov </vt:lpstr>
      <vt:lpstr>PRIMERJAVA ODPOVEDNIH ROKOV ZDR - EPNČ</vt:lpstr>
      <vt:lpstr> POSTOPKI SKLEPANJA IN ODPOVEDI PZ</vt:lpstr>
      <vt:lpstr>Pridobitve delavcev: </vt:lpstr>
      <vt:lpstr>Pridobitve delodajalcev:</vt:lpstr>
      <vt:lpstr>Diapozitiv 21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Diapozitiv 1</dc:title>
  <dc:creator>md275</dc:creator>
  <cp:lastModifiedBy>md275</cp:lastModifiedBy>
  <cp:revision>27</cp:revision>
  <dcterms:created xsi:type="dcterms:W3CDTF">2012-03-05T07:52:13Z</dcterms:created>
  <dcterms:modified xsi:type="dcterms:W3CDTF">2012-06-18T19:55:30Z</dcterms:modified>
</cp:coreProperties>
</file>