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1" r:id="rId2"/>
    <p:sldId id="284" r:id="rId3"/>
    <p:sldId id="262" r:id="rId4"/>
    <p:sldId id="285" r:id="rId5"/>
    <p:sldId id="263" r:id="rId6"/>
    <p:sldId id="270" r:id="rId7"/>
    <p:sldId id="272" r:id="rId8"/>
    <p:sldId id="292" r:id="rId9"/>
    <p:sldId id="286" r:id="rId10"/>
    <p:sldId id="290" r:id="rId11"/>
    <p:sldId id="280" r:id="rId12"/>
    <p:sldId id="295" r:id="rId13"/>
    <p:sldId id="281" r:id="rId14"/>
    <p:sldId id="296" r:id="rId15"/>
    <p:sldId id="291" r:id="rId16"/>
    <p:sldId id="268" r:id="rId17"/>
    <p:sldId id="294" r:id="rId18"/>
    <p:sldId id="269" r:id="rId19"/>
  </p:sldIdLst>
  <p:sldSz cx="9144000" cy="6858000" type="screen4x3"/>
  <p:notesSz cx="6797675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94"/>
    <a:srgbClr val="FFD62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1.cec.eu.int\ecfin\vol2\dh-u1\Slovenia\data\Ecowin%20data\ad%20hoc\Imad%20seminar%20graph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lang="en-GB"/>
            </a:pPr>
            <a:r>
              <a:rPr lang="en-GB" sz="1200">
                <a:latin typeface="Arial" pitchFamily="34" charset="0"/>
                <a:cs typeface="Arial" pitchFamily="34" charset="0"/>
              </a:rPr>
              <a:t>Age-related expenditure </a:t>
            </a:r>
          </a:p>
          <a:p>
            <a:pPr>
              <a:defRPr lang="en-GB"/>
            </a:pPr>
            <a:r>
              <a:rPr lang="en-GB" sz="1200" b="0">
                <a:latin typeface="Arial" pitchFamily="34" charset="0"/>
                <a:cs typeface="Arial" pitchFamily="34" charset="0"/>
              </a:rPr>
              <a:t>(AWG risk scenario - 2010-2060 change)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1988407699037638E-2"/>
          <c:y val="0.17086832895888016"/>
          <c:w val="0.89745603674540697"/>
          <c:h val="0.67039698162729655"/>
        </c:manualLayout>
      </c:layout>
      <c:barChart>
        <c:barDir val="col"/>
        <c:grouping val="clustered"/>
        <c:ser>
          <c:idx val="0"/>
          <c:order val="0"/>
          <c:dPt>
            <c:idx val="22"/>
            <c:spPr>
              <a:solidFill>
                <a:srgbClr val="92D050"/>
              </a:solidFill>
            </c:spPr>
          </c:dPt>
          <c:cat>
            <c:strRef>
              <c:f>'age-related costs'!$A$3:$A$31</c:f>
              <c:strCache>
                <c:ptCount val="29"/>
                <c:pt idx="0">
                  <c:v>BE</c:v>
                </c:pt>
                <c:pt idx="1">
                  <c:v>BG</c:v>
                </c:pt>
                <c:pt idx="2">
                  <c:v>CZ</c:v>
                </c:pt>
                <c:pt idx="3">
                  <c:v>DK</c:v>
                </c:pt>
                <c:pt idx="4">
                  <c:v>DE</c:v>
                </c:pt>
                <c:pt idx="5">
                  <c:v>EE</c:v>
                </c:pt>
                <c:pt idx="6">
                  <c:v>IE</c:v>
                </c:pt>
                <c:pt idx="7">
                  <c:v>EL</c:v>
                </c:pt>
                <c:pt idx="8">
                  <c:v>ES</c:v>
                </c:pt>
                <c:pt idx="9">
                  <c:v>FR</c:v>
                </c:pt>
                <c:pt idx="10">
                  <c:v>IT</c:v>
                </c:pt>
                <c:pt idx="11">
                  <c:v>CY</c:v>
                </c:pt>
                <c:pt idx="12">
                  <c:v>LV</c:v>
                </c:pt>
                <c:pt idx="13">
                  <c:v>LT</c:v>
                </c:pt>
                <c:pt idx="14">
                  <c:v>LU</c:v>
                </c:pt>
                <c:pt idx="15">
                  <c:v>HU</c:v>
                </c:pt>
                <c:pt idx="16">
                  <c:v>MT</c:v>
                </c:pt>
                <c:pt idx="17">
                  <c:v>NL</c:v>
                </c:pt>
                <c:pt idx="18">
                  <c:v>AT</c:v>
                </c:pt>
                <c:pt idx="19">
                  <c:v>PL</c:v>
                </c:pt>
                <c:pt idx="20">
                  <c:v>PT</c:v>
                </c:pt>
                <c:pt idx="21">
                  <c:v>RO</c:v>
                </c:pt>
                <c:pt idx="22">
                  <c:v>SI</c:v>
                </c:pt>
                <c:pt idx="23">
                  <c:v>SK</c:v>
                </c:pt>
                <c:pt idx="24">
                  <c:v>FI</c:v>
                </c:pt>
                <c:pt idx="25">
                  <c:v>SE</c:v>
                </c:pt>
                <c:pt idx="26">
                  <c:v>UK</c:v>
                </c:pt>
                <c:pt idx="27">
                  <c:v>EU27</c:v>
                </c:pt>
                <c:pt idx="28">
                  <c:v>EA</c:v>
                </c:pt>
              </c:strCache>
            </c:strRef>
          </c:cat>
          <c:val>
            <c:numRef>
              <c:f>'age-related costs'!$C$3:$C$31</c:f>
              <c:numCache>
                <c:formatCode>General</c:formatCode>
                <c:ptCount val="29"/>
                <c:pt idx="0">
                  <c:v>10.4</c:v>
                </c:pt>
                <c:pt idx="1">
                  <c:v>2.8</c:v>
                </c:pt>
                <c:pt idx="2">
                  <c:v>6.4</c:v>
                </c:pt>
                <c:pt idx="3">
                  <c:v>4.2</c:v>
                </c:pt>
                <c:pt idx="4">
                  <c:v>6.2</c:v>
                </c:pt>
                <c:pt idx="5">
                  <c:v>1.1000000000000001</c:v>
                </c:pt>
                <c:pt idx="6">
                  <c:v>8</c:v>
                </c:pt>
                <c:pt idx="7">
                  <c:v>4</c:v>
                </c:pt>
                <c:pt idx="8">
                  <c:v>5.8</c:v>
                </c:pt>
                <c:pt idx="9">
                  <c:v>4.5</c:v>
                </c:pt>
                <c:pt idx="10">
                  <c:v>0.6000000000000002</c:v>
                </c:pt>
                <c:pt idx="11">
                  <c:v>8.7000000000000011</c:v>
                </c:pt>
                <c:pt idx="12">
                  <c:v>-3</c:v>
                </c:pt>
                <c:pt idx="13">
                  <c:v>7.4</c:v>
                </c:pt>
                <c:pt idx="14">
                  <c:v>12.4</c:v>
                </c:pt>
                <c:pt idx="15">
                  <c:v>5</c:v>
                </c:pt>
                <c:pt idx="16">
                  <c:v>11.3</c:v>
                </c:pt>
                <c:pt idx="17">
                  <c:v>9.1</c:v>
                </c:pt>
                <c:pt idx="18">
                  <c:v>6.1</c:v>
                </c:pt>
                <c:pt idx="19">
                  <c:v>1.9</c:v>
                </c:pt>
                <c:pt idx="20">
                  <c:v>1.7000000000000002</c:v>
                </c:pt>
                <c:pt idx="21">
                  <c:v>6.5</c:v>
                </c:pt>
                <c:pt idx="22">
                  <c:v>10.8</c:v>
                </c:pt>
                <c:pt idx="23">
                  <c:v>9.9</c:v>
                </c:pt>
                <c:pt idx="24">
                  <c:v>7.8</c:v>
                </c:pt>
                <c:pt idx="25">
                  <c:v>4.4000000000000004</c:v>
                </c:pt>
                <c:pt idx="26">
                  <c:v>4</c:v>
                </c:pt>
                <c:pt idx="27">
                  <c:v>4.8</c:v>
                </c:pt>
                <c:pt idx="28">
                  <c:v>5.3</c:v>
                </c:pt>
              </c:numCache>
            </c:numRef>
          </c:val>
        </c:ser>
        <c:dLbls/>
        <c:axId val="94799360"/>
        <c:axId val="85562496"/>
      </c:barChart>
      <c:catAx>
        <c:axId val="94799360"/>
        <c:scaling>
          <c:orientation val="minMax"/>
        </c:scaling>
        <c:axPos val="b"/>
        <c:numFmt formatCode="General" sourceLinked="1"/>
        <c:tickLblPos val="low"/>
        <c:txPr>
          <a:bodyPr rot="-5400000" vert="horz"/>
          <a:lstStyle/>
          <a:p>
            <a:pPr>
              <a:defRPr lang="en-GB"/>
            </a:pPr>
            <a:endParaRPr lang="en-US"/>
          </a:p>
        </c:txPr>
        <c:crossAx val="85562496"/>
        <c:crosses val="autoZero"/>
        <c:auto val="1"/>
        <c:lblAlgn val="ctr"/>
        <c:lblOffset val="100"/>
        <c:tickLblSkip val="1"/>
      </c:catAx>
      <c:valAx>
        <c:axId val="855624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94799360"/>
        <c:crosses val="autoZero"/>
        <c:crossBetween val="between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993"/>
            <a:ext cx="5438775" cy="44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9600" y="309600"/>
            <a:ext cx="1583550" cy="110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8000" y="295200"/>
            <a:ext cx="1415751" cy="99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641600"/>
            <a:ext cx="8712968" cy="2088232"/>
          </a:xfrm>
        </p:spPr>
        <p:txBody>
          <a:bodyPr/>
          <a:lstStyle/>
          <a:p>
            <a:r>
              <a:rPr lang="en-GB" dirty="0" smtClean="0"/>
              <a:t>Fiscal challenges in Slovenia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5229200"/>
            <a:ext cx="7560840" cy="1368152"/>
          </a:xfrm>
        </p:spPr>
        <p:txBody>
          <a:bodyPr/>
          <a:lstStyle/>
          <a:p>
            <a:pPr algn="r"/>
            <a:r>
              <a:rPr lang="en-GB" sz="2400" dirty="0" smtClean="0"/>
              <a:t>IMAD, Ljubljana, 19 June 2012</a:t>
            </a:r>
            <a:endParaRPr lang="sl-SI" sz="2400" dirty="0" smtClean="0"/>
          </a:p>
          <a:p>
            <a:pPr algn="r"/>
            <a:endParaRPr lang="sl-SI" sz="2400" dirty="0" smtClean="0"/>
          </a:p>
          <a:p>
            <a:pPr algn="r"/>
            <a:r>
              <a:rPr lang="sl-SI" sz="1600" dirty="0" smtClean="0"/>
              <a:t>Mitja Košmrl, DG ECFIN </a:t>
            </a:r>
          </a:p>
          <a:p>
            <a:pPr algn="r"/>
            <a:endParaRPr lang="en-GB" sz="2400" dirty="0" smtClean="0"/>
          </a:p>
          <a:p>
            <a:pPr algn="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Structural challenge # 3: Risks from the financial sector</a:t>
            </a:r>
            <a:endParaRPr lang="en-GB" sz="2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2011: recapitalisations of NLB (impact on deficit: 0.7% of GDP) and NKBM</a:t>
            </a:r>
          </a:p>
          <a:p>
            <a:r>
              <a:rPr lang="en-GB" sz="2000" dirty="0" smtClean="0"/>
              <a:t>Second recapitalisation of NLB due by end-June</a:t>
            </a:r>
          </a:p>
          <a:p>
            <a:r>
              <a:rPr lang="en-GB" sz="2000" dirty="0" smtClean="0"/>
              <a:t>Uncertainty about budgetary impact of this and possible further recapitalisations for state-owned banks (the state as majority owner carries the burden of responsibility)</a:t>
            </a:r>
          </a:p>
          <a:p>
            <a:r>
              <a:rPr lang="en-GB" sz="2000" dirty="0" smtClean="0"/>
              <a:t>Possible need for further financial sector support also mentioned by rating agencies as reason for recent downgrades of sovereign ratings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640960" cy="864096"/>
          </a:xfrm>
        </p:spPr>
        <p:txBody>
          <a:bodyPr/>
          <a:lstStyle/>
          <a:p>
            <a:r>
              <a:rPr lang="en-GB" sz="2800" dirty="0" err="1" smtClean="0"/>
              <a:t>Interlinkages</a:t>
            </a:r>
            <a:r>
              <a:rPr lang="en-GB" sz="2800" dirty="0" smtClean="0"/>
              <a:t> between sovereign and banks (I)</a:t>
            </a:r>
            <a:endParaRPr lang="en-GB" sz="2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04456"/>
          </a:xfrm>
        </p:spPr>
        <p:txBody>
          <a:bodyPr/>
          <a:lstStyle/>
          <a:p>
            <a:r>
              <a:rPr lang="en-GB" sz="2000" dirty="0" smtClean="0"/>
              <a:t>In general, rising sovereign-risk </a:t>
            </a:r>
            <a:r>
              <a:rPr lang="en-GB" sz="2000" dirty="0" err="1" smtClean="0"/>
              <a:t>premia</a:t>
            </a:r>
            <a:r>
              <a:rPr lang="en-GB" sz="2000" dirty="0" smtClean="0"/>
              <a:t>, being to an extent a result of problems in the banking system, may spill back to the banking system through various channels:</a:t>
            </a:r>
          </a:p>
          <a:p>
            <a:pPr lvl="1"/>
            <a:r>
              <a:rPr lang="en-GB" sz="1800" dirty="0" smtClean="0"/>
              <a:t>falling mark-to-market values of government bonds generate losses on the asset side</a:t>
            </a:r>
          </a:p>
          <a:p>
            <a:pPr lvl="1"/>
            <a:r>
              <a:rPr lang="en-GB" sz="1800" dirty="0" smtClean="0"/>
              <a:t>lower values of government bonds impact negatively on banks' liquidity positions</a:t>
            </a:r>
          </a:p>
          <a:p>
            <a:pPr lvl="1"/>
            <a:r>
              <a:rPr lang="en-GB" sz="1800" dirty="0" smtClean="0"/>
              <a:t>banks' funding costs increase due to a worsened access to funding on the liability side, and </a:t>
            </a:r>
          </a:p>
          <a:p>
            <a:pPr lvl="1"/>
            <a:r>
              <a:rPr lang="en-GB" sz="1800" dirty="0" smtClean="0"/>
              <a:t>greater sovereign risks erode the potential for official support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1412777"/>
            <a:ext cx="8229600" cy="792087"/>
          </a:xfrm>
        </p:spPr>
        <p:txBody>
          <a:bodyPr/>
          <a:lstStyle/>
          <a:p>
            <a:r>
              <a:rPr lang="en-GB" sz="2800" dirty="0" err="1" smtClean="0"/>
              <a:t>Interlinkages</a:t>
            </a:r>
            <a:r>
              <a:rPr lang="en-GB" sz="2800" dirty="0" smtClean="0"/>
              <a:t> between sovereign and banks (II)</a:t>
            </a:r>
            <a:endParaRPr lang="en-GB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580650"/>
            <a:ext cx="6330033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17839"/>
            <a:ext cx="26955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68761"/>
            <a:ext cx="8229600" cy="504055"/>
          </a:xfrm>
        </p:spPr>
        <p:txBody>
          <a:bodyPr/>
          <a:lstStyle/>
          <a:p>
            <a:r>
              <a:rPr lang="en-US" sz="2800" dirty="0" smtClean="0"/>
              <a:t>How to reduce fiscal costs?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752528"/>
          </a:xfrm>
        </p:spPr>
        <p:txBody>
          <a:bodyPr/>
          <a:lstStyle/>
          <a:p>
            <a:r>
              <a:rPr lang="en-GB" sz="2000" dirty="0"/>
              <a:t>Costs for the government depend ultimately on the seriousness of the situation in banks and on how accurately and </a:t>
            </a:r>
            <a:r>
              <a:rPr lang="en-GB" sz="2000" dirty="0" smtClean="0"/>
              <a:t>quickly bank losses are assessed and acted upon</a:t>
            </a:r>
          </a:p>
          <a:p>
            <a:r>
              <a:rPr lang="en-GB" sz="2000" dirty="0" smtClean="0"/>
              <a:t>Direct fiscal costs are lower and recovery rates are higher when the bank resolution strategy is (Public Finance Report 2009):</a:t>
            </a:r>
          </a:p>
          <a:p>
            <a:pPr lvl="1"/>
            <a:r>
              <a:rPr lang="en-GB" sz="1800" dirty="0" smtClean="0"/>
              <a:t>implemented swiftly and transparently</a:t>
            </a:r>
          </a:p>
          <a:p>
            <a:pPr lvl="1"/>
            <a:r>
              <a:rPr lang="en-GB" sz="1800" dirty="0" smtClean="0"/>
              <a:t>underpinned by broad political support</a:t>
            </a:r>
          </a:p>
          <a:p>
            <a:pPr lvl="1"/>
            <a:r>
              <a:rPr lang="en-GB" sz="1800" dirty="0" smtClean="0"/>
              <a:t>supported by strong public institutions and legal frameworks</a:t>
            </a:r>
          </a:p>
          <a:p>
            <a:pPr lvl="1"/>
            <a:r>
              <a:rPr lang="en-GB" sz="1800" dirty="0" smtClean="0"/>
              <a:t>consistent in terms of fair and uniform treatment of market participants</a:t>
            </a:r>
            <a:r>
              <a:rPr lang="sl-SI" sz="1800" dirty="0" smtClean="0"/>
              <a:t>,</a:t>
            </a:r>
            <a:r>
              <a:rPr lang="en-GB" sz="1800" dirty="0" smtClean="0"/>
              <a:t> and</a:t>
            </a:r>
          </a:p>
          <a:p>
            <a:pPr lvl="1"/>
            <a:r>
              <a:rPr lang="en-GB" sz="1800" dirty="0" smtClean="0"/>
              <a:t>accompanied by a clear exit strategy</a:t>
            </a:r>
          </a:p>
        </p:txBody>
      </p:sp>
    </p:spTree>
    <p:extLst>
      <p:ext uri="{BB962C8B-B14F-4D97-AF65-F5344CB8AC3E}">
        <p14:creationId xmlns:p14="http://schemas.microsoft.com/office/powerpoint/2010/main" xmlns="" val="288885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68761"/>
            <a:ext cx="8229600" cy="576063"/>
          </a:xfrm>
        </p:spPr>
        <p:txBody>
          <a:bodyPr/>
          <a:lstStyle/>
          <a:p>
            <a:r>
              <a:rPr lang="en-GB" sz="2800" dirty="0" smtClean="0"/>
              <a:t>Recent sovereign CDS spreads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53868"/>
          </a:xfrm>
        </p:spPr>
        <p:txBody>
          <a:bodyPr/>
          <a:lstStyle/>
          <a:p>
            <a:r>
              <a:rPr lang="en-GB" sz="2000" dirty="0" smtClean="0"/>
              <a:t>Strong correlation among sovereign and banks CDS spreads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0129" y="2636912"/>
            <a:ext cx="6483670" cy="389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8887" y="6547629"/>
            <a:ext cx="26955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8472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12777"/>
            <a:ext cx="8229600" cy="792087"/>
          </a:xfrm>
        </p:spPr>
        <p:txBody>
          <a:bodyPr/>
          <a:lstStyle/>
          <a:p>
            <a:r>
              <a:rPr lang="sl-SI" sz="2800" dirty="0" smtClean="0"/>
              <a:t>R</a:t>
            </a:r>
            <a:r>
              <a:rPr lang="en-GB" sz="2800" dirty="0" err="1" smtClean="0"/>
              <a:t>ecommendations</a:t>
            </a:r>
            <a:r>
              <a:rPr lang="en-GB" sz="2800" dirty="0" smtClean="0"/>
              <a:t> to Slovenia under the European semester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849812"/>
          </a:xfrm>
        </p:spPr>
        <p:txBody>
          <a:bodyPr/>
          <a:lstStyle/>
          <a:p>
            <a:r>
              <a:rPr lang="en-GB" sz="2000" dirty="0" smtClean="0"/>
              <a:t>Take </a:t>
            </a:r>
            <a:r>
              <a:rPr lang="en-GB" sz="2000" dirty="0"/>
              <a:t>the required steps to build sufficient capital buffers in the banking sector </a:t>
            </a:r>
            <a:r>
              <a:rPr lang="en-GB" sz="2000" dirty="0" smtClean="0"/>
              <a:t>and</a:t>
            </a:r>
            <a:r>
              <a:rPr lang="sl-SI" sz="2000" dirty="0" smtClean="0"/>
              <a:t> </a:t>
            </a:r>
            <a:r>
              <a:rPr lang="en-GB" sz="2000" dirty="0" smtClean="0"/>
              <a:t>strongly </a:t>
            </a:r>
            <a:r>
              <a:rPr lang="en-GB" sz="2000" dirty="0"/>
              <a:t>promote the cleaning of balance sheets so that appropriate lending </a:t>
            </a:r>
            <a:r>
              <a:rPr lang="en-GB" sz="2000" dirty="0" smtClean="0"/>
              <a:t>to</a:t>
            </a:r>
            <a:r>
              <a:rPr lang="sl-SI" sz="2000" dirty="0" smtClean="0"/>
              <a:t> </a:t>
            </a:r>
            <a:r>
              <a:rPr lang="en-GB" sz="2000" dirty="0" smtClean="0"/>
              <a:t>productive </a:t>
            </a:r>
            <a:r>
              <a:rPr lang="en-GB" sz="2000" dirty="0"/>
              <a:t>activities can resume. Obtain fully-fledged third party verification </a:t>
            </a:r>
            <a:r>
              <a:rPr lang="en-GB" sz="2000" dirty="0" smtClean="0"/>
              <a:t>of</a:t>
            </a:r>
            <a:r>
              <a:rPr lang="sl-SI" sz="2000" dirty="0" smtClean="0"/>
              <a:t> </a:t>
            </a:r>
            <a:r>
              <a:rPr lang="en-GB" sz="2000" dirty="0" smtClean="0"/>
              <a:t>systemically </a:t>
            </a:r>
            <a:r>
              <a:rPr lang="en-GB" sz="2000" dirty="0"/>
              <a:t>important banks' stress loan-loss </a:t>
            </a:r>
            <a:r>
              <a:rPr lang="en-GB" sz="2000" dirty="0" smtClean="0"/>
              <a:t>estimates</a:t>
            </a:r>
            <a:endParaRPr lang="sl-SI" sz="2000" dirty="0" smtClean="0"/>
          </a:p>
          <a:p>
            <a:r>
              <a:rPr lang="en-GB" sz="2000" dirty="0" smtClean="0"/>
              <a:t>Improve </a:t>
            </a:r>
            <a:r>
              <a:rPr lang="en-GB" sz="2000" dirty="0"/>
              <a:t>the business environment </a:t>
            </a:r>
            <a:r>
              <a:rPr lang="en-GB" sz="2000" dirty="0" smtClean="0"/>
              <a:t>through</a:t>
            </a:r>
            <a:r>
              <a:rPr lang="sl-SI" sz="2000" dirty="0" smtClean="0"/>
              <a:t>:</a:t>
            </a:r>
          </a:p>
          <a:p>
            <a:pPr lvl="1"/>
            <a:r>
              <a:rPr lang="en-GB" sz="1800" b="0" dirty="0" smtClean="0"/>
              <a:t>establishing </a:t>
            </a:r>
            <a:r>
              <a:rPr lang="en-GB" sz="1800" b="0" dirty="0"/>
              <a:t>a framework </a:t>
            </a:r>
            <a:r>
              <a:rPr lang="en-GB" sz="1800" b="0" dirty="0" smtClean="0"/>
              <a:t>for</a:t>
            </a:r>
            <a:r>
              <a:rPr lang="sl-SI" sz="1800" b="0" dirty="0" smtClean="0"/>
              <a:t> </a:t>
            </a:r>
            <a:r>
              <a:rPr lang="en-GB" sz="1800" b="0" dirty="0" smtClean="0"/>
              <a:t>state-owned </a:t>
            </a:r>
            <a:r>
              <a:rPr lang="en-GB" sz="1800" b="0" dirty="0"/>
              <a:t>enterprises guaranteeing arms-length management and high standards </a:t>
            </a:r>
            <a:r>
              <a:rPr lang="en-GB" sz="1800" b="0" dirty="0" smtClean="0"/>
              <a:t>of</a:t>
            </a:r>
            <a:r>
              <a:rPr lang="sl-SI" sz="1800" b="0" dirty="0" smtClean="0"/>
              <a:t> </a:t>
            </a:r>
            <a:r>
              <a:rPr lang="en-GB" sz="1800" b="0" dirty="0" smtClean="0"/>
              <a:t>corporate governance</a:t>
            </a:r>
            <a:r>
              <a:rPr lang="sl-SI" sz="1800" b="0" dirty="0"/>
              <a:t>,</a:t>
            </a:r>
            <a:r>
              <a:rPr lang="en-GB" sz="1800" b="0" dirty="0" smtClean="0"/>
              <a:t> and</a:t>
            </a:r>
            <a:endParaRPr lang="sl-SI" sz="1800" b="0" dirty="0" smtClean="0"/>
          </a:p>
          <a:p>
            <a:pPr lvl="1"/>
            <a:r>
              <a:rPr lang="en-GB" sz="1800" b="0" dirty="0" smtClean="0"/>
              <a:t>improving </a:t>
            </a:r>
            <a:r>
              <a:rPr lang="en-GB" sz="1800" b="0" dirty="0"/>
              <a:t>bankruptcy procedures, in particular </a:t>
            </a:r>
            <a:r>
              <a:rPr lang="en-GB" sz="1800" b="0" dirty="0" smtClean="0"/>
              <a:t>in</a:t>
            </a:r>
            <a:r>
              <a:rPr lang="sl-SI" sz="1800" b="0" dirty="0" smtClean="0"/>
              <a:t> </a:t>
            </a:r>
            <a:r>
              <a:rPr lang="en-GB" sz="1800" b="0" dirty="0" smtClean="0"/>
              <a:t>terms </a:t>
            </a:r>
            <a:r>
              <a:rPr lang="en-GB" sz="1800" b="0" dirty="0"/>
              <a:t>of timeliness and </a:t>
            </a:r>
            <a:r>
              <a:rPr lang="en-GB" sz="1800" b="0" dirty="0" smtClean="0"/>
              <a:t>efficiency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xmlns="" val="1686487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412777"/>
            <a:ext cx="8424167" cy="1008111"/>
          </a:xfrm>
        </p:spPr>
        <p:txBody>
          <a:bodyPr/>
          <a:lstStyle/>
          <a:p>
            <a:r>
              <a:rPr lang="en-GB" sz="2800" dirty="0" smtClean="0"/>
              <a:t>Short- and long-term impact of fiscal consolidation on the economy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19256" cy="3672408"/>
          </a:xfrm>
        </p:spPr>
        <p:txBody>
          <a:bodyPr/>
          <a:lstStyle/>
          <a:p>
            <a:r>
              <a:rPr lang="en-GB" sz="2000" dirty="0" smtClean="0"/>
              <a:t>Consolidation is likely to have negative employment and GDP effects in short run. Multiplier is around 0.3-0.4 for standardised 1% of GDP consolidation package</a:t>
            </a:r>
            <a:endParaRPr lang="en-GB" sz="2000" i="1" dirty="0" smtClean="0"/>
          </a:p>
          <a:p>
            <a:r>
              <a:rPr lang="en-GB" sz="2000" dirty="0" smtClean="0"/>
              <a:t>In the medium to long run funding costs for the private sector will be lower if sovereign risk is addressed, it leading to positive effects on investment, GDP and employment</a:t>
            </a:r>
          </a:p>
          <a:p>
            <a:r>
              <a:rPr lang="en-GB" sz="2000" dirty="0" smtClean="0"/>
              <a:t>These effects are strengthened by lower government interest payments, creating space for future tax reductions and more growth friendly expenditure</a:t>
            </a:r>
          </a:p>
        </p:txBody>
      </p:sp>
    </p:spTree>
    <p:extLst>
      <p:ext uri="{BB962C8B-B14F-4D97-AF65-F5344CB8AC3E}">
        <p14:creationId xmlns:p14="http://schemas.microsoft.com/office/powerpoint/2010/main" xmlns="" val="23815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68761"/>
            <a:ext cx="8229600" cy="432047"/>
          </a:xfrm>
        </p:spPr>
        <p:txBody>
          <a:bodyPr/>
          <a:lstStyle/>
          <a:p>
            <a:r>
              <a:rPr lang="en-GB" sz="2400" dirty="0"/>
              <a:t>Quality of the consolidation effort matters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5112568"/>
          </a:xfrm>
        </p:spPr>
        <p:txBody>
          <a:bodyPr/>
          <a:lstStyle/>
          <a:p>
            <a:r>
              <a:rPr lang="en-GB" sz="1800" dirty="0" smtClean="0"/>
              <a:t>In general, the consolidation effort should be based on permanent measures and embedded in a credible medium- to long-term framework;</a:t>
            </a:r>
          </a:p>
          <a:p>
            <a:r>
              <a:rPr lang="en-GB" sz="1800" dirty="0" smtClean="0"/>
              <a:t>GDP losses can be minimised and long-run gains maximised with an appropriate policy mix.</a:t>
            </a:r>
            <a:endParaRPr lang="en-GB" sz="18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9032"/>
            <a:ext cx="3851564" cy="182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506" y="4789232"/>
            <a:ext cx="3834998" cy="186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3621" y="4850334"/>
            <a:ext cx="3781284" cy="177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050" y="3179167"/>
            <a:ext cx="3791454" cy="158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6627280"/>
            <a:ext cx="17716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6545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Hvala.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150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Recent public finance developments including the May 2012 austerity package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Structural challenges for public finances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Links between financial sector and public finances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Costs and benefits of fiscal consolidation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68760"/>
            <a:ext cx="8229600" cy="864096"/>
          </a:xfrm>
        </p:spPr>
        <p:txBody>
          <a:bodyPr/>
          <a:lstStyle/>
          <a:p>
            <a:r>
              <a:rPr lang="en-GB" sz="2800" dirty="0" smtClean="0"/>
              <a:t>Slow fiscal consolidation until 2008 and then the crisis hit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132856"/>
            <a:ext cx="8784976" cy="4536504"/>
          </a:xfrm>
        </p:spPr>
        <p:txBody>
          <a:bodyPr/>
          <a:lstStyle/>
          <a:p>
            <a:r>
              <a:rPr lang="en-GB" sz="2000" dirty="0" smtClean="0"/>
              <a:t>Gradually improved budgetary position in run-up to EU entry</a:t>
            </a:r>
          </a:p>
          <a:p>
            <a:r>
              <a:rPr lang="en-GB" sz="2000" dirty="0" smtClean="0"/>
              <a:t>Indications of pro-cyclical fiscal policy over 2006-2008</a:t>
            </a:r>
          </a:p>
          <a:p>
            <a:r>
              <a:rPr lang="en-GB" sz="2000" dirty="0" smtClean="0"/>
              <a:t>Widening general government deficit to 6.1% of GDP in 2009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53336"/>
            <a:ext cx="17716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7"/>
            <a:ext cx="4392488" cy="275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5"/>
            <a:ext cx="3995936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72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720080"/>
          </a:xfrm>
        </p:spPr>
        <p:txBody>
          <a:bodyPr/>
          <a:lstStyle/>
          <a:p>
            <a:r>
              <a:rPr lang="en-GB" sz="2400" dirty="0" smtClean="0"/>
              <a:t>20</a:t>
            </a:r>
            <a:r>
              <a:rPr lang="sl-SI" sz="2400" dirty="0" smtClean="0"/>
              <a:t>1</a:t>
            </a:r>
            <a:r>
              <a:rPr lang="en-GB" sz="2400" dirty="0" smtClean="0"/>
              <a:t>1 brought sharp rise in spreads and sovereign downgrades </a:t>
            </a:r>
            <a:endParaRPr lang="en-GB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060848"/>
            <a:ext cx="8435280" cy="3816424"/>
          </a:xfrm>
        </p:spPr>
        <p:txBody>
          <a:bodyPr/>
          <a:lstStyle/>
          <a:p>
            <a:r>
              <a:rPr lang="en-GB" sz="1800" dirty="0" smtClean="0"/>
              <a:t>Missed deficit targets over 2010/11 with an average annual structural effort of only ¼% of GDP</a:t>
            </a:r>
          </a:p>
          <a:p>
            <a:r>
              <a:rPr lang="en-GB" sz="1800" dirty="0" smtClean="0"/>
              <a:t>Damaged credibility on financial markets</a:t>
            </a:r>
          </a:p>
          <a:p>
            <a:r>
              <a:rPr lang="en-GB" sz="1800" dirty="0" smtClean="0"/>
              <a:t>Sovereign ratings upgraded up to 2006, then stable, but successive downgrades followed since autumn 2011</a:t>
            </a:r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6912768" cy="293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581051"/>
            <a:ext cx="26955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0769"/>
            <a:ext cx="8229600" cy="792087"/>
          </a:xfrm>
        </p:spPr>
        <p:txBody>
          <a:bodyPr/>
          <a:lstStyle/>
          <a:p>
            <a:r>
              <a:rPr lang="en-US" sz="2800" dirty="0" smtClean="0"/>
              <a:t>Is the May 2012 austerity package the turning point?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640960" cy="4536504"/>
          </a:xfrm>
        </p:spPr>
        <p:txBody>
          <a:bodyPr/>
          <a:lstStyle/>
          <a:p>
            <a:r>
              <a:rPr lang="en-GB" sz="1800" dirty="0" smtClean="0"/>
              <a:t>Ambitious 2012 deficit target with an estimated structural fiscal effort of 2¼% of GDP, which is among the highest in euro area</a:t>
            </a:r>
          </a:p>
          <a:p>
            <a:r>
              <a:rPr lang="en-GB" sz="1800" smtClean="0"/>
              <a:t>First-ever planned cut in primary current expenditure</a:t>
            </a:r>
          </a:p>
          <a:p>
            <a:r>
              <a:rPr lang="en-GB" sz="1800" smtClean="0"/>
              <a:t>Final decision is taken on the package, hopefully also paving the way for successful negotiations of the social agreement 2012-2016</a:t>
            </a:r>
            <a:endParaRPr lang="en-GB" sz="18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590030"/>
            <a:ext cx="26955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7992888" cy="282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668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0769"/>
            <a:ext cx="8229600" cy="720079"/>
          </a:xfrm>
        </p:spPr>
        <p:txBody>
          <a:bodyPr/>
          <a:lstStyle/>
          <a:p>
            <a:r>
              <a:rPr lang="sl-SI" sz="2800" dirty="0"/>
              <a:t>M</a:t>
            </a:r>
            <a:r>
              <a:rPr lang="en-US" sz="2800" dirty="0" smtClean="0"/>
              <a:t>any challenges remain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363272" cy="4320480"/>
          </a:xfrm>
        </p:spPr>
        <p:txBody>
          <a:bodyPr/>
          <a:lstStyle/>
          <a:p>
            <a:r>
              <a:rPr lang="en-GB" sz="2000" dirty="0" smtClean="0"/>
              <a:t>Risks to government revenue and expenditure projections in 2012 and beyond</a:t>
            </a:r>
          </a:p>
          <a:p>
            <a:r>
              <a:rPr lang="en-GB" sz="2000" dirty="0" smtClean="0"/>
              <a:t>Additional measures are likely to be needed for 2013 to ensure the correction of the excessive deficit</a:t>
            </a:r>
          </a:p>
          <a:p>
            <a:r>
              <a:rPr lang="en-GB" sz="2000" dirty="0" smtClean="0"/>
              <a:t>Many consolidation measures have expiry dates so they will need to be replaced with permanent ones</a:t>
            </a:r>
          </a:p>
          <a:p>
            <a:r>
              <a:rPr lang="en-GB" sz="2000" dirty="0" smtClean="0"/>
              <a:t>Public finance challenges of a more structural nature: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b="0" i="1" dirty="0" smtClean="0"/>
              <a:t>Long-term sustainability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b="0" i="1" dirty="0" smtClean="0"/>
              <a:t>Medium-term budgetary framework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b="0" i="1" dirty="0" smtClean="0"/>
              <a:t>Risks from the financial sector</a:t>
            </a:r>
          </a:p>
          <a:p>
            <a:pPr lvl="1"/>
            <a:endParaRPr lang="sl-SI" sz="1800" dirty="0" smtClean="0"/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172912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712968" cy="864096"/>
          </a:xfrm>
        </p:spPr>
        <p:txBody>
          <a:bodyPr/>
          <a:lstStyle/>
          <a:p>
            <a:r>
              <a:rPr lang="en-US" sz="2800" dirty="0" smtClean="0"/>
              <a:t>Structural challenge # 1: Long-term sustainability of public finances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8352928" cy="4320480"/>
          </a:xfrm>
        </p:spPr>
        <p:txBody>
          <a:bodyPr/>
          <a:lstStyle/>
          <a:p>
            <a:r>
              <a:rPr lang="en-GB" sz="2000" dirty="0" smtClean="0"/>
              <a:t>Long-term cost of ageing is one of the highest in the EU (increase by 2060: SI 10.3% </a:t>
            </a:r>
            <a:r>
              <a:rPr lang="en-GB" sz="2000" i="1" dirty="0" smtClean="0"/>
              <a:t>vs.</a:t>
            </a:r>
            <a:r>
              <a:rPr lang="en-GB" sz="2000" dirty="0" smtClean="0"/>
              <a:t> EU 4.1% of GDP)</a:t>
            </a:r>
          </a:p>
          <a:p>
            <a:r>
              <a:rPr lang="en-GB" sz="2000" dirty="0" smtClean="0"/>
              <a:t>Based on current policies and projections the medium-term objective (MTO) of balanced structural position is not sufficiently demanding</a:t>
            </a:r>
          </a:p>
          <a:p>
            <a:endParaRPr lang="en-GB" sz="2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60556546"/>
              </p:ext>
            </p:extLst>
          </p:nvPr>
        </p:nvGraphicFramePr>
        <p:xfrm>
          <a:off x="611560" y="3861048"/>
          <a:ext cx="777686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525344"/>
            <a:ext cx="26955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6146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Recommendations to Slovenia under the European semester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Commission asks that pension reform should:</a:t>
            </a:r>
          </a:p>
          <a:p>
            <a:pPr lvl="1"/>
            <a:r>
              <a:rPr lang="en-GB" sz="1800" dirty="0" smtClean="0"/>
              <a:t>equalise the statutory retirement age for men and women</a:t>
            </a:r>
          </a:p>
          <a:p>
            <a:pPr lvl="1"/>
            <a:r>
              <a:rPr lang="en-GB" sz="1800" dirty="0" smtClean="0"/>
              <a:t>raise the statutory retirement age in line with increasing life expectancy</a:t>
            </a:r>
          </a:p>
          <a:p>
            <a:pPr lvl="1"/>
            <a:r>
              <a:rPr lang="en-GB" sz="1800" dirty="0" smtClean="0"/>
              <a:t>reduce early retirement possibilities, and</a:t>
            </a:r>
          </a:p>
          <a:p>
            <a:pPr lvl="1"/>
            <a:r>
              <a:rPr lang="en-GB" sz="1800" dirty="0" smtClean="0"/>
              <a:t>review the indexation system for pensions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xmlns="" val="273298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Structural challenge # 2: Medium-term budgetary framework</a:t>
            </a:r>
            <a:r>
              <a:rPr lang="sl-SI" sz="2800" dirty="0" smtClean="0"/>
              <a:t> (MTBF)</a:t>
            </a:r>
            <a:endParaRPr lang="en-GB" sz="2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561780"/>
          </a:xfrm>
        </p:spPr>
        <p:txBody>
          <a:bodyPr/>
          <a:lstStyle/>
          <a:p>
            <a:r>
              <a:rPr lang="en-GB" sz="2000" dirty="0" smtClean="0"/>
              <a:t>MTBF and expenditure rule are insufficiently binding and insufficiently focused on achieving sound medium-term budgetary position and securing long-term sustainability of public finances</a:t>
            </a:r>
          </a:p>
          <a:p>
            <a:r>
              <a:rPr lang="en-GB" sz="2000" dirty="0" smtClean="0"/>
              <a:t>The Fiscal Council does not yet weigh on fiscal strategy development</a:t>
            </a:r>
          </a:p>
          <a:p>
            <a:r>
              <a:rPr lang="en-GB" sz="2000" dirty="0" smtClean="0"/>
              <a:t>Uncertainty about the plans to adopt a constitutional debt rule</a:t>
            </a:r>
          </a:p>
          <a:p>
            <a:r>
              <a:rPr lang="en-GB" sz="2000" dirty="0" smtClean="0"/>
              <a:t>Recommendation to Slovenia under the European semester to strengthen the MTBF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4483</TotalTime>
  <Words>942</Words>
  <Application>Microsoft Office PowerPoint</Application>
  <PresentationFormat>On-screen Show (4:3)</PresentationFormat>
  <Paragraphs>81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Fiscal challenges in Slovenia</vt:lpstr>
      <vt:lpstr>Outline</vt:lpstr>
      <vt:lpstr>Slow fiscal consolidation until 2008 and then the crisis hit</vt:lpstr>
      <vt:lpstr>2011 brought sharp rise in spreads and sovereign downgrades </vt:lpstr>
      <vt:lpstr>Is the May 2012 austerity package the turning point?</vt:lpstr>
      <vt:lpstr>Many challenges remain</vt:lpstr>
      <vt:lpstr>Structural challenge # 1: Long-term sustainability of public finances</vt:lpstr>
      <vt:lpstr>Recommendations to Slovenia under the European semester</vt:lpstr>
      <vt:lpstr>Structural challenge # 2: Medium-term budgetary framework (MTBF)</vt:lpstr>
      <vt:lpstr>Structural challenge # 3: Risks from the financial sector</vt:lpstr>
      <vt:lpstr>Interlinkages between sovereign and banks (I)</vt:lpstr>
      <vt:lpstr>Interlinkages between sovereign and banks (II)</vt:lpstr>
      <vt:lpstr>How to reduce fiscal costs?</vt:lpstr>
      <vt:lpstr>Recent sovereign CDS spreads</vt:lpstr>
      <vt:lpstr>Recommendations to Slovenia under the European semester</vt:lpstr>
      <vt:lpstr>Short- and long-term impact of fiscal consolidation on the economy</vt:lpstr>
      <vt:lpstr>Quality of the consolidation effort matters</vt:lpstr>
      <vt:lpstr>Hvala.</vt:lpstr>
    </vt:vector>
  </TitlesOfParts>
  <Company>European Commission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Sonja Primožič</cp:lastModifiedBy>
  <cp:revision>340</cp:revision>
  <cp:lastPrinted>2012-06-12T08:24:07Z</cp:lastPrinted>
  <dcterms:created xsi:type="dcterms:W3CDTF">2011-10-28T10:25:18Z</dcterms:created>
  <dcterms:modified xsi:type="dcterms:W3CDTF">2012-06-18T05:16:27Z</dcterms:modified>
</cp:coreProperties>
</file>