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theme/themeOverride7.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rawings/drawing2.xml" ContentType="application/vnd.openxmlformats-officedocument.drawingml.chartshapes+xml"/>
  <Override PartName="/ppt/theme/themeOverride5.xml" ContentType="application/vnd.openxmlformats-officedocument.themeOverr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drawings/drawing7.xml" ContentType="application/vnd.openxmlformats-officedocument.drawingml.chartshap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theme/themeOverride6.xml" ContentType="application/vnd.openxmlformats-officedocument.themeOverrid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2" r:id="rId3"/>
    <p:sldId id="259" r:id="rId4"/>
    <p:sldId id="260" r:id="rId5"/>
    <p:sldId id="261" r:id="rId6"/>
    <p:sldId id="263" r:id="rId7"/>
    <p:sldId id="264" r:id="rId8"/>
    <p:sldId id="265" r:id="rId9"/>
    <p:sldId id="26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01A"/>
    <a:srgbClr val="FFFFFF"/>
    <a:srgbClr val="D79694"/>
    <a:srgbClr val="7F7F7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083" autoAdjust="0"/>
  </p:normalViewPr>
  <p:slideViewPr>
    <p:cSldViewPr>
      <p:cViewPr>
        <p:scale>
          <a:sx n="100" d="100"/>
          <a:sy n="100" d="100"/>
        </p:scale>
        <p:origin x="-72" y="-7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R:\My%20Documents\Umar\ekonomski_izzivi\2012\grafi_prezentacijapopravljeni_angleski.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R:\My%20Documents\Umar\ekonomski_izzivi\2012\grafi_prezentacijapopravljeni_angleski.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R:\My%20Documents\Umar\ekonomski_izzivi\2012\grafi_prezentacijapopravljeni_angleski.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R:\My%20Documents\Umar\ekonomski_izzivi\2012\grafi_prezentacijapopravljeni.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R:\My%20Documents\Umar\ekonomski_izzivi\2012\grafi_prezentacijapopravljeni.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R:\My%20Documents\Umar\ekonomski_izzivi\2012\grafi_prezentacijapopravljeni_angleski.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R:\My%20Documents\Umar\ekonomski_izzivi\2012\grafi_prezentacijapopravljeni_angleski.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2026781809028328E-2"/>
          <c:y val="3.138958986920326E-2"/>
          <c:w val="0.88136903707395864"/>
          <c:h val="0.83951210006648269"/>
        </c:manualLayout>
      </c:layout>
      <c:lineChart>
        <c:grouping val="standard"/>
        <c:ser>
          <c:idx val="0"/>
          <c:order val="0"/>
          <c:tx>
            <c:strRef>
              <c:f>'Rasti kreditov skup_pod'!$B$2</c:f>
              <c:strCache>
                <c:ptCount val="1"/>
                <c:pt idx="0">
                  <c:v>Slovenia</c:v>
                </c:pt>
              </c:strCache>
            </c:strRef>
          </c:tx>
          <c:spPr>
            <a:ln w="38100">
              <a:solidFill>
                <a:srgbClr val="9E001A"/>
              </a:solidFill>
            </a:ln>
          </c:spPr>
          <c:marker>
            <c:symbol val="none"/>
          </c:marker>
          <c:cat>
            <c:strRef>
              <c:f>'Rasti kreditov skup_pod'!$A$3:$A$89</c:f>
              <c:strCache>
                <c:ptCount val="87"/>
                <c:pt idx="0">
                  <c:v>jan. 05</c:v>
                </c:pt>
                <c:pt idx="1">
                  <c:v>feb. 05</c:v>
                </c:pt>
                <c:pt idx="2">
                  <c:v>mar. 05</c:v>
                </c:pt>
                <c:pt idx="3">
                  <c:v>apr. 05</c:v>
                </c:pt>
                <c:pt idx="4">
                  <c:v>maj 05</c:v>
                </c:pt>
                <c:pt idx="5">
                  <c:v>jun. 05</c:v>
                </c:pt>
                <c:pt idx="6">
                  <c:v>jul. 05</c:v>
                </c:pt>
                <c:pt idx="7">
                  <c:v>avg. 05</c:v>
                </c:pt>
                <c:pt idx="8">
                  <c:v>sep. 05</c:v>
                </c:pt>
                <c:pt idx="9">
                  <c:v>okt. 05</c:v>
                </c:pt>
                <c:pt idx="10">
                  <c:v>nov. 05</c:v>
                </c:pt>
                <c:pt idx="11">
                  <c:v>dec. 05</c:v>
                </c:pt>
                <c:pt idx="12">
                  <c:v>jan. 06</c:v>
                </c:pt>
                <c:pt idx="13">
                  <c:v>feb. 06</c:v>
                </c:pt>
                <c:pt idx="14">
                  <c:v>mar. 06</c:v>
                </c:pt>
                <c:pt idx="15">
                  <c:v>apr. 06</c:v>
                </c:pt>
                <c:pt idx="16">
                  <c:v>maj 06</c:v>
                </c:pt>
                <c:pt idx="17">
                  <c:v>jun. 06</c:v>
                </c:pt>
                <c:pt idx="18">
                  <c:v>jul. 06</c:v>
                </c:pt>
                <c:pt idx="19">
                  <c:v>avg. 06</c:v>
                </c:pt>
                <c:pt idx="20">
                  <c:v>sep. 06</c:v>
                </c:pt>
                <c:pt idx="21">
                  <c:v>okt. 06</c:v>
                </c:pt>
                <c:pt idx="22">
                  <c:v>nov. 06</c:v>
                </c:pt>
                <c:pt idx="23">
                  <c:v>dec. 06</c:v>
                </c:pt>
                <c:pt idx="24">
                  <c:v>jan. 07</c:v>
                </c:pt>
                <c:pt idx="25">
                  <c:v>feb. 07</c:v>
                </c:pt>
                <c:pt idx="26">
                  <c:v>mar. 07</c:v>
                </c:pt>
                <c:pt idx="27">
                  <c:v>apr. 07</c:v>
                </c:pt>
                <c:pt idx="28">
                  <c:v>maj 07</c:v>
                </c:pt>
                <c:pt idx="29">
                  <c:v>jun. 07</c:v>
                </c:pt>
                <c:pt idx="30">
                  <c:v>jul. 07</c:v>
                </c:pt>
                <c:pt idx="31">
                  <c:v>avg. 07</c:v>
                </c:pt>
                <c:pt idx="32">
                  <c:v>sep. 07</c:v>
                </c:pt>
                <c:pt idx="33">
                  <c:v>okt. 07</c:v>
                </c:pt>
                <c:pt idx="34">
                  <c:v>nov. 07</c:v>
                </c:pt>
                <c:pt idx="35">
                  <c:v>dec. 07</c:v>
                </c:pt>
                <c:pt idx="36">
                  <c:v>jan. 08</c:v>
                </c:pt>
                <c:pt idx="37">
                  <c:v>feb. 08</c:v>
                </c:pt>
                <c:pt idx="38">
                  <c:v>mar. 08</c:v>
                </c:pt>
                <c:pt idx="39">
                  <c:v>apr. 08</c:v>
                </c:pt>
                <c:pt idx="40">
                  <c:v>maj 08</c:v>
                </c:pt>
                <c:pt idx="41">
                  <c:v>jun. 08</c:v>
                </c:pt>
                <c:pt idx="42">
                  <c:v>jul. 08</c:v>
                </c:pt>
                <c:pt idx="43">
                  <c:v>avg. 08</c:v>
                </c:pt>
                <c:pt idx="44">
                  <c:v>sep. 08</c:v>
                </c:pt>
                <c:pt idx="45">
                  <c:v>okt. 08</c:v>
                </c:pt>
                <c:pt idx="46">
                  <c:v>nov. 08</c:v>
                </c:pt>
                <c:pt idx="47">
                  <c:v>dec. 08</c:v>
                </c:pt>
                <c:pt idx="48">
                  <c:v>jan. 09</c:v>
                </c:pt>
                <c:pt idx="49">
                  <c:v>feb. 09</c:v>
                </c:pt>
                <c:pt idx="50">
                  <c:v>mar. 09</c:v>
                </c:pt>
                <c:pt idx="51">
                  <c:v>apr. 09</c:v>
                </c:pt>
                <c:pt idx="52">
                  <c:v>maj 09</c:v>
                </c:pt>
                <c:pt idx="53">
                  <c:v>jun. 09</c:v>
                </c:pt>
                <c:pt idx="54">
                  <c:v>jul. 09</c:v>
                </c:pt>
                <c:pt idx="55">
                  <c:v>avg. 09</c:v>
                </c:pt>
                <c:pt idx="56">
                  <c:v>sep. 09</c:v>
                </c:pt>
                <c:pt idx="57">
                  <c:v>okt. 09</c:v>
                </c:pt>
                <c:pt idx="58">
                  <c:v>nov. 09</c:v>
                </c:pt>
                <c:pt idx="59">
                  <c:v>dec. 09</c:v>
                </c:pt>
                <c:pt idx="60">
                  <c:v>jan. 10</c:v>
                </c:pt>
                <c:pt idx="61">
                  <c:v>feb. 10</c:v>
                </c:pt>
                <c:pt idx="62">
                  <c:v>mar. 10</c:v>
                </c:pt>
                <c:pt idx="63">
                  <c:v>apr. 10</c:v>
                </c:pt>
                <c:pt idx="64">
                  <c:v>maj 10</c:v>
                </c:pt>
                <c:pt idx="65">
                  <c:v>jun. 10</c:v>
                </c:pt>
                <c:pt idx="66">
                  <c:v>jul. 10</c:v>
                </c:pt>
                <c:pt idx="67">
                  <c:v>avg. 10</c:v>
                </c:pt>
                <c:pt idx="68">
                  <c:v>sep. 10</c:v>
                </c:pt>
                <c:pt idx="69">
                  <c:v>okt. 10</c:v>
                </c:pt>
                <c:pt idx="70">
                  <c:v>nov. 10</c:v>
                </c:pt>
                <c:pt idx="71">
                  <c:v>dec. 10</c:v>
                </c:pt>
                <c:pt idx="72">
                  <c:v>jan. 11</c:v>
                </c:pt>
                <c:pt idx="73">
                  <c:v>feb. 11</c:v>
                </c:pt>
                <c:pt idx="74">
                  <c:v>mar. 11</c:v>
                </c:pt>
                <c:pt idx="75">
                  <c:v>apr. 11</c:v>
                </c:pt>
                <c:pt idx="76">
                  <c:v>maj 11</c:v>
                </c:pt>
                <c:pt idx="77">
                  <c:v>jun. 11</c:v>
                </c:pt>
                <c:pt idx="78">
                  <c:v>jul. 11</c:v>
                </c:pt>
                <c:pt idx="79">
                  <c:v>avg. 11</c:v>
                </c:pt>
                <c:pt idx="80">
                  <c:v>sep. 11</c:v>
                </c:pt>
                <c:pt idx="81">
                  <c:v>okt. 11</c:v>
                </c:pt>
                <c:pt idx="82">
                  <c:v>nov. 11</c:v>
                </c:pt>
                <c:pt idx="83">
                  <c:v>dec. 11</c:v>
                </c:pt>
                <c:pt idx="84">
                  <c:v>jan. 12</c:v>
                </c:pt>
                <c:pt idx="85">
                  <c:v>feb. 12</c:v>
                </c:pt>
                <c:pt idx="86">
                  <c:v>mar. 12</c:v>
                </c:pt>
              </c:strCache>
            </c:strRef>
          </c:cat>
          <c:val>
            <c:numRef>
              <c:f>'Rasti kreditov skup_pod'!$B$3:$B$89</c:f>
              <c:numCache>
                <c:formatCode>General</c:formatCode>
                <c:ptCount val="87"/>
                <c:pt idx="0">
                  <c:v>21.572715687723303</c:v>
                </c:pt>
                <c:pt idx="1">
                  <c:v>20.574647676620529</c:v>
                </c:pt>
                <c:pt idx="2">
                  <c:v>17.751622949097889</c:v>
                </c:pt>
                <c:pt idx="3">
                  <c:v>18.687790523333298</c:v>
                </c:pt>
                <c:pt idx="4">
                  <c:v>18.948609015906303</c:v>
                </c:pt>
                <c:pt idx="5">
                  <c:v>16.839297523369236</c:v>
                </c:pt>
                <c:pt idx="6">
                  <c:v>17.230238691784706</c:v>
                </c:pt>
                <c:pt idx="7">
                  <c:v>16.780521236597156</c:v>
                </c:pt>
                <c:pt idx="8">
                  <c:v>17.36995238807533</c:v>
                </c:pt>
                <c:pt idx="9">
                  <c:v>18.378408345144493</c:v>
                </c:pt>
                <c:pt idx="10">
                  <c:v>19.808907021078141</c:v>
                </c:pt>
                <c:pt idx="11">
                  <c:v>16.024151277732003</c:v>
                </c:pt>
                <c:pt idx="12">
                  <c:v>16.021254762791131</c:v>
                </c:pt>
                <c:pt idx="13">
                  <c:v>17.910042808175579</c:v>
                </c:pt>
                <c:pt idx="14">
                  <c:v>21.619790212359618</c:v>
                </c:pt>
                <c:pt idx="15">
                  <c:v>22.947106345059439</c:v>
                </c:pt>
                <c:pt idx="16">
                  <c:v>22.847136737854733</c:v>
                </c:pt>
                <c:pt idx="17">
                  <c:v>24.401644645569267</c:v>
                </c:pt>
                <c:pt idx="18">
                  <c:v>24.591664840108507</c:v>
                </c:pt>
                <c:pt idx="19">
                  <c:v>24.532685157333674</c:v>
                </c:pt>
                <c:pt idx="20">
                  <c:v>24.440805616799537</c:v>
                </c:pt>
                <c:pt idx="21">
                  <c:v>25.957082662193102</c:v>
                </c:pt>
                <c:pt idx="22">
                  <c:v>24.902436002919561</c:v>
                </c:pt>
                <c:pt idx="23">
                  <c:v>25.185541757141689</c:v>
                </c:pt>
                <c:pt idx="24">
                  <c:v>24.506671401818895</c:v>
                </c:pt>
                <c:pt idx="25">
                  <c:v>24.150177617500663</c:v>
                </c:pt>
                <c:pt idx="26">
                  <c:v>23.835216012773277</c:v>
                </c:pt>
                <c:pt idx="27">
                  <c:v>24.976605128442788</c:v>
                </c:pt>
                <c:pt idx="28">
                  <c:v>26.844727067894556</c:v>
                </c:pt>
                <c:pt idx="29">
                  <c:v>28.444747713849686</c:v>
                </c:pt>
                <c:pt idx="30">
                  <c:v>30.541619056720975</c:v>
                </c:pt>
                <c:pt idx="31">
                  <c:v>32.101558542169869</c:v>
                </c:pt>
                <c:pt idx="32">
                  <c:v>32.137476550282337</c:v>
                </c:pt>
                <c:pt idx="33">
                  <c:v>32.347249742190364</c:v>
                </c:pt>
                <c:pt idx="34">
                  <c:v>34.054675373141592</c:v>
                </c:pt>
                <c:pt idx="35">
                  <c:v>32.299259062734883</c:v>
                </c:pt>
                <c:pt idx="36">
                  <c:v>33.403509940757893</c:v>
                </c:pt>
                <c:pt idx="37">
                  <c:v>32.806287573867429</c:v>
                </c:pt>
                <c:pt idx="38">
                  <c:v>32.366805062365245</c:v>
                </c:pt>
                <c:pt idx="39">
                  <c:v>30.448226008262878</c:v>
                </c:pt>
                <c:pt idx="40">
                  <c:v>28.525835070677573</c:v>
                </c:pt>
                <c:pt idx="41">
                  <c:v>27.17503158283186</c:v>
                </c:pt>
                <c:pt idx="42">
                  <c:v>25.352596506488979</c:v>
                </c:pt>
                <c:pt idx="43">
                  <c:v>23.602747794388726</c:v>
                </c:pt>
                <c:pt idx="44">
                  <c:v>23.193329595116012</c:v>
                </c:pt>
                <c:pt idx="45">
                  <c:v>22.122811530070123</c:v>
                </c:pt>
                <c:pt idx="46">
                  <c:v>18.855719482957308</c:v>
                </c:pt>
                <c:pt idx="47">
                  <c:v>18.09277291055691</c:v>
                </c:pt>
                <c:pt idx="48">
                  <c:v>16.128398523558531</c:v>
                </c:pt>
                <c:pt idx="49">
                  <c:v>15.799100519963412</c:v>
                </c:pt>
                <c:pt idx="50">
                  <c:v>13.557126394197292</c:v>
                </c:pt>
                <c:pt idx="51">
                  <c:v>11.713074472161921</c:v>
                </c:pt>
                <c:pt idx="52">
                  <c:v>10.47216114621996</c:v>
                </c:pt>
                <c:pt idx="53">
                  <c:v>8.0287266944193618</c:v>
                </c:pt>
                <c:pt idx="54">
                  <c:v>7.1543316669951391</c:v>
                </c:pt>
                <c:pt idx="55">
                  <c:v>6.1562837340809722</c:v>
                </c:pt>
                <c:pt idx="56">
                  <c:v>4.6682542900355006</c:v>
                </c:pt>
                <c:pt idx="57">
                  <c:v>3.1027164577028552</c:v>
                </c:pt>
                <c:pt idx="58">
                  <c:v>2.9254090229565293</c:v>
                </c:pt>
                <c:pt idx="59">
                  <c:v>2.8395522409251583</c:v>
                </c:pt>
                <c:pt idx="60">
                  <c:v>2.3231918996826431</c:v>
                </c:pt>
                <c:pt idx="61">
                  <c:v>1.9214908788320164</c:v>
                </c:pt>
                <c:pt idx="62">
                  <c:v>2.6330989463683792</c:v>
                </c:pt>
                <c:pt idx="63">
                  <c:v>2.7370561553127715</c:v>
                </c:pt>
                <c:pt idx="64">
                  <c:v>2.7575772041256124</c:v>
                </c:pt>
                <c:pt idx="65">
                  <c:v>3.6602764710588929</c:v>
                </c:pt>
                <c:pt idx="66">
                  <c:v>3.2716462750052648</c:v>
                </c:pt>
                <c:pt idx="67">
                  <c:v>3.1920479438072107</c:v>
                </c:pt>
                <c:pt idx="68">
                  <c:v>3.2880006930362238</c:v>
                </c:pt>
                <c:pt idx="69">
                  <c:v>3.3505683785534757</c:v>
                </c:pt>
                <c:pt idx="70">
                  <c:v>3.5352084984962429</c:v>
                </c:pt>
                <c:pt idx="71">
                  <c:v>3.300829149334092</c:v>
                </c:pt>
                <c:pt idx="72">
                  <c:v>3.0691931468087152</c:v>
                </c:pt>
                <c:pt idx="73">
                  <c:v>2.3770647230084307</c:v>
                </c:pt>
                <c:pt idx="74">
                  <c:v>1.9103899244763356</c:v>
                </c:pt>
                <c:pt idx="75">
                  <c:v>1.6254033635097755</c:v>
                </c:pt>
                <c:pt idx="76">
                  <c:v>1.2955735696043007</c:v>
                </c:pt>
                <c:pt idx="77">
                  <c:v>0.957175392079052</c:v>
                </c:pt>
                <c:pt idx="78">
                  <c:v>0.62892856814018294</c:v>
                </c:pt>
                <c:pt idx="79">
                  <c:v>8.4443643018985839E-2</c:v>
                </c:pt>
                <c:pt idx="80">
                  <c:v>-0.71573873828960244</c:v>
                </c:pt>
                <c:pt idx="81">
                  <c:v>-0.73407986007045223</c:v>
                </c:pt>
                <c:pt idx="82">
                  <c:v>-0.78405868888061958</c:v>
                </c:pt>
                <c:pt idx="83">
                  <c:v>-2.3433825434009798</c:v>
                </c:pt>
                <c:pt idx="84">
                  <c:v>-2.3058574863557024</c:v>
                </c:pt>
                <c:pt idx="85">
                  <c:v>-1.6051953797221756</c:v>
                </c:pt>
                <c:pt idx="86">
                  <c:v>-1.5395296342581859</c:v>
                </c:pt>
              </c:numCache>
            </c:numRef>
          </c:val>
        </c:ser>
        <c:marker val="1"/>
        <c:axId val="75124736"/>
        <c:axId val="75126272"/>
      </c:lineChart>
      <c:lineChart>
        <c:grouping val="standard"/>
        <c:ser>
          <c:idx val="1"/>
          <c:order val="1"/>
          <c:tx>
            <c:strRef>
              <c:f>'Rasti kreditov skup_pod'!$C$2</c:f>
              <c:strCache>
                <c:ptCount val="1"/>
                <c:pt idx="0">
                  <c:v>EMU</c:v>
                </c:pt>
              </c:strCache>
            </c:strRef>
          </c:tx>
          <c:spPr>
            <a:ln w="38100">
              <a:solidFill>
                <a:sysClr val="windowText" lastClr="000000"/>
              </a:solidFill>
            </a:ln>
          </c:spPr>
          <c:marker>
            <c:symbol val="none"/>
          </c:marker>
          <c:cat>
            <c:strRef>
              <c:f>'Rasti kreditov skup_pod'!$A$3:$A$89</c:f>
              <c:strCache>
                <c:ptCount val="87"/>
                <c:pt idx="0">
                  <c:v>jan. 05</c:v>
                </c:pt>
                <c:pt idx="1">
                  <c:v>feb. 05</c:v>
                </c:pt>
                <c:pt idx="2">
                  <c:v>mar. 05</c:v>
                </c:pt>
                <c:pt idx="3">
                  <c:v>apr. 05</c:v>
                </c:pt>
                <c:pt idx="4">
                  <c:v>maj 05</c:v>
                </c:pt>
                <c:pt idx="5">
                  <c:v>jun. 05</c:v>
                </c:pt>
                <c:pt idx="6">
                  <c:v>jul. 05</c:v>
                </c:pt>
                <c:pt idx="7">
                  <c:v>avg. 05</c:v>
                </c:pt>
                <c:pt idx="8">
                  <c:v>sep. 05</c:v>
                </c:pt>
                <c:pt idx="9">
                  <c:v>okt. 05</c:v>
                </c:pt>
                <c:pt idx="10">
                  <c:v>nov. 05</c:v>
                </c:pt>
                <c:pt idx="11">
                  <c:v>dec. 05</c:v>
                </c:pt>
                <c:pt idx="12">
                  <c:v>jan. 06</c:v>
                </c:pt>
                <c:pt idx="13">
                  <c:v>feb. 06</c:v>
                </c:pt>
                <c:pt idx="14">
                  <c:v>mar. 06</c:v>
                </c:pt>
                <c:pt idx="15">
                  <c:v>apr. 06</c:v>
                </c:pt>
                <c:pt idx="16">
                  <c:v>maj 06</c:v>
                </c:pt>
                <c:pt idx="17">
                  <c:v>jun. 06</c:v>
                </c:pt>
                <c:pt idx="18">
                  <c:v>jul. 06</c:v>
                </c:pt>
                <c:pt idx="19">
                  <c:v>avg. 06</c:v>
                </c:pt>
                <c:pt idx="20">
                  <c:v>sep. 06</c:v>
                </c:pt>
                <c:pt idx="21">
                  <c:v>okt. 06</c:v>
                </c:pt>
                <c:pt idx="22">
                  <c:v>nov. 06</c:v>
                </c:pt>
                <c:pt idx="23">
                  <c:v>dec. 06</c:v>
                </c:pt>
                <c:pt idx="24">
                  <c:v>jan. 07</c:v>
                </c:pt>
                <c:pt idx="25">
                  <c:v>feb. 07</c:v>
                </c:pt>
                <c:pt idx="26">
                  <c:v>mar. 07</c:v>
                </c:pt>
                <c:pt idx="27">
                  <c:v>apr. 07</c:v>
                </c:pt>
                <c:pt idx="28">
                  <c:v>maj 07</c:v>
                </c:pt>
                <c:pt idx="29">
                  <c:v>jun. 07</c:v>
                </c:pt>
                <c:pt idx="30">
                  <c:v>jul. 07</c:v>
                </c:pt>
                <c:pt idx="31">
                  <c:v>avg. 07</c:v>
                </c:pt>
                <c:pt idx="32">
                  <c:v>sep. 07</c:v>
                </c:pt>
                <c:pt idx="33">
                  <c:v>okt. 07</c:v>
                </c:pt>
                <c:pt idx="34">
                  <c:v>nov. 07</c:v>
                </c:pt>
                <c:pt idx="35">
                  <c:v>dec. 07</c:v>
                </c:pt>
                <c:pt idx="36">
                  <c:v>jan. 08</c:v>
                </c:pt>
                <c:pt idx="37">
                  <c:v>feb. 08</c:v>
                </c:pt>
                <c:pt idx="38">
                  <c:v>mar. 08</c:v>
                </c:pt>
                <c:pt idx="39">
                  <c:v>apr. 08</c:v>
                </c:pt>
                <c:pt idx="40">
                  <c:v>maj 08</c:v>
                </c:pt>
                <c:pt idx="41">
                  <c:v>jun. 08</c:v>
                </c:pt>
                <c:pt idx="42">
                  <c:v>jul. 08</c:v>
                </c:pt>
                <c:pt idx="43">
                  <c:v>avg. 08</c:v>
                </c:pt>
                <c:pt idx="44">
                  <c:v>sep. 08</c:v>
                </c:pt>
                <c:pt idx="45">
                  <c:v>okt. 08</c:v>
                </c:pt>
                <c:pt idx="46">
                  <c:v>nov. 08</c:v>
                </c:pt>
                <c:pt idx="47">
                  <c:v>dec. 08</c:v>
                </c:pt>
                <c:pt idx="48">
                  <c:v>jan. 09</c:v>
                </c:pt>
                <c:pt idx="49">
                  <c:v>feb. 09</c:v>
                </c:pt>
                <c:pt idx="50">
                  <c:v>mar. 09</c:v>
                </c:pt>
                <c:pt idx="51">
                  <c:v>apr. 09</c:v>
                </c:pt>
                <c:pt idx="52">
                  <c:v>maj 09</c:v>
                </c:pt>
                <c:pt idx="53">
                  <c:v>jun. 09</c:v>
                </c:pt>
                <c:pt idx="54">
                  <c:v>jul. 09</c:v>
                </c:pt>
                <c:pt idx="55">
                  <c:v>avg. 09</c:v>
                </c:pt>
                <c:pt idx="56">
                  <c:v>sep. 09</c:v>
                </c:pt>
                <c:pt idx="57">
                  <c:v>okt. 09</c:v>
                </c:pt>
                <c:pt idx="58">
                  <c:v>nov. 09</c:v>
                </c:pt>
                <c:pt idx="59">
                  <c:v>dec. 09</c:v>
                </c:pt>
                <c:pt idx="60">
                  <c:v>jan. 10</c:v>
                </c:pt>
                <c:pt idx="61">
                  <c:v>feb. 10</c:v>
                </c:pt>
                <c:pt idx="62">
                  <c:v>mar. 10</c:v>
                </c:pt>
                <c:pt idx="63">
                  <c:v>apr. 10</c:v>
                </c:pt>
                <c:pt idx="64">
                  <c:v>maj 10</c:v>
                </c:pt>
                <c:pt idx="65">
                  <c:v>jun. 10</c:v>
                </c:pt>
                <c:pt idx="66">
                  <c:v>jul. 10</c:v>
                </c:pt>
                <c:pt idx="67">
                  <c:v>avg. 10</c:v>
                </c:pt>
                <c:pt idx="68">
                  <c:v>sep. 10</c:v>
                </c:pt>
                <c:pt idx="69">
                  <c:v>okt. 10</c:v>
                </c:pt>
                <c:pt idx="70">
                  <c:v>nov. 10</c:v>
                </c:pt>
                <c:pt idx="71">
                  <c:v>dec. 10</c:v>
                </c:pt>
                <c:pt idx="72">
                  <c:v>jan. 11</c:v>
                </c:pt>
                <c:pt idx="73">
                  <c:v>feb. 11</c:v>
                </c:pt>
                <c:pt idx="74">
                  <c:v>mar. 11</c:v>
                </c:pt>
                <c:pt idx="75">
                  <c:v>apr. 11</c:v>
                </c:pt>
                <c:pt idx="76">
                  <c:v>maj 11</c:v>
                </c:pt>
                <c:pt idx="77">
                  <c:v>jun. 11</c:v>
                </c:pt>
                <c:pt idx="78">
                  <c:v>jul. 11</c:v>
                </c:pt>
                <c:pt idx="79">
                  <c:v>avg. 11</c:v>
                </c:pt>
                <c:pt idx="80">
                  <c:v>sep. 11</c:v>
                </c:pt>
                <c:pt idx="81">
                  <c:v>okt. 11</c:v>
                </c:pt>
                <c:pt idx="82">
                  <c:v>nov. 11</c:v>
                </c:pt>
                <c:pt idx="83">
                  <c:v>dec. 11</c:v>
                </c:pt>
                <c:pt idx="84">
                  <c:v>jan. 12</c:v>
                </c:pt>
                <c:pt idx="85">
                  <c:v>feb. 12</c:v>
                </c:pt>
                <c:pt idx="86">
                  <c:v>mar. 12</c:v>
                </c:pt>
              </c:strCache>
            </c:strRef>
          </c:cat>
          <c:val>
            <c:numRef>
              <c:f>'Rasti kreditov skup_pod'!$C$3:$C$89</c:f>
              <c:numCache>
                <c:formatCode>General</c:formatCode>
                <c:ptCount val="87"/>
                <c:pt idx="0">
                  <c:v>6.1861648370971762</c:v>
                </c:pt>
                <c:pt idx="1">
                  <c:v>6.2167716399390542</c:v>
                </c:pt>
                <c:pt idx="2">
                  <c:v>6.1454570979573475</c:v>
                </c:pt>
                <c:pt idx="3">
                  <c:v>6.1601150705777474</c:v>
                </c:pt>
                <c:pt idx="4">
                  <c:v>6.4856506724187284</c:v>
                </c:pt>
                <c:pt idx="5">
                  <c:v>7.4326132201566297</c:v>
                </c:pt>
                <c:pt idx="6">
                  <c:v>7.6109071538464903</c:v>
                </c:pt>
                <c:pt idx="7">
                  <c:v>7.7765882944406624</c:v>
                </c:pt>
                <c:pt idx="8">
                  <c:v>8.3105803811020866</c:v>
                </c:pt>
                <c:pt idx="9">
                  <c:v>8.4566213974631967</c:v>
                </c:pt>
                <c:pt idx="10">
                  <c:v>8.9625266976117608</c:v>
                </c:pt>
                <c:pt idx="11">
                  <c:v>9.0958712644993938</c:v>
                </c:pt>
                <c:pt idx="12">
                  <c:v>9.6950372970850918</c:v>
                </c:pt>
                <c:pt idx="13">
                  <c:v>10.34183909887097</c:v>
                </c:pt>
                <c:pt idx="14">
                  <c:v>10.785577857185894</c:v>
                </c:pt>
                <c:pt idx="15">
                  <c:v>11.162233515021509</c:v>
                </c:pt>
                <c:pt idx="16">
                  <c:v>11.005551528448587</c:v>
                </c:pt>
                <c:pt idx="17">
                  <c:v>10.171658092497808</c:v>
                </c:pt>
                <c:pt idx="18">
                  <c:v>10.248393236734698</c:v>
                </c:pt>
                <c:pt idx="19">
                  <c:v>10.374898101471317</c:v>
                </c:pt>
                <c:pt idx="20">
                  <c:v>10.481739362902667</c:v>
                </c:pt>
                <c:pt idx="21">
                  <c:v>10.335791317726715</c:v>
                </c:pt>
                <c:pt idx="22">
                  <c:v>9.8863154491648118</c:v>
                </c:pt>
                <c:pt idx="23">
                  <c:v>9.6455966664506008</c:v>
                </c:pt>
                <c:pt idx="24">
                  <c:v>9.3845033988817423</c:v>
                </c:pt>
                <c:pt idx="25">
                  <c:v>9.1379019394386631</c:v>
                </c:pt>
                <c:pt idx="26">
                  <c:v>9.2052638773485427</c:v>
                </c:pt>
                <c:pt idx="27">
                  <c:v>8.9857658168047418</c:v>
                </c:pt>
                <c:pt idx="28">
                  <c:v>9.1126127953082747</c:v>
                </c:pt>
                <c:pt idx="29">
                  <c:v>9.3683770941559033</c:v>
                </c:pt>
                <c:pt idx="30">
                  <c:v>9.6068520673823201</c:v>
                </c:pt>
                <c:pt idx="31">
                  <c:v>9.8406693564367504</c:v>
                </c:pt>
                <c:pt idx="32">
                  <c:v>9.602928566516221</c:v>
                </c:pt>
                <c:pt idx="33">
                  <c:v>11.277142326810917</c:v>
                </c:pt>
                <c:pt idx="34">
                  <c:v>11.236089040561907</c:v>
                </c:pt>
                <c:pt idx="35">
                  <c:v>11.427844491459567</c:v>
                </c:pt>
                <c:pt idx="36">
                  <c:v>11.586051910221357</c:v>
                </c:pt>
                <c:pt idx="37">
                  <c:v>11.419083602096379</c:v>
                </c:pt>
                <c:pt idx="38">
                  <c:v>11.36151786336055</c:v>
                </c:pt>
                <c:pt idx="39">
                  <c:v>11.315575496021452</c:v>
                </c:pt>
                <c:pt idx="40">
                  <c:v>11.09180062418827</c:v>
                </c:pt>
                <c:pt idx="41">
                  <c:v>10.622013931582089</c:v>
                </c:pt>
                <c:pt idx="42">
                  <c:v>10.100114830780656</c:v>
                </c:pt>
                <c:pt idx="43">
                  <c:v>9.764089134150737</c:v>
                </c:pt>
                <c:pt idx="44">
                  <c:v>9.7098433273159515</c:v>
                </c:pt>
                <c:pt idx="45">
                  <c:v>7.9409672566080856</c:v>
                </c:pt>
                <c:pt idx="46">
                  <c:v>7.2097116457664043</c:v>
                </c:pt>
                <c:pt idx="47">
                  <c:v>5.5321768391893853</c:v>
                </c:pt>
                <c:pt idx="48">
                  <c:v>5.0656020910934814</c:v>
                </c:pt>
                <c:pt idx="49">
                  <c:v>4.3500291172213963</c:v>
                </c:pt>
                <c:pt idx="50">
                  <c:v>3.0990207316673684</c:v>
                </c:pt>
                <c:pt idx="51">
                  <c:v>2.3889784869817396</c:v>
                </c:pt>
                <c:pt idx="52">
                  <c:v>1.7789094342255407</c:v>
                </c:pt>
                <c:pt idx="53">
                  <c:v>1.540996356140268</c:v>
                </c:pt>
                <c:pt idx="54">
                  <c:v>0.741168990912214</c:v>
                </c:pt>
                <c:pt idx="55">
                  <c:v>0.21708039527470646</c:v>
                </c:pt>
                <c:pt idx="56">
                  <c:v>-0.47545251160478613</c:v>
                </c:pt>
                <c:pt idx="57">
                  <c:v>-1.171917958175982</c:v>
                </c:pt>
                <c:pt idx="58">
                  <c:v>-1.0492583928193386</c:v>
                </c:pt>
                <c:pt idx="59">
                  <c:v>5.0123341402354485E-2</c:v>
                </c:pt>
                <c:pt idx="60">
                  <c:v>-0.54694787614042273</c:v>
                </c:pt>
                <c:pt idx="61">
                  <c:v>-0.29737731559265573</c:v>
                </c:pt>
                <c:pt idx="62">
                  <c:v>0.3657438739065953</c:v>
                </c:pt>
                <c:pt idx="63">
                  <c:v>0.48689715897370434</c:v>
                </c:pt>
                <c:pt idx="64">
                  <c:v>1.0880370993257895</c:v>
                </c:pt>
                <c:pt idx="65">
                  <c:v>1.8814270814332161</c:v>
                </c:pt>
                <c:pt idx="66">
                  <c:v>2.0384951858801927</c:v>
                </c:pt>
                <c:pt idx="67">
                  <c:v>2.6009212886336313</c:v>
                </c:pt>
                <c:pt idx="68">
                  <c:v>2.4629105936809172</c:v>
                </c:pt>
                <c:pt idx="69">
                  <c:v>3.1695315391192342</c:v>
                </c:pt>
                <c:pt idx="70">
                  <c:v>4.3811005421571849</c:v>
                </c:pt>
                <c:pt idx="71">
                  <c:v>3.9111363146412828</c:v>
                </c:pt>
                <c:pt idx="72">
                  <c:v>4.0650708220241825</c:v>
                </c:pt>
                <c:pt idx="73">
                  <c:v>4.3144256069329785</c:v>
                </c:pt>
                <c:pt idx="74">
                  <c:v>3.851691998334883</c:v>
                </c:pt>
                <c:pt idx="75">
                  <c:v>3.7677627765507569</c:v>
                </c:pt>
                <c:pt idx="76">
                  <c:v>3.5625223583307402</c:v>
                </c:pt>
                <c:pt idx="77">
                  <c:v>2.4939339383108603</c:v>
                </c:pt>
                <c:pt idx="78">
                  <c:v>2.8034047730089071</c:v>
                </c:pt>
                <c:pt idx="79">
                  <c:v>2.6598026349060824</c:v>
                </c:pt>
                <c:pt idx="80">
                  <c:v>3.073532313760083</c:v>
                </c:pt>
                <c:pt idx="81">
                  <c:v>2.3466293549168977</c:v>
                </c:pt>
                <c:pt idx="82">
                  <c:v>0.8462558009142217</c:v>
                </c:pt>
                <c:pt idx="83">
                  <c:v>0.48678223657073261</c:v>
                </c:pt>
                <c:pt idx="84">
                  <c:v>0.56281548761138878</c:v>
                </c:pt>
                <c:pt idx="85">
                  <c:v>-3.7451093218535944E-2</c:v>
                </c:pt>
                <c:pt idx="86">
                  <c:v>-4.2806423938174118E-2</c:v>
                </c:pt>
              </c:numCache>
            </c:numRef>
          </c:val>
        </c:ser>
        <c:marker val="1"/>
        <c:axId val="75146368"/>
        <c:axId val="75128192"/>
      </c:lineChart>
      <c:catAx>
        <c:axId val="75124736"/>
        <c:scaling>
          <c:orientation val="minMax"/>
        </c:scaling>
        <c:axPos val="b"/>
        <c:majorGridlines>
          <c:spPr>
            <a:ln>
              <a:prstDash val="sysDot"/>
            </a:ln>
          </c:spPr>
        </c:majorGridlines>
        <c:numFmt formatCode="mmm/yy" sourceLinked="1"/>
        <c:majorTickMark val="none"/>
        <c:tickLblPos val="low"/>
        <c:spPr>
          <a:ln>
            <a:solidFill>
              <a:sysClr val="windowText" lastClr="000000"/>
            </a:solidFill>
          </a:ln>
        </c:spPr>
        <c:txPr>
          <a:bodyPr rot="-5400000" vert="horz"/>
          <a:lstStyle/>
          <a:p>
            <a:pPr>
              <a:defRPr lang="sl-SI"/>
            </a:pPr>
            <a:endParaRPr lang="en-US"/>
          </a:p>
        </c:txPr>
        <c:crossAx val="75126272"/>
        <c:crosses val="autoZero"/>
        <c:lblAlgn val="ctr"/>
        <c:lblOffset val="0"/>
        <c:tickLblSkip val="12"/>
        <c:tickMarkSkip val="12"/>
      </c:catAx>
      <c:valAx>
        <c:axId val="75126272"/>
        <c:scaling>
          <c:orientation val="minMax"/>
          <c:max val="35"/>
        </c:scaling>
        <c:axPos val="l"/>
        <c:majorGridlines>
          <c:spPr>
            <a:ln w="0">
              <a:prstDash val="sysDot"/>
            </a:ln>
          </c:spPr>
        </c:majorGridlines>
        <c:title>
          <c:tx>
            <c:rich>
              <a:bodyPr rot="-5400000" vert="horz"/>
              <a:lstStyle/>
              <a:p>
                <a:pPr>
                  <a:defRPr lang="sl-SI"/>
                </a:pPr>
                <a:r>
                  <a:rPr smtClean="0"/>
                  <a:t>Year-on-year,</a:t>
                </a:r>
                <a:r>
                  <a:rPr baseline="0" smtClean="0"/>
                  <a:t> in %</a:t>
                </a:r>
                <a:endParaRPr/>
              </a:p>
            </c:rich>
          </c:tx>
          <c:layout>
            <c:manualLayout>
              <c:xMode val="edge"/>
              <c:yMode val="edge"/>
              <c:x val="5.5053406764327812E-4"/>
              <c:y val="0.31253427749650392"/>
            </c:manualLayout>
          </c:layout>
        </c:title>
        <c:numFmt formatCode="General" sourceLinked="1"/>
        <c:majorTickMark val="none"/>
        <c:tickLblPos val="nextTo"/>
        <c:txPr>
          <a:bodyPr/>
          <a:lstStyle/>
          <a:p>
            <a:pPr>
              <a:defRPr lang="sl-SI"/>
            </a:pPr>
            <a:endParaRPr lang="en-US"/>
          </a:p>
        </c:txPr>
        <c:crossAx val="75124736"/>
        <c:crosses val="autoZero"/>
        <c:crossBetween val="between"/>
      </c:valAx>
      <c:valAx>
        <c:axId val="75128192"/>
        <c:scaling>
          <c:orientation val="minMax"/>
          <c:max val="35"/>
          <c:min val="-5"/>
        </c:scaling>
        <c:axPos val="r"/>
        <c:numFmt formatCode="General" sourceLinked="1"/>
        <c:majorTickMark val="none"/>
        <c:tickLblPos val="nextTo"/>
        <c:txPr>
          <a:bodyPr/>
          <a:lstStyle/>
          <a:p>
            <a:pPr>
              <a:defRPr lang="sl-SI"/>
            </a:pPr>
            <a:endParaRPr lang="en-US"/>
          </a:p>
        </c:txPr>
        <c:crossAx val="75146368"/>
        <c:crosses val="max"/>
        <c:crossBetween val="between"/>
        <c:majorUnit val="5"/>
      </c:valAx>
      <c:catAx>
        <c:axId val="75146368"/>
        <c:scaling>
          <c:orientation val="minMax"/>
        </c:scaling>
        <c:delete val="1"/>
        <c:axPos val="b"/>
        <c:tickLblPos val="none"/>
        <c:crossAx val="75128192"/>
        <c:crosses val="autoZero"/>
        <c:lblAlgn val="ctr"/>
        <c:lblOffset val="100"/>
      </c:catAx>
      <c:spPr>
        <a:ln>
          <a:solidFill>
            <a:sysClr val="window" lastClr="FFFFFF">
              <a:lumMod val="50000"/>
            </a:sysClr>
          </a:solidFill>
        </a:ln>
      </c:spPr>
    </c:plotArea>
    <c:legend>
      <c:legendPos val="r"/>
      <c:layout>
        <c:manualLayout>
          <c:xMode val="edge"/>
          <c:yMode val="edge"/>
          <c:x val="0.60392801700711984"/>
          <c:y val="7.8771588179979216E-2"/>
          <c:w val="0.33155362617366857"/>
          <c:h val="9.2466330111361947E-2"/>
        </c:manualLayout>
      </c:layout>
      <c:spPr>
        <a:solidFill>
          <a:sysClr val="window" lastClr="FFFFFF"/>
        </a:solidFill>
      </c:spPr>
      <c:txPr>
        <a:bodyPr/>
        <a:lstStyle/>
        <a:p>
          <a:pPr>
            <a:defRPr lang="sl-SI"/>
          </a:pPr>
          <a:endParaRPr lang="en-US"/>
        </a:p>
      </c:txPr>
    </c:legend>
    <c:plotVisOnly val="1"/>
    <c:dispBlanksAs val="gap"/>
  </c:chart>
  <c:spPr>
    <a:ln>
      <a:noFill/>
    </a:ln>
  </c:spPr>
  <c:txPr>
    <a:bodyPr/>
    <a:lstStyle/>
    <a:p>
      <a:pPr>
        <a:defRPr sz="1200">
          <a:latin typeface="Myriad Pro"/>
        </a:defRPr>
      </a:pPr>
      <a:endParaRPr lang="en-US"/>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545364261899993E-2"/>
          <c:y val="2.0683089132059782E-2"/>
          <c:w val="0.84199361566290765"/>
          <c:h val="0.86083407803413903"/>
        </c:manualLayout>
      </c:layout>
      <c:barChart>
        <c:barDir val="col"/>
        <c:grouping val="clustered"/>
        <c:ser>
          <c:idx val="0"/>
          <c:order val="0"/>
          <c:tx>
            <c:strRef>
              <c:f>'Oslabitve in rez'!$B$4</c:f>
              <c:strCache>
                <c:ptCount val="1"/>
                <c:pt idx="0">
                  <c:v>Provisions and impairments (left axis)</c:v>
                </c:pt>
              </c:strCache>
            </c:strRef>
          </c:tx>
          <c:spPr>
            <a:solidFill>
              <a:srgbClr val="9E001A"/>
            </a:solidFill>
            <a:ln w="50800">
              <a:noFill/>
            </a:ln>
          </c:spPr>
          <c:cat>
            <c:strRef>
              <c:f>'Oslabitve in rez'!$A$5:$A$10</c:f>
              <c:strCache>
                <c:ptCount val="6"/>
                <c:pt idx="0">
                  <c:v>2007</c:v>
                </c:pt>
                <c:pt idx="1">
                  <c:v>2008</c:v>
                </c:pt>
                <c:pt idx="2">
                  <c:v>2009</c:v>
                </c:pt>
                <c:pt idx="3">
                  <c:v>2010</c:v>
                </c:pt>
                <c:pt idx="4">
                  <c:v>2011</c:v>
                </c:pt>
                <c:pt idx="5">
                  <c:v>2012
jan.-mar. </c:v>
                </c:pt>
              </c:strCache>
            </c:strRef>
          </c:cat>
          <c:val>
            <c:numRef>
              <c:f>'Oslabitve in rez'!$B$5:$B$10</c:f>
              <c:numCache>
                <c:formatCode>0</c:formatCode>
                <c:ptCount val="6"/>
                <c:pt idx="0">
                  <c:v>161.23699999999999</c:v>
                </c:pt>
                <c:pt idx="1">
                  <c:v>275.685</c:v>
                </c:pt>
                <c:pt idx="2">
                  <c:v>499.63499999999999</c:v>
                </c:pt>
                <c:pt idx="3">
                  <c:v>797.971</c:v>
                </c:pt>
                <c:pt idx="4">
                  <c:v>1141.1799999999998</c:v>
                </c:pt>
                <c:pt idx="5">
                  <c:v>181.72899999999998</c:v>
                </c:pt>
              </c:numCache>
            </c:numRef>
          </c:val>
        </c:ser>
        <c:gapWidth val="77"/>
        <c:axId val="74791168"/>
        <c:axId val="74805632"/>
      </c:barChart>
      <c:lineChart>
        <c:grouping val="standard"/>
        <c:ser>
          <c:idx val="1"/>
          <c:order val="1"/>
          <c:tx>
            <c:strRef>
              <c:f>'Oslabitve in rez'!$C$4</c:f>
              <c:strCache>
                <c:ptCount val="1"/>
                <c:pt idx="0">
                  <c:v>Bad claims (right axis)</c:v>
                </c:pt>
              </c:strCache>
            </c:strRef>
          </c:tx>
          <c:spPr>
            <a:ln w="38100">
              <a:solidFill>
                <a:sysClr val="windowText" lastClr="000000"/>
              </a:solidFill>
            </a:ln>
          </c:spPr>
          <c:marker>
            <c:symbol val="square"/>
            <c:size val="8"/>
            <c:spPr>
              <a:solidFill>
                <a:sysClr val="windowText" lastClr="000000"/>
              </a:solidFill>
              <a:ln>
                <a:noFill/>
              </a:ln>
            </c:spPr>
          </c:marker>
          <c:cat>
            <c:strRef>
              <c:f>'Oslabitve in rez'!$A$5:$A$10</c:f>
              <c:strCache>
                <c:ptCount val="6"/>
                <c:pt idx="0">
                  <c:v>2007</c:v>
                </c:pt>
                <c:pt idx="1">
                  <c:v>2008</c:v>
                </c:pt>
                <c:pt idx="2">
                  <c:v>2009</c:v>
                </c:pt>
                <c:pt idx="3">
                  <c:v>2010</c:v>
                </c:pt>
                <c:pt idx="4">
                  <c:v>2011</c:v>
                </c:pt>
                <c:pt idx="5">
                  <c:v>2012
jan.-mar. </c:v>
                </c:pt>
              </c:strCache>
            </c:strRef>
          </c:cat>
          <c:val>
            <c:numRef>
              <c:f>'Oslabitve in rez'!$C$5:$C$10</c:f>
              <c:numCache>
                <c:formatCode>0</c:formatCode>
                <c:ptCount val="6"/>
                <c:pt idx="0">
                  <c:v>3.1279248392984242</c:v>
                </c:pt>
                <c:pt idx="1">
                  <c:v>2.8841127336232537</c:v>
                </c:pt>
                <c:pt idx="2">
                  <c:v>4.8120735999092394</c:v>
                </c:pt>
                <c:pt idx="3">
                  <c:v>8.0100000000000016</c:v>
                </c:pt>
                <c:pt idx="4">
                  <c:v>11.160000000000002</c:v>
                </c:pt>
                <c:pt idx="5">
                  <c:v>11.82</c:v>
                </c:pt>
              </c:numCache>
            </c:numRef>
          </c:val>
        </c:ser>
        <c:marker val="1"/>
        <c:axId val="75112832"/>
        <c:axId val="74807552"/>
      </c:lineChart>
      <c:catAx>
        <c:axId val="74791168"/>
        <c:scaling>
          <c:orientation val="minMax"/>
        </c:scaling>
        <c:axPos val="b"/>
        <c:majorGridlines>
          <c:spPr>
            <a:ln>
              <a:prstDash val="sysDot"/>
            </a:ln>
          </c:spPr>
        </c:majorGridlines>
        <c:numFmt formatCode="mmm/yy" sourceLinked="1"/>
        <c:majorTickMark val="none"/>
        <c:tickLblPos val="low"/>
        <c:spPr>
          <a:ln>
            <a:solidFill>
              <a:sysClr val="windowText" lastClr="000000"/>
            </a:solidFill>
          </a:ln>
        </c:spPr>
        <c:txPr>
          <a:bodyPr rot="0" vert="horz"/>
          <a:lstStyle/>
          <a:p>
            <a:pPr>
              <a:defRPr lang="sl-SI"/>
            </a:pPr>
            <a:endParaRPr lang="en-US"/>
          </a:p>
        </c:txPr>
        <c:crossAx val="74805632"/>
        <c:crosses val="autoZero"/>
        <c:lblAlgn val="ctr"/>
        <c:lblOffset val="0"/>
        <c:tickLblSkip val="1"/>
        <c:tickMarkSkip val="1"/>
      </c:catAx>
      <c:valAx>
        <c:axId val="74805632"/>
        <c:scaling>
          <c:orientation val="minMax"/>
          <c:max val="1400"/>
        </c:scaling>
        <c:axPos val="l"/>
        <c:majorGridlines>
          <c:spPr>
            <a:ln w="0">
              <a:prstDash val="sysDot"/>
            </a:ln>
          </c:spPr>
        </c:majorGridlines>
        <c:title>
          <c:tx>
            <c:rich>
              <a:bodyPr rot="-5400000" vert="horz"/>
              <a:lstStyle/>
              <a:p>
                <a:pPr>
                  <a:defRPr lang="sl-SI">
                    <a:solidFill>
                      <a:srgbClr val="9E001A"/>
                    </a:solidFill>
                  </a:defRPr>
                </a:pPr>
                <a:r>
                  <a:rPr/>
                  <a:t>In </a:t>
                </a:r>
                <a:r>
                  <a:rPr smtClean="0"/>
                  <a:t>EUR million</a:t>
                </a:r>
                <a:endParaRPr/>
              </a:p>
            </c:rich>
          </c:tx>
          <c:layout>
            <c:manualLayout>
              <c:xMode val="edge"/>
              <c:yMode val="edge"/>
              <c:x val="5.5047896083053338E-4"/>
              <c:y val="0.35764663990305423"/>
            </c:manualLayout>
          </c:layout>
        </c:title>
        <c:numFmt formatCode="#,##0" sourceLinked="0"/>
        <c:majorTickMark val="none"/>
        <c:tickLblPos val="nextTo"/>
        <c:spPr>
          <a:ln>
            <a:solidFill>
              <a:srgbClr val="9E001A"/>
            </a:solidFill>
          </a:ln>
        </c:spPr>
        <c:txPr>
          <a:bodyPr/>
          <a:lstStyle/>
          <a:p>
            <a:pPr>
              <a:defRPr lang="sl-SI">
                <a:solidFill>
                  <a:srgbClr val="9E001A"/>
                </a:solidFill>
              </a:defRPr>
            </a:pPr>
            <a:endParaRPr lang="en-US"/>
          </a:p>
        </c:txPr>
        <c:crossAx val="74791168"/>
        <c:crosses val="autoZero"/>
        <c:crossBetween val="between"/>
      </c:valAx>
      <c:valAx>
        <c:axId val="74807552"/>
        <c:scaling>
          <c:orientation val="minMax"/>
        </c:scaling>
        <c:axPos val="r"/>
        <c:title>
          <c:tx>
            <c:strRef>
              <c:f>'Oslabitve in rez'!$A$13</c:f>
              <c:strCache>
                <c:ptCount val="1"/>
                <c:pt idx="0">
                  <c:v>In %</c:v>
                </c:pt>
              </c:strCache>
            </c:strRef>
          </c:tx>
          <c:layout/>
          <c:txPr>
            <a:bodyPr rot="-5400000" vert="horz"/>
            <a:lstStyle/>
            <a:p>
              <a:pPr>
                <a:defRPr lang="sl-SI"/>
              </a:pPr>
              <a:endParaRPr lang="en-US"/>
            </a:p>
          </c:txPr>
        </c:title>
        <c:numFmt formatCode="0" sourceLinked="1"/>
        <c:majorTickMark val="none"/>
        <c:tickLblPos val="nextTo"/>
        <c:txPr>
          <a:bodyPr/>
          <a:lstStyle/>
          <a:p>
            <a:pPr>
              <a:defRPr lang="sl-SI"/>
            </a:pPr>
            <a:endParaRPr lang="en-US"/>
          </a:p>
        </c:txPr>
        <c:crossAx val="75112832"/>
        <c:crosses val="max"/>
        <c:crossBetween val="between"/>
      </c:valAx>
      <c:catAx>
        <c:axId val="75112832"/>
        <c:scaling>
          <c:orientation val="minMax"/>
        </c:scaling>
        <c:delete val="1"/>
        <c:axPos val="b"/>
        <c:tickLblPos val="none"/>
        <c:crossAx val="74807552"/>
        <c:crosses val="autoZero"/>
        <c:lblAlgn val="ctr"/>
        <c:lblOffset val="100"/>
      </c:catAx>
      <c:spPr>
        <a:ln>
          <a:solidFill>
            <a:sysClr val="window" lastClr="FFFFFF">
              <a:lumMod val="50000"/>
            </a:sysClr>
          </a:solidFill>
        </a:ln>
      </c:spPr>
    </c:plotArea>
    <c:legend>
      <c:legendPos val="r"/>
      <c:layout>
        <c:manualLayout>
          <c:xMode val="edge"/>
          <c:yMode val="edge"/>
          <c:x val="0.13289747550173883"/>
          <c:y val="7.9798220553567195E-2"/>
          <c:w val="0.44048522632195242"/>
          <c:h val="0.15081789830975723"/>
        </c:manualLayout>
      </c:layout>
      <c:spPr>
        <a:solidFill>
          <a:sysClr val="window" lastClr="FFFFFF"/>
        </a:solidFill>
      </c:spPr>
      <c:txPr>
        <a:bodyPr/>
        <a:lstStyle/>
        <a:p>
          <a:pPr>
            <a:defRPr lang="sl-SI"/>
          </a:pPr>
          <a:endParaRPr lang="en-US"/>
        </a:p>
      </c:txPr>
    </c:legend>
    <c:plotVisOnly val="1"/>
    <c:dispBlanksAs val="gap"/>
  </c:chart>
  <c:spPr>
    <a:ln>
      <a:noFill/>
    </a:ln>
  </c:spPr>
  <c:txPr>
    <a:bodyPr/>
    <a:lstStyle/>
    <a:p>
      <a:pPr>
        <a:defRPr sz="1200">
          <a:latin typeface="Myriad Pro"/>
        </a:defRPr>
      </a:pPr>
      <a:endParaRPr lang="en-U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766136716986934E-2"/>
          <c:y val="3.958807396266481E-2"/>
          <c:w val="0.91290163924755663"/>
          <c:h val="0.87195257896133749"/>
        </c:manualLayout>
      </c:layout>
      <c:barChart>
        <c:barDir val="col"/>
        <c:grouping val="clustered"/>
        <c:ser>
          <c:idx val="0"/>
          <c:order val="0"/>
          <c:tx>
            <c:strRef>
              <c:f>'graf npl'!$C$1</c:f>
              <c:strCache>
                <c:ptCount val="1"/>
                <c:pt idx="0">
                  <c:v>2008</c:v>
                </c:pt>
              </c:strCache>
            </c:strRef>
          </c:tx>
          <c:spPr>
            <a:solidFill>
              <a:srgbClr val="9E001A"/>
            </a:solidFill>
            <a:ln w="50800">
              <a:noFill/>
            </a:ln>
          </c:spPr>
          <c:cat>
            <c:strRef>
              <c:f>'graf npl'!$B$2:$B$17</c:f>
              <c:strCache>
                <c:ptCount val="16"/>
                <c:pt idx="0">
                  <c:v>IE**  </c:v>
                </c:pt>
                <c:pt idx="1">
                  <c:v>GR**</c:v>
                </c:pt>
                <c:pt idx="2">
                  <c:v>SI     </c:v>
                </c:pt>
                <c:pt idx="3">
                  <c:v>IT*   </c:v>
                </c:pt>
                <c:pt idx="4">
                  <c:v>MT   </c:v>
                </c:pt>
                <c:pt idx="5">
                  <c:v>CY**</c:v>
                </c:pt>
                <c:pt idx="6">
                  <c:v>PT**</c:v>
                </c:pt>
                <c:pt idx="7">
                  <c:v>SK    </c:v>
                </c:pt>
                <c:pt idx="8">
                  <c:v>ES     </c:v>
                </c:pt>
                <c:pt idx="9">
                  <c:v>EE     </c:v>
                </c:pt>
                <c:pt idx="10">
                  <c:v>FR*   </c:v>
                </c:pt>
                <c:pt idx="11">
                  <c:v>NL    </c:v>
                </c:pt>
                <c:pt idx="12">
                  <c:v>AT    </c:v>
                </c:pt>
                <c:pt idx="13">
                  <c:v>LU**</c:v>
                </c:pt>
                <c:pt idx="14">
                  <c:v>BE    </c:v>
                </c:pt>
                <c:pt idx="15">
                  <c:v>DE    </c:v>
                </c:pt>
              </c:strCache>
            </c:strRef>
          </c:cat>
          <c:val>
            <c:numRef>
              <c:f>'graf npl'!$C$2:$C$17</c:f>
              <c:numCache>
                <c:formatCode>0.0</c:formatCode>
                <c:ptCount val="16"/>
                <c:pt idx="0">
                  <c:v>1.9225211511521398</c:v>
                </c:pt>
                <c:pt idx="1">
                  <c:v>4.6727477289568498</c:v>
                </c:pt>
                <c:pt idx="2">
                  <c:v>4.2157465802123744</c:v>
                </c:pt>
                <c:pt idx="3">
                  <c:v>6.2825810399462654</c:v>
                </c:pt>
                <c:pt idx="4">
                  <c:v>4.8113465038487098</c:v>
                </c:pt>
                <c:pt idx="5">
                  <c:v>3.5941492768170722</c:v>
                </c:pt>
                <c:pt idx="6">
                  <c:v>3.6088875271885099</c:v>
                </c:pt>
                <c:pt idx="7">
                  <c:v>2.4860452526478798</c:v>
                </c:pt>
                <c:pt idx="8">
                  <c:v>2.8076936912748276</c:v>
                </c:pt>
                <c:pt idx="9">
                  <c:v>1.9446847760787411</c:v>
                </c:pt>
                <c:pt idx="10">
                  <c:v>2.8194202528279129</c:v>
                </c:pt>
                <c:pt idx="11">
                  <c:v>1.6813977368175701</c:v>
                </c:pt>
                <c:pt idx="12">
                  <c:v>1.90306942802893</c:v>
                </c:pt>
                <c:pt idx="14">
                  <c:v>1.66567895264277</c:v>
                </c:pt>
                <c:pt idx="15">
                  <c:v>2.8499999999999988</c:v>
                </c:pt>
              </c:numCache>
            </c:numRef>
          </c:val>
        </c:ser>
        <c:ser>
          <c:idx val="1"/>
          <c:order val="1"/>
          <c:tx>
            <c:strRef>
              <c:f>'graf npl'!$D$1</c:f>
              <c:strCache>
                <c:ptCount val="1"/>
                <c:pt idx="0">
                  <c:v>2009</c:v>
                </c:pt>
              </c:strCache>
            </c:strRef>
          </c:tx>
          <c:spPr>
            <a:solidFill>
              <a:srgbClr val="C0504D">
                <a:lumMod val="60000"/>
                <a:lumOff val="40000"/>
              </a:srgbClr>
            </a:solidFill>
            <a:ln w="38100">
              <a:noFill/>
            </a:ln>
          </c:spPr>
          <c:cat>
            <c:strRef>
              <c:f>'graf npl'!$B$2:$B$17</c:f>
              <c:strCache>
                <c:ptCount val="16"/>
                <c:pt idx="0">
                  <c:v>IE**  </c:v>
                </c:pt>
                <c:pt idx="1">
                  <c:v>GR**</c:v>
                </c:pt>
                <c:pt idx="2">
                  <c:v>SI     </c:v>
                </c:pt>
                <c:pt idx="3">
                  <c:v>IT*   </c:v>
                </c:pt>
                <c:pt idx="4">
                  <c:v>MT   </c:v>
                </c:pt>
                <c:pt idx="5">
                  <c:v>CY**</c:v>
                </c:pt>
                <c:pt idx="6">
                  <c:v>PT**</c:v>
                </c:pt>
                <c:pt idx="7">
                  <c:v>SK    </c:v>
                </c:pt>
                <c:pt idx="8">
                  <c:v>ES     </c:v>
                </c:pt>
                <c:pt idx="9">
                  <c:v>EE     </c:v>
                </c:pt>
                <c:pt idx="10">
                  <c:v>FR*   </c:v>
                </c:pt>
                <c:pt idx="11">
                  <c:v>NL    </c:v>
                </c:pt>
                <c:pt idx="12">
                  <c:v>AT    </c:v>
                </c:pt>
                <c:pt idx="13">
                  <c:v>LU**</c:v>
                </c:pt>
                <c:pt idx="14">
                  <c:v>BE    </c:v>
                </c:pt>
                <c:pt idx="15">
                  <c:v>DE    </c:v>
                </c:pt>
              </c:strCache>
            </c:strRef>
          </c:cat>
          <c:val>
            <c:numRef>
              <c:f>'graf npl'!$D$2:$D$17</c:f>
              <c:numCache>
                <c:formatCode>0.0</c:formatCode>
                <c:ptCount val="16"/>
                <c:pt idx="0">
                  <c:v>9.7963666080106986</c:v>
                </c:pt>
                <c:pt idx="1">
                  <c:v>6.9539546063073265</c:v>
                </c:pt>
                <c:pt idx="2">
                  <c:v>5.7912332674164775</c:v>
                </c:pt>
                <c:pt idx="3">
                  <c:v>9.4463437392787988</c:v>
                </c:pt>
                <c:pt idx="4">
                  <c:v>5.5865578837143124</c:v>
                </c:pt>
                <c:pt idx="5">
                  <c:v>4.5093640394505501</c:v>
                </c:pt>
                <c:pt idx="6">
                  <c:v>4.8246652634371285</c:v>
                </c:pt>
                <c:pt idx="7">
                  <c:v>5.2934442369559909</c:v>
                </c:pt>
                <c:pt idx="8">
                  <c:v>4.121031336226892</c:v>
                </c:pt>
                <c:pt idx="9">
                  <c:v>5.2023114168989295</c:v>
                </c:pt>
                <c:pt idx="10">
                  <c:v>4.0219311274074654</c:v>
                </c:pt>
                <c:pt idx="11">
                  <c:v>3.2016876798018501</c:v>
                </c:pt>
                <c:pt idx="12">
                  <c:v>2.2504225865875211</c:v>
                </c:pt>
                <c:pt idx="13">
                  <c:v>0.67061394519037354</c:v>
                </c:pt>
                <c:pt idx="14">
                  <c:v>3.1149472043259299</c:v>
                </c:pt>
                <c:pt idx="15">
                  <c:v>3.23</c:v>
                </c:pt>
              </c:numCache>
            </c:numRef>
          </c:val>
        </c:ser>
        <c:ser>
          <c:idx val="2"/>
          <c:order val="2"/>
          <c:tx>
            <c:strRef>
              <c:f>'graf npl'!$E$1</c:f>
              <c:strCache>
                <c:ptCount val="1"/>
                <c:pt idx="0">
                  <c:v>2010</c:v>
                </c:pt>
              </c:strCache>
            </c:strRef>
          </c:tx>
          <c:spPr>
            <a:solidFill>
              <a:sysClr val="window" lastClr="FFFFFF">
                <a:lumMod val="50000"/>
              </a:sysClr>
            </a:solidFill>
            <a:ln>
              <a:noFill/>
            </a:ln>
          </c:spPr>
          <c:cat>
            <c:strRef>
              <c:f>'graf npl'!$B$2:$B$17</c:f>
              <c:strCache>
                <c:ptCount val="16"/>
                <c:pt idx="0">
                  <c:v>IE**  </c:v>
                </c:pt>
                <c:pt idx="1">
                  <c:v>GR**</c:v>
                </c:pt>
                <c:pt idx="2">
                  <c:v>SI     </c:v>
                </c:pt>
                <c:pt idx="3">
                  <c:v>IT*   </c:v>
                </c:pt>
                <c:pt idx="4">
                  <c:v>MT   </c:v>
                </c:pt>
                <c:pt idx="5">
                  <c:v>CY**</c:v>
                </c:pt>
                <c:pt idx="6">
                  <c:v>PT**</c:v>
                </c:pt>
                <c:pt idx="7">
                  <c:v>SK    </c:v>
                </c:pt>
                <c:pt idx="8">
                  <c:v>ES     </c:v>
                </c:pt>
                <c:pt idx="9">
                  <c:v>EE     </c:v>
                </c:pt>
                <c:pt idx="10">
                  <c:v>FR*   </c:v>
                </c:pt>
                <c:pt idx="11">
                  <c:v>NL    </c:v>
                </c:pt>
                <c:pt idx="12">
                  <c:v>AT    </c:v>
                </c:pt>
                <c:pt idx="13">
                  <c:v>LU**</c:v>
                </c:pt>
                <c:pt idx="14">
                  <c:v>BE    </c:v>
                </c:pt>
                <c:pt idx="15">
                  <c:v>DE    </c:v>
                </c:pt>
              </c:strCache>
            </c:strRef>
          </c:cat>
          <c:val>
            <c:numRef>
              <c:f>'graf npl'!$E$2:$E$17</c:f>
              <c:numCache>
                <c:formatCode>0.0</c:formatCode>
                <c:ptCount val="16"/>
                <c:pt idx="0">
                  <c:v>10.881950615869709</c:v>
                </c:pt>
                <c:pt idx="1">
                  <c:v>9.1173443323238601</c:v>
                </c:pt>
                <c:pt idx="2">
                  <c:v>8.2141838870901598</c:v>
                </c:pt>
                <c:pt idx="3">
                  <c:v>10.0278370674613</c:v>
                </c:pt>
                <c:pt idx="4">
                  <c:v>7.2612704767646834</c:v>
                </c:pt>
                <c:pt idx="5">
                  <c:v>5.5817582172592886</c:v>
                </c:pt>
                <c:pt idx="6">
                  <c:v>5.1941132545257318</c:v>
                </c:pt>
                <c:pt idx="7">
                  <c:v>5.8363141570378554</c:v>
                </c:pt>
                <c:pt idx="8">
                  <c:v>4.6684001200113201</c:v>
                </c:pt>
                <c:pt idx="9">
                  <c:v>5.3754864005377865</c:v>
                </c:pt>
                <c:pt idx="10">
                  <c:v>3.75857389340272</c:v>
                </c:pt>
                <c:pt idx="11">
                  <c:v>2.8323486979071575</c:v>
                </c:pt>
                <c:pt idx="12">
                  <c:v>2.83071715205898</c:v>
                </c:pt>
                <c:pt idx="13">
                  <c:v>0.24723260308400213</c:v>
                </c:pt>
                <c:pt idx="14">
                  <c:v>2.83293355859858</c:v>
                </c:pt>
                <c:pt idx="15">
                  <c:v>3.7</c:v>
                </c:pt>
              </c:numCache>
            </c:numRef>
          </c:val>
        </c:ser>
        <c:ser>
          <c:idx val="3"/>
          <c:order val="3"/>
          <c:tx>
            <c:strRef>
              <c:f>'graf npl'!$F$1</c:f>
              <c:strCache>
                <c:ptCount val="1"/>
                <c:pt idx="0">
                  <c:v>2011</c:v>
                </c:pt>
              </c:strCache>
            </c:strRef>
          </c:tx>
          <c:spPr>
            <a:solidFill>
              <a:sysClr val="windowText" lastClr="000000"/>
            </a:solidFill>
            <a:ln>
              <a:noFill/>
            </a:ln>
          </c:spPr>
          <c:cat>
            <c:strRef>
              <c:f>'graf npl'!$B$2:$B$17</c:f>
              <c:strCache>
                <c:ptCount val="16"/>
                <c:pt idx="0">
                  <c:v>IE**  </c:v>
                </c:pt>
                <c:pt idx="1">
                  <c:v>GR**</c:v>
                </c:pt>
                <c:pt idx="2">
                  <c:v>SI     </c:v>
                </c:pt>
                <c:pt idx="3">
                  <c:v>IT*   </c:v>
                </c:pt>
                <c:pt idx="4">
                  <c:v>MT   </c:v>
                </c:pt>
                <c:pt idx="5">
                  <c:v>CY**</c:v>
                </c:pt>
                <c:pt idx="6">
                  <c:v>PT**</c:v>
                </c:pt>
                <c:pt idx="7">
                  <c:v>SK    </c:v>
                </c:pt>
                <c:pt idx="8">
                  <c:v>ES     </c:v>
                </c:pt>
                <c:pt idx="9">
                  <c:v>EE     </c:v>
                </c:pt>
                <c:pt idx="10">
                  <c:v>FR*   </c:v>
                </c:pt>
                <c:pt idx="11">
                  <c:v>NL    </c:v>
                </c:pt>
                <c:pt idx="12">
                  <c:v>AT    </c:v>
                </c:pt>
                <c:pt idx="13">
                  <c:v>LU**</c:v>
                </c:pt>
                <c:pt idx="14">
                  <c:v>BE    </c:v>
                </c:pt>
                <c:pt idx="15">
                  <c:v>DE    </c:v>
                </c:pt>
              </c:strCache>
            </c:strRef>
          </c:cat>
          <c:val>
            <c:numRef>
              <c:f>'graf npl'!$F$2:$F$17</c:f>
              <c:numCache>
                <c:formatCode>0.0</c:formatCode>
                <c:ptCount val="16"/>
                <c:pt idx="0">
                  <c:v>14.660572654625009</c:v>
                </c:pt>
                <c:pt idx="1">
                  <c:v>13.355130831508626</c:v>
                </c:pt>
                <c:pt idx="2">
                  <c:v>11.815374420012699</c:v>
                </c:pt>
                <c:pt idx="3">
                  <c:v>10.968442989804309</c:v>
                </c:pt>
                <c:pt idx="4">
                  <c:v>7.37726093893622</c:v>
                </c:pt>
                <c:pt idx="5">
                  <c:v>7.157186954243075</c:v>
                </c:pt>
                <c:pt idx="6">
                  <c:v>6.9423800567298297</c:v>
                </c:pt>
                <c:pt idx="7">
                  <c:v>5.6128702555643075</c:v>
                </c:pt>
                <c:pt idx="8">
                  <c:v>5.2701001794153601</c:v>
                </c:pt>
                <c:pt idx="9">
                  <c:v>4.0453074433656999</c:v>
                </c:pt>
                <c:pt idx="10">
                  <c:v>3.7029366847267799</c:v>
                </c:pt>
                <c:pt idx="11">
                  <c:v>2.7108769083590301</c:v>
                </c:pt>
                <c:pt idx="12">
                  <c:v>2.7068155050930587</c:v>
                </c:pt>
                <c:pt idx="13">
                  <c:v>0.38619049471280242</c:v>
                </c:pt>
              </c:numCache>
            </c:numRef>
          </c:val>
        </c:ser>
        <c:gapWidth val="50"/>
        <c:axId val="75401856"/>
        <c:axId val="75428224"/>
      </c:barChart>
      <c:catAx>
        <c:axId val="75401856"/>
        <c:scaling>
          <c:orientation val="minMax"/>
        </c:scaling>
        <c:axPos val="b"/>
        <c:majorGridlines>
          <c:spPr>
            <a:ln>
              <a:prstDash val="sysDot"/>
            </a:ln>
          </c:spPr>
        </c:majorGridlines>
        <c:numFmt formatCode="mmm/yy" sourceLinked="1"/>
        <c:majorTickMark val="none"/>
        <c:tickLblPos val="low"/>
        <c:spPr>
          <a:ln>
            <a:solidFill>
              <a:sysClr val="windowText" lastClr="000000"/>
            </a:solidFill>
          </a:ln>
        </c:spPr>
        <c:txPr>
          <a:bodyPr rot="0" vert="horz"/>
          <a:lstStyle/>
          <a:p>
            <a:pPr>
              <a:defRPr lang="sl-SI"/>
            </a:pPr>
            <a:endParaRPr lang="en-US"/>
          </a:p>
        </c:txPr>
        <c:crossAx val="75428224"/>
        <c:crosses val="autoZero"/>
        <c:lblAlgn val="ctr"/>
        <c:lblOffset val="0"/>
        <c:tickLblSkip val="1"/>
        <c:tickMarkSkip val="1"/>
      </c:catAx>
      <c:valAx>
        <c:axId val="75428224"/>
        <c:scaling>
          <c:orientation val="minMax"/>
        </c:scaling>
        <c:axPos val="l"/>
        <c:majorGridlines>
          <c:spPr>
            <a:ln w="0">
              <a:prstDash val="sysDot"/>
            </a:ln>
          </c:spPr>
        </c:majorGridlines>
        <c:title>
          <c:tx>
            <c:strRef>
              <c:f>'graf npl'!$A$19</c:f>
              <c:strCache>
                <c:ptCount val="1"/>
                <c:pt idx="0">
                  <c:v>In %</c:v>
                </c:pt>
              </c:strCache>
            </c:strRef>
          </c:tx>
          <c:layout>
            <c:manualLayout>
              <c:xMode val="edge"/>
              <c:yMode val="edge"/>
              <c:x val="5.5047896083053338E-4"/>
              <c:y val="0.44753428293373426"/>
            </c:manualLayout>
          </c:layout>
          <c:txPr>
            <a:bodyPr rot="-5400000" vert="horz"/>
            <a:lstStyle/>
            <a:p>
              <a:pPr>
                <a:defRPr lang="sl-SI"/>
              </a:pPr>
              <a:endParaRPr lang="en-US"/>
            </a:p>
          </c:txPr>
        </c:title>
        <c:numFmt formatCode="0" sourceLinked="0"/>
        <c:majorTickMark val="none"/>
        <c:tickLblPos val="nextTo"/>
        <c:txPr>
          <a:bodyPr/>
          <a:lstStyle/>
          <a:p>
            <a:pPr>
              <a:defRPr lang="sl-SI"/>
            </a:pPr>
            <a:endParaRPr lang="en-US"/>
          </a:p>
        </c:txPr>
        <c:crossAx val="75401856"/>
        <c:crosses val="autoZero"/>
        <c:crossBetween val="between"/>
      </c:valAx>
      <c:spPr>
        <a:ln>
          <a:solidFill>
            <a:sysClr val="window" lastClr="FFFFFF">
              <a:lumMod val="50000"/>
            </a:sysClr>
          </a:solidFill>
        </a:ln>
      </c:spPr>
    </c:plotArea>
    <c:legend>
      <c:legendPos val="r"/>
      <c:layout>
        <c:manualLayout>
          <c:xMode val="edge"/>
          <c:yMode val="edge"/>
          <c:x val="0.39731475263810434"/>
          <c:y val="9.4764427216420491E-2"/>
          <c:w val="0.54624631793637268"/>
          <c:h val="0.10224070305818539"/>
        </c:manualLayout>
      </c:layout>
      <c:spPr>
        <a:solidFill>
          <a:sysClr val="window" lastClr="FFFFFF"/>
        </a:solidFill>
      </c:spPr>
      <c:txPr>
        <a:bodyPr/>
        <a:lstStyle/>
        <a:p>
          <a:pPr>
            <a:defRPr lang="sl-SI"/>
          </a:pPr>
          <a:endParaRPr lang="en-US"/>
        </a:p>
      </c:txPr>
    </c:legend>
    <c:plotVisOnly val="1"/>
    <c:dispBlanksAs val="gap"/>
  </c:chart>
  <c:spPr>
    <a:ln>
      <a:noFill/>
    </a:ln>
  </c:spPr>
  <c:txPr>
    <a:bodyPr/>
    <a:lstStyle/>
    <a:p>
      <a:pPr>
        <a:defRPr sz="1200">
          <a:latin typeface="Myriad Pro"/>
        </a:defRPr>
      </a:pPr>
      <a:endParaRPr lang="en-US"/>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766136716986934E-2"/>
          <c:y val="3.958807396266481E-2"/>
          <c:w val="0.91354444388718925"/>
          <c:h val="0.87195257896133749"/>
        </c:manualLayout>
      </c:layout>
      <c:barChart>
        <c:barDir val="col"/>
        <c:grouping val="clustered"/>
        <c:ser>
          <c:idx val="0"/>
          <c:order val="0"/>
          <c:tx>
            <c:strRef>
              <c:f>'graf tier1'!$B$2</c:f>
              <c:strCache>
                <c:ptCount val="1"/>
                <c:pt idx="0">
                  <c:v>2008</c:v>
                </c:pt>
              </c:strCache>
            </c:strRef>
          </c:tx>
          <c:spPr>
            <a:solidFill>
              <a:srgbClr val="9E001A"/>
            </a:solidFill>
            <a:ln w="50800">
              <a:noFill/>
            </a:ln>
          </c:spPr>
          <c:cat>
            <c:strRef>
              <c:f>'graf tier1'!$A$3:$A$19</c:f>
              <c:strCache>
                <c:ptCount val="17"/>
                <c:pt idx="0">
                  <c:v>EE</c:v>
                </c:pt>
                <c:pt idx="1">
                  <c:v>IE*</c:v>
                </c:pt>
                <c:pt idx="2">
                  <c:v>BE***</c:v>
                </c:pt>
                <c:pt idx="3">
                  <c:v>LU**</c:v>
                </c:pt>
                <c:pt idx="4">
                  <c:v>FI</c:v>
                </c:pt>
                <c:pt idx="5">
                  <c:v>SK</c:v>
                </c:pt>
                <c:pt idx="6">
                  <c:v>MT</c:v>
                </c:pt>
                <c:pt idx="7">
                  <c:v>DE</c:v>
                </c:pt>
                <c:pt idx="8">
                  <c:v>AT</c:v>
                </c:pt>
                <c:pt idx="9">
                  <c:v>NL</c:v>
                </c:pt>
                <c:pt idx="10">
                  <c:v>CY**</c:v>
                </c:pt>
                <c:pt idx="11">
                  <c:v>FR**</c:v>
                </c:pt>
                <c:pt idx="12">
                  <c:v>ES</c:v>
                </c:pt>
                <c:pt idx="13">
                  <c:v>GR**</c:v>
                </c:pt>
                <c:pt idx="14">
                  <c:v>IT**</c:v>
                </c:pt>
                <c:pt idx="15">
                  <c:v>SI</c:v>
                </c:pt>
                <c:pt idx="16">
                  <c:v>PT**</c:v>
                </c:pt>
              </c:strCache>
            </c:strRef>
          </c:cat>
          <c:val>
            <c:numRef>
              <c:f>'graf tier1'!$B$3:$B$19</c:f>
              <c:numCache>
                <c:formatCode>0.0</c:formatCode>
                <c:ptCount val="17"/>
                <c:pt idx="0">
                  <c:v>13.181056801534</c:v>
                </c:pt>
                <c:pt idx="1">
                  <c:v>9.3108352484647696</c:v>
                </c:pt>
                <c:pt idx="2">
                  <c:v>11.476361308193498</c:v>
                </c:pt>
                <c:pt idx="3">
                  <c:v>13.014135575514302</c:v>
                </c:pt>
                <c:pt idx="4">
                  <c:v>12.472762940483308</c:v>
                </c:pt>
                <c:pt idx="5">
                  <c:v>10.7208963003023</c:v>
                </c:pt>
                <c:pt idx="6">
                  <c:v>12.549731276610602</c:v>
                </c:pt>
                <c:pt idx="7">
                  <c:v>9.6</c:v>
                </c:pt>
                <c:pt idx="8">
                  <c:v>9.2935619709547659</c:v>
                </c:pt>
                <c:pt idx="9">
                  <c:v>9.5546829732056118</c:v>
                </c:pt>
                <c:pt idx="10">
                  <c:v>8.3043477449072398</c:v>
                </c:pt>
                <c:pt idx="11">
                  <c:v>8.4801145990361793</c:v>
                </c:pt>
                <c:pt idx="12">
                  <c:v>8.1270137427402016</c:v>
                </c:pt>
                <c:pt idx="13">
                  <c:v>8.7410701089830098</c:v>
                </c:pt>
                <c:pt idx="14">
                  <c:v>6.9022484136164648</c:v>
                </c:pt>
                <c:pt idx="15">
                  <c:v>9.0137788929755605</c:v>
                </c:pt>
                <c:pt idx="16">
                  <c:v>6.6088170208720696</c:v>
                </c:pt>
              </c:numCache>
            </c:numRef>
          </c:val>
        </c:ser>
        <c:ser>
          <c:idx val="1"/>
          <c:order val="1"/>
          <c:tx>
            <c:strRef>
              <c:f>'graf tier1'!$C$2</c:f>
              <c:strCache>
                <c:ptCount val="1"/>
                <c:pt idx="0">
                  <c:v>2011</c:v>
                </c:pt>
              </c:strCache>
            </c:strRef>
          </c:tx>
          <c:spPr>
            <a:solidFill>
              <a:srgbClr val="C0504D">
                <a:lumMod val="60000"/>
                <a:lumOff val="40000"/>
              </a:srgbClr>
            </a:solidFill>
            <a:ln w="38100">
              <a:noFill/>
            </a:ln>
          </c:spPr>
          <c:cat>
            <c:strRef>
              <c:f>'graf tier1'!$A$3:$A$19</c:f>
              <c:strCache>
                <c:ptCount val="17"/>
                <c:pt idx="0">
                  <c:v>EE</c:v>
                </c:pt>
                <c:pt idx="1">
                  <c:v>IE*</c:v>
                </c:pt>
                <c:pt idx="2">
                  <c:v>BE***</c:v>
                </c:pt>
                <c:pt idx="3">
                  <c:v>LU**</c:v>
                </c:pt>
                <c:pt idx="4">
                  <c:v>FI</c:v>
                </c:pt>
                <c:pt idx="5">
                  <c:v>SK</c:v>
                </c:pt>
                <c:pt idx="6">
                  <c:v>MT</c:v>
                </c:pt>
                <c:pt idx="7">
                  <c:v>DE</c:v>
                </c:pt>
                <c:pt idx="8">
                  <c:v>AT</c:v>
                </c:pt>
                <c:pt idx="9">
                  <c:v>NL</c:v>
                </c:pt>
                <c:pt idx="10">
                  <c:v>CY**</c:v>
                </c:pt>
                <c:pt idx="11">
                  <c:v>FR**</c:v>
                </c:pt>
                <c:pt idx="12">
                  <c:v>ES</c:v>
                </c:pt>
                <c:pt idx="13">
                  <c:v>GR**</c:v>
                </c:pt>
                <c:pt idx="14">
                  <c:v>IT**</c:v>
                </c:pt>
                <c:pt idx="15">
                  <c:v>SI</c:v>
                </c:pt>
                <c:pt idx="16">
                  <c:v>PT**</c:v>
                </c:pt>
              </c:strCache>
            </c:strRef>
          </c:cat>
          <c:val>
            <c:numRef>
              <c:f>'graf tier1'!$C$3:$C$19</c:f>
              <c:numCache>
                <c:formatCode>0.0</c:formatCode>
                <c:ptCount val="17"/>
                <c:pt idx="0">
                  <c:v>17.827166331717699</c:v>
                </c:pt>
                <c:pt idx="1">
                  <c:v>16.885370006481587</c:v>
                </c:pt>
                <c:pt idx="2">
                  <c:v>15.529544087583915</c:v>
                </c:pt>
                <c:pt idx="3">
                  <c:v>15.778017721562398</c:v>
                </c:pt>
                <c:pt idx="4">
                  <c:v>13.5505132872717</c:v>
                </c:pt>
                <c:pt idx="5">
                  <c:v>12.388409469362404</c:v>
                </c:pt>
                <c:pt idx="6">
                  <c:v>12.328421113404399</c:v>
                </c:pt>
                <c:pt idx="7">
                  <c:v>12.1</c:v>
                </c:pt>
                <c:pt idx="8">
                  <c:v>11.987887723214801</c:v>
                </c:pt>
                <c:pt idx="9">
                  <c:v>11.787887696984702</c:v>
                </c:pt>
                <c:pt idx="10">
                  <c:v>11.5739424848382</c:v>
                </c:pt>
                <c:pt idx="11">
                  <c:v>11.123532861697402</c:v>
                </c:pt>
                <c:pt idx="12">
                  <c:v>9.8538994673035596</c:v>
                </c:pt>
                <c:pt idx="13">
                  <c:v>9.5561444330703189</c:v>
                </c:pt>
                <c:pt idx="14">
                  <c:v>9.3996589043733607</c:v>
                </c:pt>
                <c:pt idx="15">
                  <c:v>9.3694637485336703</c:v>
                </c:pt>
                <c:pt idx="16">
                  <c:v>8.1686496953770007</c:v>
                </c:pt>
              </c:numCache>
            </c:numRef>
          </c:val>
        </c:ser>
        <c:gapWidth val="50"/>
        <c:axId val="75584640"/>
        <c:axId val="75586176"/>
      </c:barChart>
      <c:catAx>
        <c:axId val="75584640"/>
        <c:scaling>
          <c:orientation val="minMax"/>
        </c:scaling>
        <c:axPos val="b"/>
        <c:majorGridlines>
          <c:spPr>
            <a:ln>
              <a:prstDash val="sysDot"/>
            </a:ln>
          </c:spPr>
        </c:majorGridlines>
        <c:numFmt formatCode="mmm/yy" sourceLinked="1"/>
        <c:majorTickMark val="none"/>
        <c:tickLblPos val="low"/>
        <c:spPr>
          <a:ln>
            <a:solidFill>
              <a:sysClr val="windowText" lastClr="000000"/>
            </a:solidFill>
          </a:ln>
        </c:spPr>
        <c:txPr>
          <a:bodyPr rot="0" vert="horz"/>
          <a:lstStyle/>
          <a:p>
            <a:pPr>
              <a:defRPr lang="sl-SI"/>
            </a:pPr>
            <a:endParaRPr lang="en-US"/>
          </a:p>
        </c:txPr>
        <c:crossAx val="75586176"/>
        <c:crosses val="autoZero"/>
        <c:lblAlgn val="ctr"/>
        <c:lblOffset val="0"/>
        <c:tickLblSkip val="1"/>
        <c:tickMarkSkip val="1"/>
      </c:catAx>
      <c:valAx>
        <c:axId val="75586176"/>
        <c:scaling>
          <c:orientation val="minMax"/>
        </c:scaling>
        <c:axPos val="l"/>
        <c:majorGridlines>
          <c:spPr>
            <a:ln w="0">
              <a:prstDash val="sysDot"/>
            </a:ln>
          </c:spPr>
        </c:majorGridlines>
        <c:title>
          <c:tx>
            <c:strRef>
              <c:f>'graf tier1'!$A$21</c:f>
              <c:strCache>
                <c:ptCount val="1"/>
                <c:pt idx="0">
                  <c:v>In %</c:v>
                </c:pt>
              </c:strCache>
            </c:strRef>
          </c:tx>
          <c:layout>
            <c:manualLayout>
              <c:xMode val="edge"/>
              <c:yMode val="edge"/>
              <c:x val="5.5047896083053338E-4"/>
              <c:y val="0.43554926420714335"/>
            </c:manualLayout>
          </c:layout>
          <c:txPr>
            <a:bodyPr rot="-5400000" vert="horz"/>
            <a:lstStyle/>
            <a:p>
              <a:pPr>
                <a:defRPr lang="sl-SI"/>
              </a:pPr>
              <a:endParaRPr lang="en-US"/>
            </a:p>
          </c:txPr>
        </c:title>
        <c:numFmt formatCode="0" sourceLinked="0"/>
        <c:majorTickMark val="none"/>
        <c:tickLblPos val="nextTo"/>
        <c:txPr>
          <a:bodyPr/>
          <a:lstStyle/>
          <a:p>
            <a:pPr>
              <a:defRPr lang="sl-SI"/>
            </a:pPr>
            <a:endParaRPr lang="en-US"/>
          </a:p>
        </c:txPr>
        <c:crossAx val="75584640"/>
        <c:crosses val="autoZero"/>
        <c:crossBetween val="between"/>
      </c:valAx>
      <c:spPr>
        <a:ln>
          <a:solidFill>
            <a:sysClr val="window" lastClr="FFFFFF">
              <a:lumMod val="50000"/>
            </a:sysClr>
          </a:solidFill>
        </a:ln>
      </c:spPr>
    </c:plotArea>
    <c:legend>
      <c:legendPos val="r"/>
      <c:layout>
        <c:manualLayout>
          <c:xMode val="edge"/>
          <c:yMode val="edge"/>
          <c:x val="0.51905685674640989"/>
          <c:y val="6.6946710312896313E-2"/>
          <c:w val="0.31694695487904812"/>
          <c:h val="0.10224070305818544"/>
        </c:manualLayout>
      </c:layout>
      <c:spPr>
        <a:solidFill>
          <a:sysClr val="window" lastClr="FFFFFF"/>
        </a:solidFill>
      </c:spPr>
      <c:txPr>
        <a:bodyPr/>
        <a:lstStyle/>
        <a:p>
          <a:pPr>
            <a:defRPr lang="sl-SI"/>
          </a:pPr>
          <a:endParaRPr lang="en-US"/>
        </a:p>
      </c:txPr>
    </c:legend>
    <c:plotVisOnly val="1"/>
    <c:dispBlanksAs val="gap"/>
  </c:chart>
  <c:spPr>
    <a:ln>
      <a:noFill/>
    </a:ln>
  </c:spPr>
  <c:txPr>
    <a:bodyPr/>
    <a:lstStyle/>
    <a:p>
      <a:pPr>
        <a:defRPr sz="1200">
          <a:latin typeface="Myriad Pro"/>
        </a:defRPr>
      </a:pPr>
      <a:endParaRPr lang="en-US"/>
    </a:p>
  </c:txPr>
  <c:externalData r:id="rId2"/>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3869836334152492E-2"/>
          <c:y val="8.7528148869032055E-2"/>
          <c:w val="0.9084489024859157"/>
          <c:h val="0.68664106874281161"/>
        </c:manualLayout>
      </c:layout>
      <c:barChart>
        <c:barDir val="col"/>
        <c:grouping val="percentStacked"/>
        <c:ser>
          <c:idx val="0"/>
          <c:order val="0"/>
          <c:tx>
            <c:strRef>
              <c:f>F_viri_strukt!$A$4</c:f>
              <c:strCache>
                <c:ptCount val="1"/>
                <c:pt idx="0">
                  <c:v>Loans</c:v>
                </c:pt>
              </c:strCache>
            </c:strRef>
          </c:tx>
          <c:spPr>
            <a:solidFill>
              <a:srgbClr val="9E001A"/>
            </a:solidFill>
            <a:ln w="50800">
              <a:noFill/>
            </a:ln>
          </c:spPr>
          <c:cat>
            <c:multiLvlStrRef>
              <c:f>F_viri_strukt!$B$2:$G$3</c:f>
              <c:multiLvlStrCache>
                <c:ptCount val="6"/>
                <c:lvl>
                  <c:pt idx="0">
                    <c:v>Slovenia</c:v>
                  </c:pt>
                  <c:pt idx="1">
                    <c:v>EMU</c:v>
                  </c:pt>
                  <c:pt idx="2">
                    <c:v>Slovenia</c:v>
                  </c:pt>
                  <c:pt idx="3">
                    <c:v>EMU</c:v>
                  </c:pt>
                  <c:pt idx="4">
                    <c:v>Slovenia</c:v>
                  </c:pt>
                  <c:pt idx="5">
                    <c:v>EMU</c:v>
                  </c:pt>
                </c:lvl>
                <c:lvl>
                  <c:pt idx="0">
                    <c:v>2007</c:v>
                  </c:pt>
                  <c:pt idx="2">
                    <c:v>2010</c:v>
                  </c:pt>
                  <c:pt idx="4">
                    <c:v>2011</c:v>
                  </c:pt>
                </c:lvl>
              </c:multiLvlStrCache>
            </c:multiLvlStrRef>
          </c:cat>
          <c:val>
            <c:numRef>
              <c:f>F_viri_strukt!$B$4:$G$4</c:f>
              <c:numCache>
                <c:formatCode>General</c:formatCode>
                <c:ptCount val="6"/>
                <c:pt idx="0">
                  <c:v>33089.699999999997</c:v>
                </c:pt>
                <c:pt idx="1">
                  <c:v>10043419.5</c:v>
                </c:pt>
                <c:pt idx="2">
                  <c:v>40001.9</c:v>
                </c:pt>
                <c:pt idx="3">
                  <c:v>11050511.69999999</c:v>
                </c:pt>
                <c:pt idx="4">
                  <c:v>40369.910000000003</c:v>
                </c:pt>
              </c:numCache>
            </c:numRef>
          </c:val>
        </c:ser>
        <c:ser>
          <c:idx val="2"/>
          <c:order val="1"/>
          <c:tx>
            <c:strRef>
              <c:f>F_viri_strukt!$A$6</c:f>
              <c:strCache>
                <c:ptCount val="1"/>
                <c:pt idx="0">
                  <c:v>Other accounts receivable</c:v>
                </c:pt>
              </c:strCache>
            </c:strRef>
          </c:tx>
          <c:spPr>
            <a:solidFill>
              <a:srgbClr val="6F6F6F"/>
            </a:solidFill>
            <a:ln>
              <a:noFill/>
            </a:ln>
          </c:spPr>
          <c:cat>
            <c:multiLvlStrRef>
              <c:f>F_viri_strukt!$B$2:$G$3</c:f>
              <c:multiLvlStrCache>
                <c:ptCount val="6"/>
                <c:lvl>
                  <c:pt idx="0">
                    <c:v>Slovenia</c:v>
                  </c:pt>
                  <c:pt idx="1">
                    <c:v>EMU</c:v>
                  </c:pt>
                  <c:pt idx="2">
                    <c:v>Slovenia</c:v>
                  </c:pt>
                  <c:pt idx="3">
                    <c:v>EMU</c:v>
                  </c:pt>
                  <c:pt idx="4">
                    <c:v>Slovenia</c:v>
                  </c:pt>
                  <c:pt idx="5">
                    <c:v>EMU</c:v>
                  </c:pt>
                </c:lvl>
                <c:lvl>
                  <c:pt idx="0">
                    <c:v>2007</c:v>
                  </c:pt>
                  <c:pt idx="2">
                    <c:v>2010</c:v>
                  </c:pt>
                  <c:pt idx="4">
                    <c:v>2011</c:v>
                  </c:pt>
                </c:lvl>
              </c:multiLvlStrCache>
            </c:multiLvlStrRef>
          </c:cat>
          <c:val>
            <c:numRef>
              <c:f>F_viri_strukt!$B$6:$G$6</c:f>
              <c:numCache>
                <c:formatCode>General</c:formatCode>
                <c:ptCount val="6"/>
                <c:pt idx="0">
                  <c:v>18885.800000000003</c:v>
                </c:pt>
                <c:pt idx="1">
                  <c:v>3804816.8</c:v>
                </c:pt>
                <c:pt idx="2">
                  <c:v>17391.100000000002</c:v>
                </c:pt>
                <c:pt idx="3">
                  <c:v>3916304</c:v>
                </c:pt>
                <c:pt idx="4">
                  <c:v>16150.26</c:v>
                </c:pt>
              </c:numCache>
            </c:numRef>
          </c:val>
        </c:ser>
        <c:ser>
          <c:idx val="1"/>
          <c:order val="2"/>
          <c:tx>
            <c:strRef>
              <c:f>F_viri_strukt!$A$5</c:f>
              <c:strCache>
                <c:ptCount val="1"/>
                <c:pt idx="0">
                  <c:v>Equity</c:v>
                </c:pt>
              </c:strCache>
            </c:strRef>
          </c:tx>
          <c:spPr>
            <a:solidFill>
              <a:srgbClr val="C0504D">
                <a:lumMod val="60000"/>
                <a:lumOff val="40000"/>
              </a:srgbClr>
            </a:solidFill>
            <a:ln w="38100">
              <a:noFill/>
            </a:ln>
          </c:spPr>
          <c:cat>
            <c:multiLvlStrRef>
              <c:f>F_viri_strukt!$B$2:$G$3</c:f>
              <c:multiLvlStrCache>
                <c:ptCount val="6"/>
                <c:lvl>
                  <c:pt idx="0">
                    <c:v>Slovenia</c:v>
                  </c:pt>
                  <c:pt idx="1">
                    <c:v>EMU</c:v>
                  </c:pt>
                  <c:pt idx="2">
                    <c:v>Slovenia</c:v>
                  </c:pt>
                  <c:pt idx="3">
                    <c:v>EMU</c:v>
                  </c:pt>
                  <c:pt idx="4">
                    <c:v>Slovenia</c:v>
                  </c:pt>
                  <c:pt idx="5">
                    <c:v>EMU</c:v>
                  </c:pt>
                </c:lvl>
                <c:lvl>
                  <c:pt idx="0">
                    <c:v>2007</c:v>
                  </c:pt>
                  <c:pt idx="2">
                    <c:v>2010</c:v>
                  </c:pt>
                  <c:pt idx="4">
                    <c:v>2011</c:v>
                  </c:pt>
                </c:lvl>
              </c:multiLvlStrCache>
            </c:multiLvlStrRef>
          </c:cat>
          <c:val>
            <c:numRef>
              <c:f>F_viri_strukt!$B$5:$G$5</c:f>
              <c:numCache>
                <c:formatCode>General</c:formatCode>
                <c:ptCount val="6"/>
                <c:pt idx="0">
                  <c:v>50812.500000000007</c:v>
                </c:pt>
                <c:pt idx="1">
                  <c:v>22615754.599999998</c:v>
                </c:pt>
                <c:pt idx="2">
                  <c:v>42907.700000000004</c:v>
                </c:pt>
                <c:pt idx="3">
                  <c:v>22148193.299999997</c:v>
                </c:pt>
                <c:pt idx="4">
                  <c:v>40446.150000000009</c:v>
                </c:pt>
              </c:numCache>
            </c:numRef>
          </c:val>
        </c:ser>
        <c:ser>
          <c:idx val="3"/>
          <c:order val="3"/>
          <c:tx>
            <c:strRef>
              <c:f>F_viri_strukt!$A$7</c:f>
              <c:strCache>
                <c:ptCount val="1"/>
                <c:pt idx="0">
                  <c:v>Securities other than shares</c:v>
                </c:pt>
              </c:strCache>
            </c:strRef>
          </c:tx>
          <c:spPr>
            <a:solidFill>
              <a:sysClr val="windowText" lastClr="000000"/>
            </a:solidFill>
            <a:ln>
              <a:noFill/>
            </a:ln>
          </c:spPr>
          <c:cat>
            <c:multiLvlStrRef>
              <c:f>F_viri_strukt!$B$2:$G$3</c:f>
              <c:multiLvlStrCache>
                <c:ptCount val="6"/>
                <c:lvl>
                  <c:pt idx="0">
                    <c:v>Slovenia</c:v>
                  </c:pt>
                  <c:pt idx="1">
                    <c:v>EMU</c:v>
                  </c:pt>
                  <c:pt idx="2">
                    <c:v>Slovenia</c:v>
                  </c:pt>
                  <c:pt idx="3">
                    <c:v>EMU</c:v>
                  </c:pt>
                  <c:pt idx="4">
                    <c:v>Slovenia</c:v>
                  </c:pt>
                  <c:pt idx="5">
                    <c:v>EMU</c:v>
                  </c:pt>
                </c:lvl>
                <c:lvl>
                  <c:pt idx="0">
                    <c:v>2007</c:v>
                  </c:pt>
                  <c:pt idx="2">
                    <c:v>2010</c:v>
                  </c:pt>
                  <c:pt idx="4">
                    <c:v>2011</c:v>
                  </c:pt>
                </c:lvl>
              </c:multiLvlStrCache>
            </c:multiLvlStrRef>
          </c:cat>
          <c:val>
            <c:numRef>
              <c:f>F_viri_strukt!$B$7:$G$7</c:f>
              <c:numCache>
                <c:formatCode>General</c:formatCode>
                <c:ptCount val="6"/>
                <c:pt idx="0">
                  <c:v>644.79999999999995</c:v>
                </c:pt>
                <c:pt idx="1">
                  <c:v>3076754.1</c:v>
                </c:pt>
                <c:pt idx="2">
                  <c:v>1096.3</c:v>
                </c:pt>
                <c:pt idx="3">
                  <c:v>4126791.1</c:v>
                </c:pt>
                <c:pt idx="4">
                  <c:v>995.3</c:v>
                </c:pt>
              </c:numCache>
            </c:numRef>
          </c:val>
        </c:ser>
        <c:ser>
          <c:idx val="4"/>
          <c:order val="4"/>
          <c:tx>
            <c:strRef>
              <c:f>F_viri_strukt!$A$8</c:f>
              <c:strCache>
                <c:ptCount val="1"/>
                <c:pt idx="0">
                  <c:v>Other</c:v>
                </c:pt>
              </c:strCache>
            </c:strRef>
          </c:tx>
          <c:spPr>
            <a:solidFill>
              <a:sysClr val="window" lastClr="FFFFFF">
                <a:lumMod val="75000"/>
              </a:sysClr>
            </a:solidFill>
          </c:spPr>
          <c:cat>
            <c:multiLvlStrRef>
              <c:f>F_viri_strukt!$B$2:$G$3</c:f>
              <c:multiLvlStrCache>
                <c:ptCount val="6"/>
                <c:lvl>
                  <c:pt idx="0">
                    <c:v>Slovenia</c:v>
                  </c:pt>
                  <c:pt idx="1">
                    <c:v>EMU</c:v>
                  </c:pt>
                  <c:pt idx="2">
                    <c:v>Slovenia</c:v>
                  </c:pt>
                  <c:pt idx="3">
                    <c:v>EMU</c:v>
                  </c:pt>
                  <c:pt idx="4">
                    <c:v>Slovenia</c:v>
                  </c:pt>
                  <c:pt idx="5">
                    <c:v>EMU</c:v>
                  </c:pt>
                </c:lvl>
                <c:lvl>
                  <c:pt idx="0">
                    <c:v>2007</c:v>
                  </c:pt>
                  <c:pt idx="2">
                    <c:v>2010</c:v>
                  </c:pt>
                  <c:pt idx="4">
                    <c:v>2011</c:v>
                  </c:pt>
                </c:lvl>
              </c:multiLvlStrCache>
            </c:multiLvlStrRef>
          </c:cat>
          <c:val>
            <c:numRef>
              <c:f>F_viri_strukt!$B$8:$G$8</c:f>
              <c:numCache>
                <c:formatCode>General</c:formatCode>
                <c:ptCount val="6"/>
                <c:pt idx="0">
                  <c:v>3726.3999999999869</c:v>
                </c:pt>
                <c:pt idx="1">
                  <c:v>5675483.0000000009</c:v>
                </c:pt>
                <c:pt idx="2">
                  <c:v>5014.4999999999754</c:v>
                </c:pt>
                <c:pt idx="3">
                  <c:v>6293724.5000000037</c:v>
                </c:pt>
                <c:pt idx="4">
                  <c:v>5065.4500000000135</c:v>
                </c:pt>
              </c:numCache>
            </c:numRef>
          </c:val>
        </c:ser>
        <c:gapWidth val="40"/>
        <c:overlap val="100"/>
        <c:axId val="75683712"/>
        <c:axId val="75685248"/>
      </c:barChart>
      <c:catAx>
        <c:axId val="75683712"/>
        <c:scaling>
          <c:orientation val="minMax"/>
        </c:scaling>
        <c:axPos val="b"/>
        <c:majorGridlines>
          <c:spPr>
            <a:ln>
              <a:prstDash val="sysDot"/>
            </a:ln>
          </c:spPr>
        </c:majorGridlines>
        <c:numFmt formatCode="mmm/yy" sourceLinked="1"/>
        <c:majorTickMark val="none"/>
        <c:tickLblPos val="low"/>
        <c:spPr>
          <a:ln w="0">
            <a:solidFill>
              <a:sysClr val="windowText" lastClr="000000"/>
            </a:solidFill>
          </a:ln>
        </c:spPr>
        <c:txPr>
          <a:bodyPr rot="-5400000" vert="horz"/>
          <a:lstStyle/>
          <a:p>
            <a:pPr>
              <a:defRPr lang="sl-SI"/>
            </a:pPr>
            <a:endParaRPr lang="en-US"/>
          </a:p>
        </c:txPr>
        <c:crossAx val="75685248"/>
        <c:crosses val="autoZero"/>
        <c:lblAlgn val="ctr"/>
        <c:lblOffset val="0"/>
        <c:tickLblSkip val="1"/>
        <c:tickMarkSkip val="1"/>
      </c:catAx>
      <c:valAx>
        <c:axId val="75685248"/>
        <c:scaling>
          <c:orientation val="minMax"/>
        </c:scaling>
        <c:axPos val="l"/>
        <c:majorGridlines>
          <c:spPr>
            <a:ln w="0">
              <a:prstDash val="sysDot"/>
            </a:ln>
          </c:spPr>
        </c:majorGridlines>
        <c:numFmt formatCode="0%" sourceLinked="0"/>
        <c:majorTickMark val="none"/>
        <c:tickLblPos val="nextTo"/>
        <c:txPr>
          <a:bodyPr/>
          <a:lstStyle/>
          <a:p>
            <a:pPr>
              <a:defRPr lang="sl-SI"/>
            </a:pPr>
            <a:endParaRPr lang="en-US"/>
          </a:p>
        </c:txPr>
        <c:crossAx val="75683712"/>
        <c:crosses val="autoZero"/>
        <c:crossBetween val="between"/>
      </c:valAx>
      <c:spPr>
        <a:ln>
          <a:solidFill>
            <a:sysClr val="window" lastClr="FFFFFF">
              <a:lumMod val="50000"/>
            </a:sysClr>
          </a:solidFill>
        </a:ln>
      </c:spPr>
    </c:plotArea>
    <c:legend>
      <c:legendPos val="r"/>
      <c:layout>
        <c:manualLayout>
          <c:xMode val="edge"/>
          <c:yMode val="edge"/>
          <c:x val="3.6678937425815523E-2"/>
          <c:y val="1.0291073166416071E-3"/>
          <c:w val="0.95240349733353513"/>
          <c:h val="7.0122976201008713E-2"/>
        </c:manualLayout>
      </c:layout>
      <c:spPr>
        <a:solidFill>
          <a:sysClr val="window" lastClr="FFFFFF"/>
        </a:solidFill>
      </c:spPr>
      <c:txPr>
        <a:bodyPr/>
        <a:lstStyle/>
        <a:p>
          <a:pPr>
            <a:defRPr lang="sl-SI"/>
          </a:pPr>
          <a:endParaRPr lang="en-US"/>
        </a:p>
      </c:txPr>
    </c:legend>
    <c:plotVisOnly val="1"/>
    <c:dispBlanksAs val="gap"/>
  </c:chart>
  <c:spPr>
    <a:ln>
      <a:noFill/>
    </a:ln>
  </c:spPr>
  <c:txPr>
    <a:bodyPr/>
    <a:lstStyle/>
    <a:p>
      <a:pPr>
        <a:defRPr sz="1200">
          <a:latin typeface="Myriad Pro"/>
        </a:defRPr>
      </a:pPr>
      <a:endParaRPr lang="en-US"/>
    </a:p>
  </c:txPr>
  <c:externalData r:id="rId2"/>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075781132453979E-2"/>
          <c:y val="8.4531894187384188E-2"/>
          <c:w val="0.90559932780241637"/>
          <c:h val="0.77952496387389913"/>
        </c:manualLayout>
      </c:layout>
      <c:barChart>
        <c:barDir val="col"/>
        <c:grouping val="clustered"/>
        <c:ser>
          <c:idx val="1"/>
          <c:order val="0"/>
          <c:dPt>
            <c:idx val="0"/>
            <c:spPr>
              <a:solidFill>
                <a:srgbClr val="9E001A"/>
              </a:solidFill>
            </c:spPr>
          </c:dPt>
          <c:dPt>
            <c:idx val="1"/>
            <c:spPr>
              <a:solidFill>
                <a:srgbClr val="9E001A"/>
              </a:solidFill>
            </c:spPr>
          </c:dPt>
          <c:dPt>
            <c:idx val="2"/>
            <c:spPr>
              <a:solidFill>
                <a:srgbClr val="9E001A"/>
              </a:solidFill>
            </c:spPr>
          </c:dPt>
          <c:dPt>
            <c:idx val="3"/>
            <c:spPr>
              <a:solidFill>
                <a:srgbClr val="9E001A"/>
              </a:solidFill>
            </c:spPr>
          </c:dPt>
          <c:dPt>
            <c:idx val="4"/>
            <c:spPr>
              <a:solidFill>
                <a:srgbClr val="9E001A"/>
              </a:solidFill>
            </c:spPr>
          </c:dPt>
          <c:dPt>
            <c:idx val="5"/>
            <c:spPr>
              <a:solidFill>
                <a:srgbClr val="6F6F6F"/>
              </a:solidFill>
            </c:spPr>
          </c:dPt>
          <c:dPt>
            <c:idx val="6"/>
            <c:spPr>
              <a:solidFill>
                <a:srgbClr val="6F6F6F"/>
              </a:solidFill>
            </c:spPr>
          </c:dPt>
          <c:dPt>
            <c:idx val="7"/>
            <c:spPr>
              <a:solidFill>
                <a:srgbClr val="6F6F6F"/>
              </a:solidFill>
            </c:spPr>
          </c:dPt>
          <c:dPt>
            <c:idx val="8"/>
            <c:spPr>
              <a:solidFill>
                <a:srgbClr val="6F6F6F"/>
              </a:solidFill>
            </c:spPr>
          </c:dPt>
          <c:dPt>
            <c:idx val="9"/>
            <c:spPr>
              <a:solidFill>
                <a:srgbClr val="6F6F6F"/>
              </a:solidFill>
            </c:spPr>
          </c:dPt>
          <c:dLbls>
            <c:dLbl>
              <c:idx val="5"/>
              <c:spPr>
                <a:solidFill>
                  <a:srgbClr val="FFFFFF"/>
                </a:solidFill>
              </c:spPr>
              <c:txPr>
                <a:bodyPr/>
                <a:lstStyle/>
                <a:p>
                  <a:pPr>
                    <a:defRPr lang="sl-SI" b="1">
                      <a:solidFill>
                        <a:schemeClr val="tx1"/>
                      </a:solidFill>
                    </a:defRPr>
                  </a:pPr>
                  <a:endParaRPr lang="en-US"/>
                </a:p>
              </c:txPr>
            </c:dLbl>
            <c:dLbl>
              <c:idx val="6"/>
              <c:spPr>
                <a:solidFill>
                  <a:srgbClr val="FFFFFF"/>
                </a:solidFill>
              </c:spPr>
              <c:txPr>
                <a:bodyPr/>
                <a:lstStyle/>
                <a:p>
                  <a:pPr>
                    <a:defRPr lang="sl-SI" b="1">
                      <a:solidFill>
                        <a:schemeClr val="tx1"/>
                      </a:solidFill>
                    </a:defRPr>
                  </a:pPr>
                  <a:endParaRPr lang="en-US"/>
                </a:p>
              </c:txPr>
            </c:dLbl>
            <c:dLbl>
              <c:idx val="7"/>
              <c:numFmt formatCode="#,##0.0" sourceLinked="0"/>
              <c:spPr>
                <a:solidFill>
                  <a:srgbClr val="FFFFFF"/>
                </a:solidFill>
              </c:spPr>
              <c:txPr>
                <a:bodyPr/>
                <a:lstStyle/>
                <a:p>
                  <a:pPr>
                    <a:defRPr lang="sl-SI" b="1">
                      <a:solidFill>
                        <a:schemeClr val="tx1"/>
                      </a:solidFill>
                    </a:defRPr>
                  </a:pPr>
                  <a:endParaRPr lang="en-US"/>
                </a:p>
              </c:txPr>
            </c:dLbl>
            <c:dLbl>
              <c:idx val="8"/>
              <c:spPr>
                <a:solidFill>
                  <a:srgbClr val="FFFFFF"/>
                </a:solidFill>
              </c:spPr>
              <c:txPr>
                <a:bodyPr/>
                <a:lstStyle/>
                <a:p>
                  <a:pPr>
                    <a:defRPr lang="sl-SI" b="1">
                      <a:solidFill>
                        <a:schemeClr val="tx1"/>
                      </a:solidFill>
                    </a:defRPr>
                  </a:pPr>
                  <a:endParaRPr lang="en-US"/>
                </a:p>
              </c:txPr>
            </c:dLbl>
            <c:dLbl>
              <c:idx val="9"/>
              <c:spPr>
                <a:solidFill>
                  <a:srgbClr val="FFFFFF"/>
                </a:solidFill>
              </c:spPr>
              <c:txPr>
                <a:bodyPr/>
                <a:lstStyle/>
                <a:p>
                  <a:pPr>
                    <a:defRPr lang="sl-SI" b="1">
                      <a:solidFill>
                        <a:schemeClr val="tx1"/>
                      </a:solidFill>
                    </a:defRPr>
                  </a:pPr>
                  <a:endParaRPr lang="en-US"/>
                </a:p>
              </c:txPr>
            </c:dLbl>
            <c:spPr>
              <a:solidFill>
                <a:srgbClr val="FFFFFF"/>
              </a:solidFill>
            </c:spPr>
            <c:txPr>
              <a:bodyPr/>
              <a:lstStyle/>
              <a:p>
                <a:pPr>
                  <a:defRPr lang="sl-SI" b="1">
                    <a:solidFill>
                      <a:srgbClr val="9E001A"/>
                    </a:solidFill>
                  </a:defRPr>
                </a:pPr>
                <a:endParaRPr lang="en-US"/>
              </a:p>
            </c:txPr>
            <c:dLblPos val="inEnd"/>
            <c:showVal val="1"/>
          </c:dLbls>
          <c:cat>
            <c:multiLvlStrRef>
              <c:f>'Slika 1'!$C$3:$L$4</c:f>
              <c:multiLvlStrCache>
                <c:ptCount val="10"/>
                <c:lvl>
                  <c:pt idx="0">
                    <c:v>2006</c:v>
                  </c:pt>
                  <c:pt idx="1">
                    <c:v>2007</c:v>
                  </c:pt>
                  <c:pt idx="2">
                    <c:v>2008</c:v>
                  </c:pt>
                  <c:pt idx="3">
                    <c:v>2009</c:v>
                  </c:pt>
                  <c:pt idx="4">
                    <c:v>2010</c:v>
                  </c:pt>
                  <c:pt idx="5">
                    <c:v>2006</c:v>
                  </c:pt>
                  <c:pt idx="6">
                    <c:v>2007</c:v>
                  </c:pt>
                  <c:pt idx="7">
                    <c:v>2008</c:v>
                  </c:pt>
                  <c:pt idx="8">
                    <c:v>2009</c:v>
                  </c:pt>
                  <c:pt idx="9">
                    <c:v>2010</c:v>
                  </c:pt>
                </c:lvl>
                <c:lvl>
                  <c:pt idx="0">
                    <c:v>Share of debt in total liabilities (in %)</c:v>
                  </c:pt>
                  <c:pt idx="5">
                    <c:v>Debt compared to EBITDA</c:v>
                  </c:pt>
                </c:lvl>
              </c:multiLvlStrCache>
            </c:multiLvlStrRef>
          </c:cat>
          <c:val>
            <c:numRef>
              <c:f>'Slika 1'!$C$5:$L$5</c:f>
              <c:numCache>
                <c:formatCode>General</c:formatCode>
                <c:ptCount val="10"/>
                <c:pt idx="0">
                  <c:v>60.9</c:v>
                </c:pt>
                <c:pt idx="1">
                  <c:v>63.7</c:v>
                </c:pt>
                <c:pt idx="2">
                  <c:v>67.099999999999994</c:v>
                </c:pt>
                <c:pt idx="3">
                  <c:v>66.7</c:v>
                </c:pt>
                <c:pt idx="4">
                  <c:v>66.5</c:v>
                </c:pt>
                <c:pt idx="5">
                  <c:v>8.1</c:v>
                </c:pt>
                <c:pt idx="6">
                  <c:v>8.7000000000000011</c:v>
                </c:pt>
                <c:pt idx="7">
                  <c:v>10</c:v>
                </c:pt>
                <c:pt idx="8">
                  <c:v>12.6</c:v>
                </c:pt>
                <c:pt idx="9">
                  <c:v>12.5</c:v>
                </c:pt>
              </c:numCache>
            </c:numRef>
          </c:val>
        </c:ser>
        <c:gapWidth val="40"/>
        <c:axId val="75769344"/>
        <c:axId val="75770880"/>
      </c:barChart>
      <c:catAx>
        <c:axId val="75769344"/>
        <c:scaling>
          <c:orientation val="minMax"/>
        </c:scaling>
        <c:axPos val="b"/>
        <c:majorGridlines>
          <c:spPr>
            <a:ln>
              <a:prstDash val="sysDot"/>
            </a:ln>
          </c:spPr>
        </c:majorGridlines>
        <c:numFmt formatCode="mmm/yy" sourceLinked="1"/>
        <c:majorTickMark val="none"/>
        <c:tickLblPos val="low"/>
        <c:spPr>
          <a:ln w="0">
            <a:solidFill>
              <a:sysClr val="windowText" lastClr="000000">
                <a:lumMod val="75000"/>
                <a:lumOff val="25000"/>
              </a:sysClr>
            </a:solidFill>
          </a:ln>
        </c:spPr>
        <c:txPr>
          <a:bodyPr rot="0" vert="horz"/>
          <a:lstStyle/>
          <a:p>
            <a:pPr>
              <a:defRPr lang="sl-SI"/>
            </a:pPr>
            <a:endParaRPr lang="en-US"/>
          </a:p>
        </c:txPr>
        <c:crossAx val="75770880"/>
        <c:crosses val="autoZero"/>
        <c:lblAlgn val="ctr"/>
        <c:lblOffset val="0"/>
        <c:tickLblSkip val="1"/>
        <c:tickMarkSkip val="1"/>
      </c:catAx>
      <c:valAx>
        <c:axId val="75770880"/>
        <c:scaling>
          <c:orientation val="minMax"/>
          <c:max val="70"/>
        </c:scaling>
        <c:axPos val="l"/>
        <c:majorGridlines>
          <c:spPr>
            <a:ln w="0">
              <a:prstDash val="sysDot"/>
            </a:ln>
          </c:spPr>
        </c:majorGridlines>
        <c:numFmt formatCode="#,##0" sourceLinked="0"/>
        <c:majorTickMark val="none"/>
        <c:tickLblPos val="nextTo"/>
        <c:txPr>
          <a:bodyPr/>
          <a:lstStyle/>
          <a:p>
            <a:pPr>
              <a:defRPr lang="sl-SI"/>
            </a:pPr>
            <a:endParaRPr lang="en-US"/>
          </a:p>
        </c:txPr>
        <c:crossAx val="75769344"/>
        <c:crosses val="autoZero"/>
        <c:crossBetween val="between"/>
      </c:valAx>
      <c:spPr>
        <a:ln>
          <a:solidFill>
            <a:sysClr val="window" lastClr="FFFFFF">
              <a:lumMod val="50000"/>
            </a:sysClr>
          </a:solidFill>
        </a:ln>
      </c:spPr>
    </c:plotArea>
    <c:plotVisOnly val="1"/>
    <c:dispBlanksAs val="gap"/>
  </c:chart>
  <c:spPr>
    <a:ln>
      <a:noFill/>
    </a:ln>
  </c:spPr>
  <c:txPr>
    <a:bodyPr/>
    <a:lstStyle/>
    <a:p>
      <a:pPr>
        <a:defRPr sz="1200">
          <a:latin typeface="Myriad Pro"/>
        </a:defRPr>
      </a:pPr>
      <a:endParaRPr lang="en-US"/>
    </a:p>
  </c:txPr>
  <c:externalData r:id="rId2"/>
  <c:userShapes r:id="rId3"/>
</c:chartSpace>
</file>

<file path=ppt/charts/chart7.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4553488138823754E-2"/>
          <c:y val="4.5413116491330022E-2"/>
          <c:w val="0.90165484728421685"/>
          <c:h val="0.72502670643432809"/>
        </c:manualLayout>
      </c:layout>
      <c:barChart>
        <c:barDir val="col"/>
        <c:grouping val="stacked"/>
        <c:ser>
          <c:idx val="0"/>
          <c:order val="0"/>
          <c:tx>
            <c:strRef>
              <c:f>Kred_kap!$B$5</c:f>
              <c:strCache>
                <c:ptCount val="1"/>
                <c:pt idx="0">
                  <c:v>Loans</c:v>
                </c:pt>
              </c:strCache>
            </c:strRef>
          </c:tx>
          <c:spPr>
            <a:solidFill>
              <a:srgbClr val="9E001A"/>
            </a:solidFill>
            <a:ln w="50800">
              <a:noFill/>
            </a:ln>
          </c:spPr>
          <c:dPt>
            <c:idx val="1"/>
            <c:spPr>
              <a:solidFill>
                <a:srgbClr val="D8D8D8">
                  <a:lumMod val="50000"/>
                </a:srgbClr>
              </a:solidFill>
              <a:ln w="50800">
                <a:noFill/>
              </a:ln>
            </c:spPr>
          </c:dPt>
          <c:dPt>
            <c:idx val="3"/>
            <c:spPr>
              <a:solidFill>
                <a:srgbClr val="D8D8D8">
                  <a:lumMod val="50000"/>
                </a:srgbClr>
              </a:solidFill>
              <a:ln w="50800">
                <a:noFill/>
              </a:ln>
            </c:spPr>
          </c:dPt>
          <c:dPt>
            <c:idx val="5"/>
            <c:spPr>
              <a:solidFill>
                <a:srgbClr val="D8D8D8">
                  <a:lumMod val="50000"/>
                </a:srgbClr>
              </a:solidFill>
              <a:ln w="50800">
                <a:noFill/>
              </a:ln>
            </c:spPr>
          </c:dPt>
          <c:dPt>
            <c:idx val="7"/>
            <c:spPr>
              <a:solidFill>
                <a:srgbClr val="D8D8D8">
                  <a:lumMod val="50000"/>
                </a:srgbClr>
              </a:solidFill>
              <a:ln w="50800">
                <a:noFill/>
              </a:ln>
            </c:spPr>
          </c:dPt>
          <c:dPt>
            <c:idx val="9"/>
            <c:spPr>
              <a:solidFill>
                <a:srgbClr val="D8D8D8">
                  <a:lumMod val="50000"/>
                </a:srgbClr>
              </a:solidFill>
              <a:ln w="50800">
                <a:noFill/>
              </a:ln>
            </c:spPr>
          </c:dPt>
          <c:dPt>
            <c:idx val="11"/>
            <c:spPr>
              <a:solidFill>
                <a:srgbClr val="D8D8D8">
                  <a:lumMod val="50000"/>
                </a:srgbClr>
              </a:solidFill>
              <a:ln w="50800">
                <a:noFill/>
              </a:ln>
            </c:spPr>
          </c:dPt>
          <c:dPt>
            <c:idx val="13"/>
            <c:spPr>
              <a:solidFill>
                <a:srgbClr val="D8D8D8">
                  <a:lumMod val="50000"/>
                </a:srgbClr>
              </a:solidFill>
              <a:ln w="50800">
                <a:noFill/>
              </a:ln>
            </c:spPr>
          </c:dPt>
          <c:cat>
            <c:multiLvlStrRef>
              <c:f>Kred_kap!$C$3:$R$4</c:f>
              <c:multiLvlStrCache>
                <c:ptCount val="16"/>
                <c:lvl>
                  <c:pt idx="0">
                    <c:v>Slovenia</c:v>
                  </c:pt>
                  <c:pt idx="1">
                    <c:v>EMU</c:v>
                  </c:pt>
                  <c:pt idx="2">
                    <c:v>Slovenia</c:v>
                  </c:pt>
                  <c:pt idx="3">
                    <c:v>EMU</c:v>
                  </c:pt>
                  <c:pt idx="4">
                    <c:v>Slovenia</c:v>
                  </c:pt>
                  <c:pt idx="5">
                    <c:v>EMU</c:v>
                  </c:pt>
                  <c:pt idx="6">
                    <c:v>Slovenia</c:v>
                  </c:pt>
                  <c:pt idx="7">
                    <c:v>EMU</c:v>
                  </c:pt>
                  <c:pt idx="8">
                    <c:v>Slovenia</c:v>
                  </c:pt>
                  <c:pt idx="9">
                    <c:v>EMU</c:v>
                  </c:pt>
                  <c:pt idx="10">
                    <c:v>Slovenia</c:v>
                  </c:pt>
                  <c:pt idx="11">
                    <c:v>EMU</c:v>
                  </c:pt>
                  <c:pt idx="12">
                    <c:v>Slovenia</c:v>
                  </c:pt>
                  <c:pt idx="13">
                    <c:v>EMU</c:v>
                  </c:pt>
                  <c:pt idx="14">
                    <c:v>Slovenia</c:v>
                  </c:pt>
                  <c:pt idx="15">
                    <c:v>EMU</c:v>
                  </c:pt>
                </c:lvl>
                <c:lvl>
                  <c:pt idx="0">
                    <c:v>2004</c:v>
                  </c:pt>
                  <c:pt idx="2">
                    <c:v>2005</c:v>
                  </c:pt>
                  <c:pt idx="4">
                    <c:v>2006</c:v>
                  </c:pt>
                  <c:pt idx="6">
                    <c:v>2007</c:v>
                  </c:pt>
                  <c:pt idx="8">
                    <c:v>2008</c:v>
                  </c:pt>
                  <c:pt idx="10">
                    <c:v>2009</c:v>
                  </c:pt>
                  <c:pt idx="12">
                    <c:v>2010</c:v>
                  </c:pt>
                  <c:pt idx="14">
                    <c:v>2011</c:v>
                  </c:pt>
                </c:lvl>
              </c:multiLvlStrCache>
            </c:multiLvlStrRef>
          </c:cat>
          <c:val>
            <c:numRef>
              <c:f>Kred_kap!$C$5:$R$5</c:f>
              <c:numCache>
                <c:formatCode>0.0</c:formatCode>
                <c:ptCount val="16"/>
                <c:pt idx="0">
                  <c:v>55.216022167546036</c:v>
                </c:pt>
                <c:pt idx="1">
                  <c:v>49.827345683254805</c:v>
                </c:pt>
                <c:pt idx="2">
                  <c:v>63.114323333446841</c:v>
                </c:pt>
                <c:pt idx="3">
                  <c:v>47.076671919316688</c:v>
                </c:pt>
                <c:pt idx="4">
                  <c:v>62.899818913117812</c:v>
                </c:pt>
                <c:pt idx="5">
                  <c:v>42.554159123292052</c:v>
                </c:pt>
                <c:pt idx="6">
                  <c:v>65.121180811808088</c:v>
                </c:pt>
                <c:pt idx="7">
                  <c:v>44.408951536819387</c:v>
                </c:pt>
                <c:pt idx="8">
                  <c:v>99.854410399257191</c:v>
                </c:pt>
                <c:pt idx="9">
                  <c:v>61.981989456234132</c:v>
                </c:pt>
                <c:pt idx="10">
                  <c:v>97.781615719996594</c:v>
                </c:pt>
                <c:pt idx="11">
                  <c:v>53.033608773586195</c:v>
                </c:pt>
                <c:pt idx="12">
                  <c:v>93.227788951633315</c:v>
                </c:pt>
                <c:pt idx="13">
                  <c:v>49.89351298464603</c:v>
                </c:pt>
                <c:pt idx="14">
                  <c:v>99.811502454498111</c:v>
                </c:pt>
              </c:numCache>
            </c:numRef>
          </c:val>
        </c:ser>
        <c:gapWidth val="40"/>
        <c:overlap val="100"/>
        <c:axId val="76023296"/>
        <c:axId val="76024832"/>
      </c:barChart>
      <c:catAx>
        <c:axId val="76023296"/>
        <c:scaling>
          <c:orientation val="minMax"/>
        </c:scaling>
        <c:axPos val="b"/>
        <c:majorGridlines>
          <c:spPr>
            <a:ln>
              <a:prstDash val="sysDot"/>
            </a:ln>
          </c:spPr>
        </c:majorGridlines>
        <c:numFmt formatCode="mmm/yy" sourceLinked="1"/>
        <c:majorTickMark val="none"/>
        <c:tickLblPos val="low"/>
        <c:spPr>
          <a:ln w="0">
            <a:solidFill>
              <a:sysClr val="windowText" lastClr="000000">
                <a:lumMod val="75000"/>
                <a:lumOff val="25000"/>
              </a:sysClr>
            </a:solidFill>
          </a:ln>
        </c:spPr>
        <c:txPr>
          <a:bodyPr rot="-5400000" vert="horz"/>
          <a:lstStyle/>
          <a:p>
            <a:pPr>
              <a:defRPr lang="sl-SI"/>
            </a:pPr>
            <a:endParaRPr lang="en-US"/>
          </a:p>
        </c:txPr>
        <c:crossAx val="76024832"/>
        <c:crosses val="autoZero"/>
        <c:lblAlgn val="ctr"/>
        <c:lblOffset val="0"/>
        <c:tickLblSkip val="1"/>
        <c:tickMarkSkip val="1"/>
      </c:catAx>
      <c:valAx>
        <c:axId val="76024832"/>
        <c:scaling>
          <c:orientation val="minMax"/>
        </c:scaling>
        <c:axPos val="l"/>
        <c:majorGridlines>
          <c:spPr>
            <a:ln w="0">
              <a:prstDash val="sysDot"/>
            </a:ln>
          </c:spPr>
        </c:majorGridlines>
        <c:title>
          <c:tx>
            <c:strRef>
              <c:f>Kred_kap!$B$6</c:f>
              <c:strCache>
                <c:ptCount val="1"/>
                <c:pt idx="0">
                  <c:v>In %</c:v>
                </c:pt>
              </c:strCache>
            </c:strRef>
          </c:tx>
          <c:layout>
            <c:manualLayout>
              <c:xMode val="edge"/>
              <c:yMode val="edge"/>
              <c:x val="1.5710583947707224E-3"/>
              <c:y val="0.39397210180188263"/>
            </c:manualLayout>
          </c:layout>
          <c:txPr>
            <a:bodyPr rot="-5400000" vert="horz"/>
            <a:lstStyle/>
            <a:p>
              <a:pPr>
                <a:defRPr lang="sl-SI"/>
              </a:pPr>
              <a:endParaRPr lang="en-US"/>
            </a:p>
          </c:txPr>
        </c:title>
        <c:numFmt formatCode="#,##0" sourceLinked="0"/>
        <c:majorTickMark val="none"/>
        <c:tickLblPos val="nextTo"/>
        <c:txPr>
          <a:bodyPr/>
          <a:lstStyle/>
          <a:p>
            <a:pPr>
              <a:defRPr lang="sl-SI"/>
            </a:pPr>
            <a:endParaRPr lang="en-US"/>
          </a:p>
        </c:txPr>
        <c:crossAx val="76023296"/>
        <c:crosses val="autoZero"/>
        <c:crossBetween val="between"/>
      </c:valAx>
      <c:spPr>
        <a:ln>
          <a:solidFill>
            <a:sysClr val="window" lastClr="FFFFFF">
              <a:lumMod val="50000"/>
            </a:sysClr>
          </a:solidFill>
        </a:ln>
      </c:spPr>
    </c:plotArea>
    <c:plotVisOnly val="1"/>
    <c:dispBlanksAs val="gap"/>
  </c:chart>
  <c:spPr>
    <a:ln>
      <a:noFill/>
    </a:ln>
  </c:spPr>
  <c:txPr>
    <a:bodyPr/>
    <a:lstStyle/>
    <a:p>
      <a:pPr>
        <a:defRPr sz="1200">
          <a:latin typeface="Myriad Pro"/>
        </a:defRPr>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userShapes>
</file>

<file path=ppt/drawings/drawing2.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userShapes>
</file>

<file path=ppt/drawings/drawing3.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dr:relSizeAnchor xmlns:cdr="http://schemas.openxmlformats.org/drawingml/2006/chartDrawing">
    <cdr:from>
      <cdr:x>0.18584</cdr:x>
      <cdr:y>0.0809</cdr:y>
    </cdr:from>
    <cdr:to>
      <cdr:x>0.23894</cdr:x>
      <cdr:y>0.98641</cdr:y>
    </cdr:to>
    <cdr:sp macro="" textlink="">
      <cdr:nvSpPr>
        <cdr:cNvPr id="3" name="Rounded Rectangle 2"/>
        <cdr:cNvSpPr/>
      </cdr:nvSpPr>
      <cdr:spPr>
        <a:xfrm xmlns:a="http://schemas.openxmlformats.org/drawingml/2006/main">
          <a:off x="1512167" y="372829"/>
          <a:ext cx="432049" cy="4173053"/>
        </a:xfrm>
        <a:prstGeom xmlns:a="http://schemas.openxmlformats.org/drawingml/2006/main" prst="roundRect">
          <a:avLst/>
        </a:prstGeom>
        <a:noFill xmlns:a="http://schemas.openxmlformats.org/drawingml/2006/main"/>
        <a:ln xmlns:a="http://schemas.openxmlformats.org/drawingml/2006/main" w="12700" cap="flat" cmpd="sng" algn="ctr">
          <a:solidFill>
            <a:srgbClr val="9E001A"/>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sl-SI"/>
        </a:p>
      </cdr:txBody>
    </cdr:sp>
  </cdr:relSizeAnchor>
</c:userShapes>
</file>

<file path=ppt/drawings/drawing4.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dr:relSizeAnchor xmlns:cdr="http://schemas.openxmlformats.org/drawingml/2006/chartDrawing">
    <cdr:from>
      <cdr:x>0.87771</cdr:x>
      <cdr:y>0.25393</cdr:y>
    </cdr:from>
    <cdr:to>
      <cdr:x>0.92739</cdr:x>
      <cdr:y>0.98533</cdr:y>
    </cdr:to>
    <cdr:sp macro="" textlink="">
      <cdr:nvSpPr>
        <cdr:cNvPr id="3" name="Rounded Rectangle 2"/>
        <cdr:cNvSpPr/>
      </cdr:nvSpPr>
      <cdr:spPr>
        <a:xfrm xmlns:a="http://schemas.openxmlformats.org/drawingml/2006/main">
          <a:off x="6562747" y="1076314"/>
          <a:ext cx="371464" cy="3100150"/>
        </a:xfrm>
        <a:prstGeom xmlns:a="http://schemas.openxmlformats.org/drawingml/2006/main" prst="roundRect">
          <a:avLst/>
        </a:prstGeom>
        <a:noFill xmlns:a="http://schemas.openxmlformats.org/drawingml/2006/main"/>
        <a:ln xmlns:a="http://schemas.openxmlformats.org/drawingml/2006/main" w="12700" cap="flat" cmpd="sng" algn="ctr">
          <a:solidFill>
            <a:schemeClr val="tx1"/>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sl-SI"/>
        </a:p>
      </cdr:txBody>
    </cdr:sp>
  </cdr:relSizeAnchor>
</c:userShapes>
</file>

<file path=ppt/drawings/drawing5.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userShapes>
</file>

<file path=ppt/drawings/drawing6.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userShapes>
</file>

<file path=ppt/drawings/drawing7.xml><?xml version="1.0" encoding="utf-8"?>
<c:userShapes xmlns:c="http://schemas.openxmlformats.org/drawingml/2006/chart">
  <cdr:relSizeAnchor xmlns:cdr="http://schemas.openxmlformats.org/drawingml/2006/chartDrawing">
    <cdr:from>
      <cdr:x>0.1367</cdr:x>
      <cdr:y>0.05782</cdr:y>
    </cdr:from>
    <cdr:to>
      <cdr:x>0.24369</cdr:x>
      <cdr:y>0.1242</cdr:y>
    </cdr:to>
    <cdr:sp macro="" textlink="">
      <cdr:nvSpPr>
        <cdr:cNvPr id="2" name="TextBox 1"/>
        <cdr:cNvSpPr txBox="1"/>
      </cdr:nvSpPr>
      <cdr:spPr>
        <a:xfrm xmlns:a="http://schemas.openxmlformats.org/drawingml/2006/main">
          <a:off x="876301" y="257176"/>
          <a:ext cx="6858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l-SI"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7C67A4B-5D44-4CC2-9805-8A05522EF5A3}" type="datetimeFigureOut">
              <a:rPr lang="en-US"/>
              <a:pPr>
                <a:defRPr/>
              </a:pPr>
              <a:t>6/18/2012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443F20F-3394-49AF-B41F-158C72446BF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D3DB3C-69BE-4E9A-975F-A382611E6BB9}" type="slidenum">
              <a:rPr lang="en-US" smtClean="0">
                <a:solidFill>
                  <a:srgbClr val="000000"/>
                </a:solidFill>
              </a:rPr>
              <a:pPr fontAlgn="base">
                <a:spcBef>
                  <a:spcPct val="0"/>
                </a:spcBef>
                <a:spcAft>
                  <a:spcPct val="0"/>
                </a:spcAft>
                <a:defRPr/>
              </a:pPr>
              <a:t>1</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Stopnje rasti kreditiranja slovenskih</a:t>
            </a:r>
            <a:r>
              <a:rPr lang="sl-SI" baseline="0" dirty="0" smtClean="0"/>
              <a:t> nebančnih sektorjev se že drugo leto zapored ohranja na nižji ravni kot v evrskem območju. Pomemben razloge za takšno gibanje pa so poleg slabih razmer na mednarodnih finančnih trgih tudi slabe razmere v slovenskem bančnem sistemu kot tudi slabe razmere v preostalem slovenskem gospodarstvu.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Hitro slabšanje kakovosti</a:t>
            </a:r>
            <a:r>
              <a:rPr lang="sl-SI" baseline="0" dirty="0" smtClean="0"/>
              <a:t> bančne aktive se je nadaljevalo tudi v letu 2011. Obseg slabih terjatev je že presegel 11-odstotno raven in se do konca prvega četrtletja leto že povzpel na skoraj 12%. Banke so zato še naprej krepile oblikovanje rezervacij in oslabitev, ki so samo lani bile na ravni 1,1 </a:t>
            </a:r>
            <a:r>
              <a:rPr lang="sl-SI" baseline="0" dirty="0" err="1" smtClean="0"/>
              <a:t>mrd</a:t>
            </a:r>
            <a:r>
              <a:rPr lang="sl-SI" baseline="0" dirty="0" smtClean="0"/>
              <a:t> EUR. V prvem četrtletju letos pa so te dosegle že slabih 200 mio EUR in so za skoraj polovico presegle raven iz leta 2011.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Mednarodne primerjave kažejo, da se Slovenija glede na situacijo v slovenskem bančnem sistemu uvršča med v finančni krizi bolj izpostavljene države.</a:t>
            </a:r>
            <a:r>
              <a:rPr lang="sl-SI" baseline="0" dirty="0" smtClean="0"/>
              <a:t> Delež slabih terjatev je tako med najvišjimi v evrskem območju, prav tako pa je bil tudi njegov prirast nadpovprečen in se je glede na predhodna leta še okrepil, medtem ko se je prirast v večini držav že umirjal, ali pa je bil celo negativen.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Slovenski bančni sistem se uvršča med najslabše kapitalizirane bančne sisteme v evrskem območju. Skrb zbujajoče pa je dinamika kapitalske ustreznosti,</a:t>
            </a:r>
            <a:r>
              <a:rPr lang="sl-SI" baseline="0" dirty="0" smtClean="0"/>
              <a:t> ki se po izbruhu finančne krize sploh ni bistveno okrepila. Ker so se razmere na finančnih trgih močno zaostrile in je eden izmed potrebnih pogojev za pridobivanje virov financiranju tudi kapitalska trdnost finančnih institucij. Ocenjujemo, da se lastniki slovenskih bank (vključno z državo) premalo zavedajo svojih nalog in z </a:t>
            </a:r>
            <a:r>
              <a:rPr lang="sl-SI" baseline="0" dirty="0" err="1" smtClean="0"/>
              <a:t>neukrepanjem</a:t>
            </a:r>
            <a:r>
              <a:rPr lang="sl-SI" baseline="0" dirty="0" smtClean="0"/>
              <a:t> v smeri boljše kapitalske ustreznosti slovenskega bančnega sistema le še poglabljajo težave slovenskega bančnega sektorja in posredno tudi gospodarstva.</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Tudi situacija</a:t>
            </a:r>
            <a:r>
              <a:rPr lang="sl-SI" baseline="0" dirty="0" smtClean="0"/>
              <a:t> v slovenskih podjetjih  je tako precej zaostrena. Ta se soočajo z nižjo gospodarsko aktivnostjo in močno odvisnostjo od dolžniškega financiranja (predvsem kreditov), kar še krepi učinek kreditnega krča na slovensko gospodarstvo. Slovenska podjetja imajo tako v virih financiranja za polovico višji delež kreditov, medtem ko je na drugi strani delež dolgoročnejših virov financiranja (kapital, dolžniški vrednostni papirji) na ravni dobrih 40%, v EMU pa je 55-odstoten.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Vrednosti</a:t>
            </a:r>
            <a:r>
              <a:rPr lang="sl-SI" baseline="0" dirty="0" smtClean="0"/>
              <a:t> kazalnikov zadolženosti slovenskega gospodarstva kažejo, da se zadolženost v času krize sploh ni znižala, oziroma, da se je ta kvečjemu še okrepila. Izrazitejša krepitev je zabeležena pri kazalniku dolga glede na EBITDA, ki se je zaradi manjšega prostega denarnega toke podjetij celo povišala za četrtino, kar kaže, da se je sposobnost podjetij za odplačevanje kreditov v času krize še znižala, kljub temu, da se je zadolževanje močno umirilo.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t>Tudi razmerje med krediti</a:t>
            </a:r>
            <a:r>
              <a:rPr lang="sl-SI" baseline="0" dirty="0" smtClean="0"/>
              <a:t> in kapitalom ne kaže na umirjanje. Po tem ko se je razmerje med krediti in kapitalom v letih 2009 in 2010 nekoliko znižalo, pa je to leta 2011 ponovno naraslo. To je tako v veliki meri posledica nižje vrednosti kapitala zaradi upada vrednosti delnic. Medtem ko se je okrepil obseg kreditov in to kljub temu, da so podjetja v lani močno okrepila </a:t>
            </a:r>
            <a:r>
              <a:rPr lang="sl-SI" baseline="0" dirty="0" err="1" smtClean="0"/>
              <a:t>razdolževanje</a:t>
            </a:r>
            <a:r>
              <a:rPr lang="sl-SI" baseline="0" dirty="0" smtClean="0"/>
              <a:t> pri domačih bankah. Prirast je tako po naši oceni posledica večjega zadolževanja v tujini in večjega medpodjetniškega financiranja. Glede na gibanje razmerja med kapitalom in dolgom v preteklih letih, ugotavljamo, da veliko vlogo igra predvsem kapital, ki pa se giba </a:t>
            </a:r>
            <a:r>
              <a:rPr lang="sl-SI" baseline="0" dirty="0" err="1" smtClean="0"/>
              <a:t>prociklično</a:t>
            </a:r>
            <a:r>
              <a:rPr lang="sl-SI" baseline="0" dirty="0" smtClean="0"/>
              <a:t>. Ocenjujemo, da </a:t>
            </a:r>
            <a:r>
              <a:rPr lang="sl-SI" sz="1200" kern="1200" dirty="0" smtClean="0">
                <a:solidFill>
                  <a:schemeClr val="tx1"/>
                </a:solidFill>
                <a:latin typeface="+mn-lt"/>
                <a:ea typeface="+mn-ea"/>
                <a:cs typeface="+mn-cs"/>
              </a:rPr>
              <a:t>bodo podjetja za sprostitev kreditnega potenciala tako v prvi vrsti primorana zagotoviti dodaten kapital, kar bi jim zagotovilo nova sredstva in ob enem tudi znižalo finančni vzvod ter s tem olajšalo pridobivanje dolžniških virov financiranja. Ta možnost je precej omejena, saj ostalih načinov pridobivanja finančnih virov razen bančnega dolžniškega financiranja v Sloveniji skoraj ni,</a:t>
            </a:r>
            <a:r>
              <a:rPr lang="sl-SI" sz="1200" kern="1200" baseline="0" dirty="0" smtClean="0">
                <a:solidFill>
                  <a:schemeClr val="tx1"/>
                </a:solidFill>
                <a:latin typeface="+mn-lt"/>
                <a:ea typeface="+mn-ea"/>
                <a:cs typeface="+mn-cs"/>
              </a:rPr>
              <a:t> prav tako tudi niso </a:t>
            </a:r>
            <a:r>
              <a:rPr lang="sl-SI" sz="1200" kern="1200" dirty="0" smtClean="0">
                <a:solidFill>
                  <a:schemeClr val="tx1"/>
                </a:solidFill>
                <a:latin typeface="+mn-lt"/>
                <a:ea typeface="+mn-ea"/>
                <a:cs typeface="+mn-cs"/>
              </a:rPr>
              <a:t>ugodne razmere za rast podjetij, kar bi pomembno prispevalo k izboljšanju poslovnih rezultatov, saj ti trenutno ne omogočajo krepitve kapitala podjetij in ne prispevajo k procesu </a:t>
            </a:r>
            <a:r>
              <a:rPr lang="sl-SI" sz="1200" kern="1200" dirty="0" err="1" smtClean="0">
                <a:solidFill>
                  <a:schemeClr val="tx1"/>
                </a:solidFill>
                <a:latin typeface="+mn-lt"/>
                <a:ea typeface="+mn-ea"/>
                <a:cs typeface="+mn-cs"/>
              </a:rPr>
              <a:t>razdolževanja</a:t>
            </a:r>
            <a:r>
              <a:rPr lang="sl-SI" sz="1200" kern="1200" dirty="0" smtClean="0">
                <a:solidFill>
                  <a:schemeClr val="tx1"/>
                </a:solidFill>
                <a:latin typeface="+mn-lt"/>
                <a:ea typeface="+mn-ea"/>
                <a:cs typeface="+mn-cs"/>
              </a:rPr>
              <a:t> slovenskega gospodarstva, temveč zadolženost še povečujejo. </a:t>
            </a:r>
            <a:endParaRPr lang="sl-SI" dirty="0"/>
          </a:p>
        </p:txBody>
      </p:sp>
      <p:sp>
        <p:nvSpPr>
          <p:cNvPr id="4" name="Slide Number Placeholder 3"/>
          <p:cNvSpPr>
            <a:spLocks noGrp="1"/>
          </p:cNvSpPr>
          <p:nvPr>
            <p:ph type="sldNum" sz="quarter" idx="10"/>
          </p:nvPr>
        </p:nvSpPr>
        <p:spPr/>
        <p:txBody>
          <a:bodyPr/>
          <a:lstStyle/>
          <a:p>
            <a:pPr>
              <a:defRPr/>
            </a:pPr>
            <a:fld id="{4443F20F-3394-49AF-B41F-158C72446BFE}"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DEB680C8-AE19-476B-BC55-412EDFDEA292}" type="datetimeFigureOut">
              <a:rPr lang="en-US"/>
              <a:pPr>
                <a:defRPr/>
              </a:pPr>
              <a:t>6/18/2012</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rgbClr val="D8D8D8">
                    <a:shade val="75000"/>
                  </a:srgbClr>
                </a:solidFill>
              </a:defRPr>
            </a:lvl1pPr>
          </a:lstStyle>
          <a:p>
            <a:pPr>
              <a:defRPr/>
            </a:pPr>
            <a:fld id="{DD412101-3670-4176-86AF-3260B362576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B718ACA-6C1F-4762-8CCB-E1643A213D42}" type="datetimeFigureOut">
              <a:rPr lang="en-US"/>
              <a:pPr>
                <a:defRPr/>
              </a:pPr>
              <a:t>6/18/2012</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22828BB4-1E85-4908-AF12-9C3D43A9B22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C98836A-1F7F-47E2-92AE-0F67E8197AEB}" type="datetimeFigureOut">
              <a:rPr lang="en-US"/>
              <a:pPr>
                <a:defRPr/>
              </a:pPr>
              <a:t>6/18/2012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C9E7736D-D232-4B63-8088-00384226939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75C0736F-5DC2-4FA2-9034-8F5A4D0F0658}" type="datetimeFigureOut">
              <a:rPr lang="en-US"/>
              <a:pPr>
                <a:defRPr/>
              </a:pPr>
              <a:t>6/18/2012</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8601AB87-E2BE-406D-A32C-800B8549779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rgbClr val="D8D8D8">
                    <a:shade val="75000"/>
                  </a:srgbClr>
                </a:solidFill>
              </a:defRPr>
            </a:lvl1pPr>
          </a:lstStyle>
          <a:p>
            <a:pPr>
              <a:defRPr/>
            </a:pPr>
            <a:fld id="{CC64C2FE-9D9E-44F8-816C-D574B54132BE}"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7CEE74B4-3DF6-4172-8BBE-31DBF096596E}" type="datetimeFigureOut">
              <a:rPr lang="en-US"/>
              <a:pPr>
                <a:defRPr/>
              </a:pPr>
              <a:t>6/18/2012</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46448B91-B49D-4E6B-B38D-97C98179D753}"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C03D9E42-0A44-4C52-8673-DBE8899D5C66}" type="datetimeFigureOut">
              <a:rPr lang="en-US"/>
              <a:pPr>
                <a:defRPr/>
              </a:pPr>
              <a:t>6/18/2012</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3E54EB-6C22-4754-BE43-46E053392311}" type="datetimeFigureOut">
              <a:rPr lang="en-US"/>
              <a:pPr>
                <a:defRPr/>
              </a:pPr>
              <a:t>6/18/2012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DBCC41-3174-488D-8753-313C2F6F439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3879D494-82A9-4F9F-848C-7ED3A29A7F98}"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DCFFAABA-D07F-4993-AA84-AEB89F44D1E2}" type="datetimeFigureOut">
              <a:rPr lang="en-US"/>
              <a:pPr>
                <a:defRPr/>
              </a:pPr>
              <a:t>6/18/2012</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6_Section Header">
    <p:spTree>
      <p:nvGrpSpPr>
        <p:cNvPr id="1" name=""/>
        <p:cNvGrpSpPr/>
        <p:nvPr/>
      </p:nvGrpSpPr>
      <p:grpSpPr>
        <a:xfrm>
          <a:off x="0" y="0"/>
          <a:ext cx="0" cy="0"/>
          <a:chOff x="0" y="0"/>
          <a:chExt cx="0" cy="0"/>
        </a:xfrm>
      </p:grpSpPr>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white">
          <a:xfrm>
            <a:off x="142875" y="1928813"/>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55575" y="142875"/>
            <a:ext cx="8832850" cy="1785938"/>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3" name="Rectangle 12"/>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4" name="Straight Connector 13"/>
          <p:cNvSpPr>
            <a:spLocks noChangeShapeType="1"/>
          </p:cNvSpPr>
          <p:nvPr/>
        </p:nvSpPr>
        <p:spPr bwMode="auto">
          <a:xfrm>
            <a:off x="142875" y="20812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5" name="Picture 30" descr="logo_pps_prez-manj2.png"/>
          <p:cNvPicPr>
            <a:picLocks noChangeAspect="1"/>
          </p:cNvPicPr>
          <p:nvPr userDrawn="1"/>
        </p:nvPicPr>
        <p:blipFill>
          <a:blip r:embed="rId2" cstate="print"/>
          <a:srcRect/>
          <a:stretch>
            <a:fillRect/>
          </a:stretch>
        </p:blipFill>
        <p:spPr bwMode="auto">
          <a:xfrm>
            <a:off x="3286125" y="214313"/>
            <a:ext cx="2438400" cy="742950"/>
          </a:xfrm>
          <a:prstGeom prst="rect">
            <a:avLst/>
          </a:prstGeom>
          <a:noFill/>
          <a:ln w="9525">
            <a:noFill/>
            <a:miter lim="800000"/>
            <a:headEnd/>
            <a:tailEnd/>
          </a:ln>
        </p:spPr>
      </p:pic>
      <p:pic>
        <p:nvPicPr>
          <p:cNvPr id="16" name="Picture 31" descr="logo-umar.gif"/>
          <p:cNvPicPr>
            <a:picLocks noChangeAspect="1"/>
          </p:cNvPicPr>
          <p:nvPr userDrawn="1"/>
        </p:nvPicPr>
        <p:blipFill>
          <a:blip r:embed="rId3" cstate="print"/>
          <a:srcRect/>
          <a:stretch>
            <a:fillRect/>
          </a:stretch>
        </p:blipFill>
        <p:spPr bwMode="auto">
          <a:xfrm>
            <a:off x="8072438" y="6286500"/>
            <a:ext cx="814387" cy="338138"/>
          </a:xfrm>
          <a:prstGeom prst="rect">
            <a:avLst/>
          </a:prstGeom>
          <a:noFill/>
          <a:ln w="9525">
            <a:noFill/>
            <a:miter lim="800000"/>
            <a:headEnd/>
            <a:tailEnd/>
          </a:ln>
        </p:spPr>
      </p:pic>
      <p:sp>
        <p:nvSpPr>
          <p:cNvPr id="3" name="Text Placeholder 2"/>
          <p:cNvSpPr>
            <a:spLocks noGrp="1"/>
          </p:cNvSpPr>
          <p:nvPr>
            <p:ph type="body" idx="1"/>
          </p:nvPr>
        </p:nvSpPr>
        <p:spPr>
          <a:xfrm>
            <a:off x="1357290" y="2357430"/>
            <a:ext cx="6480174" cy="1042989"/>
          </a:xfrm>
        </p:spPr>
        <p:txBody>
          <a:bodyPr anchor="ctr">
            <a:normAutofit/>
          </a:bodyPr>
          <a:lstStyle>
            <a:lvl1pPr marL="0" indent="0" algn="ctr">
              <a:buNone/>
              <a:defRPr sz="3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722313" y="1142984"/>
            <a:ext cx="7772400" cy="642942"/>
          </a:xfrm>
        </p:spPr>
        <p:txBody>
          <a:bodyPr>
            <a:normAutofit/>
          </a:bodyPr>
          <a:lstStyle>
            <a:lvl1pPr algn="ctr">
              <a:buNone/>
              <a:defRPr sz="3200" b="0" cap="none" baseline="0">
                <a:solidFill>
                  <a:srgbClr val="FFFFFF"/>
                </a:solidFill>
                <a:latin typeface="Calibri" pitchFamily="34" charset="0"/>
              </a:defRPr>
            </a:lvl1pPr>
          </a:lstStyle>
          <a:p>
            <a:r>
              <a:rPr lang="en-US" dirty="0" smtClean="0"/>
              <a:t>Click to edit Master title style</a:t>
            </a:r>
            <a:endParaRPr lang="en-US" dirty="0"/>
          </a:p>
        </p:txBody>
      </p:sp>
      <p:sp>
        <p:nvSpPr>
          <p:cNvPr id="23" name="Text Placeholder 2"/>
          <p:cNvSpPr>
            <a:spLocks noGrp="1"/>
          </p:cNvSpPr>
          <p:nvPr>
            <p:ph type="body" idx="11"/>
          </p:nvPr>
        </p:nvSpPr>
        <p:spPr>
          <a:xfrm>
            <a:off x="1357290" y="3786190"/>
            <a:ext cx="6480174" cy="357190"/>
          </a:xfrm>
        </p:spPr>
        <p:txBody>
          <a:bodyPr>
            <a:normAutofit/>
          </a:bodyPr>
          <a:lstStyle>
            <a:lvl1pPr marL="0" indent="0" algn="ctr">
              <a:buNone/>
              <a:defRPr sz="18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4" name="Text Placeholder 2"/>
          <p:cNvSpPr>
            <a:spLocks noGrp="1"/>
          </p:cNvSpPr>
          <p:nvPr>
            <p:ph type="body" idx="12"/>
          </p:nvPr>
        </p:nvSpPr>
        <p:spPr>
          <a:xfrm>
            <a:off x="1500166" y="6286520"/>
            <a:ext cx="6143668" cy="357190"/>
          </a:xfrm>
        </p:spPr>
        <p:txBody>
          <a:bodyPr>
            <a:normAutofit/>
          </a:bodyPr>
          <a:lstStyle>
            <a:lvl1pPr marL="0" indent="0" algn="ctr">
              <a:buNone/>
              <a:defRPr sz="18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17" name="Date Placeholder 3"/>
          <p:cNvSpPr>
            <a:spLocks noGrp="1"/>
          </p:cNvSpPr>
          <p:nvPr>
            <p:ph type="dt" sz="half" idx="13"/>
          </p:nvPr>
        </p:nvSpPr>
        <p:spPr>
          <a:xfrm>
            <a:off x="142875" y="6357938"/>
            <a:ext cx="1071563" cy="365125"/>
          </a:xfrm>
        </p:spPr>
        <p:txBody>
          <a:bodyPr/>
          <a:lstStyle>
            <a:lvl1pPr>
              <a:defRPr/>
            </a:lvl1pPr>
          </a:lstStyle>
          <a:p>
            <a:pPr>
              <a:defRPr/>
            </a:pPr>
            <a:fld id="{5A46AD62-43A0-4994-8691-D55C0D37E7C4}"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7_Section Header">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Straight Connector 12"/>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4" name="Picture 30"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dirty="0"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15" name="Date Placeholder 3"/>
          <p:cNvSpPr>
            <a:spLocks noGrp="1"/>
          </p:cNvSpPr>
          <p:nvPr>
            <p:ph type="dt" sz="half" idx="13"/>
          </p:nvPr>
        </p:nvSpPr>
        <p:spPr>
          <a:xfrm>
            <a:off x="142875" y="6357938"/>
            <a:ext cx="1071563" cy="365125"/>
          </a:xfrm>
        </p:spPr>
        <p:txBody>
          <a:bodyPr/>
          <a:lstStyle>
            <a:lvl1pPr>
              <a:defRPr/>
            </a:lvl1pPr>
          </a:lstStyle>
          <a:p>
            <a:pPr>
              <a:defRPr/>
            </a:pPr>
            <a:fld id="{1C03581F-16B3-4ED1-AB60-29F636BBEE0D}"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8_Section Header">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Straight Connector 12"/>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4" name="Picture 30"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dirty="0"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15"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4819CAF6-848D-4E97-AE21-CB441FAA43CF}"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C5DC9C-6285-4EF6-AB27-0A5CC9D27669}" type="datetimeFigureOut">
              <a:rPr lang="en-US"/>
              <a:pPr>
                <a:defRPr/>
              </a:pPr>
              <a:t>6/18/2012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2876366F-1C36-4C4A-940B-36F04DDE788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9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dirty="0"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14"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1197CE61-2E86-4329-ADB3-BC0B2A9E4F81}"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0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none"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none"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
        <p:nvSpPr>
          <p:cNvPr id="14"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2221B54D-F8B0-45C4-8884-8F93EE1567AC}"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1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9001125" y="0"/>
            <a:ext cx="142875" cy="68389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285875"/>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14438"/>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userDrawn="1"/>
        </p:nvPicPr>
        <p:blipFill>
          <a:blip r:embed="rId2" cstate="print"/>
          <a:srcRect/>
          <a:stretch>
            <a:fillRect/>
          </a:stretch>
        </p:blipFill>
        <p:spPr bwMode="auto">
          <a:xfrm>
            <a:off x="8072438" y="6286500"/>
            <a:ext cx="814387" cy="338138"/>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dirty="0"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white">
          <a:xfrm>
            <a:off x="142875" y="1928813"/>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55575" y="142875"/>
            <a:ext cx="8832850" cy="1785938"/>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3" name="Rectangle 12"/>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4" name="Straight Connector 13"/>
          <p:cNvSpPr>
            <a:spLocks noChangeShapeType="1"/>
          </p:cNvSpPr>
          <p:nvPr/>
        </p:nvSpPr>
        <p:spPr bwMode="auto">
          <a:xfrm>
            <a:off x="142875" y="20812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5" name="Picture 30" descr="logo_pps_prez-manj2.png"/>
          <p:cNvPicPr>
            <a:picLocks noChangeAspect="1"/>
          </p:cNvPicPr>
          <p:nvPr/>
        </p:nvPicPr>
        <p:blipFill>
          <a:blip r:embed="rId2" cstate="print"/>
          <a:srcRect/>
          <a:stretch>
            <a:fillRect/>
          </a:stretch>
        </p:blipFill>
        <p:spPr bwMode="auto">
          <a:xfrm>
            <a:off x="3286125" y="214313"/>
            <a:ext cx="2438400" cy="742950"/>
          </a:xfrm>
          <a:prstGeom prst="rect">
            <a:avLst/>
          </a:prstGeom>
          <a:noFill/>
          <a:ln w="9525">
            <a:noFill/>
            <a:miter lim="800000"/>
            <a:headEnd/>
            <a:tailEnd/>
          </a:ln>
        </p:spPr>
      </p:pic>
      <p:pic>
        <p:nvPicPr>
          <p:cNvPr id="16" name="Picture 31" descr="logo-umar.gif"/>
          <p:cNvPicPr>
            <a:picLocks noChangeAspect="1"/>
          </p:cNvPicPr>
          <p:nvPr/>
        </p:nvPicPr>
        <p:blipFill>
          <a:blip r:embed="rId3" cstate="print"/>
          <a:srcRect/>
          <a:stretch>
            <a:fillRect/>
          </a:stretch>
        </p:blipFill>
        <p:spPr bwMode="auto">
          <a:xfrm>
            <a:off x="8072438" y="6286500"/>
            <a:ext cx="814387" cy="338138"/>
          </a:xfrm>
          <a:prstGeom prst="rect">
            <a:avLst/>
          </a:prstGeom>
          <a:noFill/>
          <a:ln w="9525">
            <a:noFill/>
            <a:miter lim="800000"/>
            <a:headEnd/>
            <a:tailEnd/>
          </a:ln>
        </p:spPr>
      </p:pic>
      <p:pic>
        <p:nvPicPr>
          <p:cNvPr id="17" name="Picture 30" descr="logo_pps_prez-manj2.png"/>
          <p:cNvPicPr>
            <a:picLocks noChangeAspect="1"/>
          </p:cNvPicPr>
          <p:nvPr userDrawn="1"/>
        </p:nvPicPr>
        <p:blipFill>
          <a:blip r:embed="rId2" cstate="print"/>
          <a:srcRect/>
          <a:stretch>
            <a:fillRect/>
          </a:stretch>
        </p:blipFill>
        <p:spPr bwMode="auto">
          <a:xfrm>
            <a:off x="3286125" y="214313"/>
            <a:ext cx="2438400" cy="742950"/>
          </a:xfrm>
          <a:prstGeom prst="rect">
            <a:avLst/>
          </a:prstGeom>
          <a:noFill/>
          <a:ln w="9525">
            <a:noFill/>
            <a:miter lim="800000"/>
            <a:headEnd/>
            <a:tailEnd/>
          </a:ln>
        </p:spPr>
      </p:pic>
      <p:pic>
        <p:nvPicPr>
          <p:cNvPr id="18" name="Picture 31" descr="logo-umar.gif"/>
          <p:cNvPicPr>
            <a:picLocks noChangeAspect="1"/>
          </p:cNvPicPr>
          <p:nvPr userDrawn="1"/>
        </p:nvPicPr>
        <p:blipFill>
          <a:blip r:embed="rId3" cstate="print"/>
          <a:srcRect/>
          <a:stretch>
            <a:fillRect/>
          </a:stretch>
        </p:blipFill>
        <p:spPr bwMode="auto">
          <a:xfrm>
            <a:off x="8072438" y="6286500"/>
            <a:ext cx="814387" cy="338138"/>
          </a:xfrm>
          <a:prstGeom prst="rect">
            <a:avLst/>
          </a:prstGeom>
          <a:noFill/>
          <a:ln w="9525">
            <a:noFill/>
            <a:miter lim="800000"/>
            <a:headEnd/>
            <a:tailEnd/>
          </a:ln>
        </p:spPr>
      </p:pic>
      <p:sp>
        <p:nvSpPr>
          <p:cNvPr id="3" name="Text Placeholder 2"/>
          <p:cNvSpPr>
            <a:spLocks noGrp="1"/>
          </p:cNvSpPr>
          <p:nvPr>
            <p:ph type="body" idx="1"/>
          </p:nvPr>
        </p:nvSpPr>
        <p:spPr>
          <a:xfrm>
            <a:off x="1357290" y="2357430"/>
            <a:ext cx="6480174" cy="1042989"/>
          </a:xfrm>
        </p:spPr>
        <p:txBody>
          <a:bodyPr anchor="ctr">
            <a:normAutofit/>
          </a:bodyPr>
          <a:lstStyle>
            <a:lvl1pPr marL="0" indent="0" algn="ctr">
              <a:buNone/>
              <a:defRPr sz="3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1142984"/>
            <a:ext cx="7772400" cy="642942"/>
          </a:xfrm>
        </p:spPr>
        <p:txBody>
          <a:bodyPr>
            <a:normAutofit/>
          </a:bodyPr>
          <a:lstStyle>
            <a:lvl1pPr algn="ctr">
              <a:buNone/>
              <a:defRPr sz="3200" b="0" cap="none" baseline="0">
                <a:solidFill>
                  <a:srgbClr val="FFFFFF"/>
                </a:solidFill>
                <a:latin typeface="Calibri" pitchFamily="34" charset="0"/>
              </a:defRPr>
            </a:lvl1pPr>
          </a:lstStyle>
          <a:p>
            <a:r>
              <a:rPr lang="en-US" smtClean="0"/>
              <a:t>Click to edit Master title style</a:t>
            </a:r>
            <a:endParaRPr lang="en-US" dirty="0"/>
          </a:p>
        </p:txBody>
      </p:sp>
      <p:sp>
        <p:nvSpPr>
          <p:cNvPr id="23" name="Text Placeholder 2"/>
          <p:cNvSpPr>
            <a:spLocks noGrp="1"/>
          </p:cNvSpPr>
          <p:nvPr>
            <p:ph type="body" idx="11"/>
          </p:nvPr>
        </p:nvSpPr>
        <p:spPr>
          <a:xfrm>
            <a:off x="1357290" y="3786190"/>
            <a:ext cx="6480174" cy="357190"/>
          </a:xfrm>
        </p:spPr>
        <p:txBody>
          <a:bodyPr>
            <a:normAutofit/>
          </a:bodyPr>
          <a:lstStyle>
            <a:lvl1pPr marL="0" indent="0" algn="ctr">
              <a:buNone/>
              <a:defRPr sz="18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286520"/>
            <a:ext cx="6143668" cy="357190"/>
          </a:xfrm>
        </p:spPr>
        <p:txBody>
          <a:bodyPr>
            <a:normAutofit/>
          </a:bodyPr>
          <a:lstStyle>
            <a:lvl1pPr marL="0" indent="0" algn="ctr">
              <a:buNone/>
              <a:defRPr sz="18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9" name="Date Placeholder 3"/>
          <p:cNvSpPr>
            <a:spLocks noGrp="1"/>
          </p:cNvSpPr>
          <p:nvPr>
            <p:ph type="dt" sz="half" idx="13"/>
          </p:nvPr>
        </p:nvSpPr>
        <p:spPr>
          <a:xfrm>
            <a:off x="142875" y="6357938"/>
            <a:ext cx="1071563" cy="365125"/>
          </a:xfrm>
        </p:spPr>
        <p:txBody>
          <a:bodyPr/>
          <a:lstStyle>
            <a:lvl1pPr>
              <a:defRPr/>
            </a:lvl1pPr>
          </a:lstStyle>
          <a:p>
            <a:pPr>
              <a:defRPr/>
            </a:pPr>
            <a:fld id="{3FDA3D69-A5BF-4B57-9C02-33ECA4B61CD8}"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Section Header">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Straight Connector 12"/>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4" name="Picture 30" descr="logo-umar.gif"/>
          <p:cNvPicPr>
            <a:picLocks noChangeAspect="1"/>
          </p:cNvPicPr>
          <p:nvPr/>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15" name="Rectangle 14"/>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pic>
        <p:nvPicPr>
          <p:cNvPr id="16" name="Picture 30"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7" name="Date Placeholder 3"/>
          <p:cNvSpPr>
            <a:spLocks noGrp="1"/>
          </p:cNvSpPr>
          <p:nvPr>
            <p:ph type="dt" sz="half" idx="13"/>
          </p:nvPr>
        </p:nvSpPr>
        <p:spPr>
          <a:xfrm>
            <a:off x="142875" y="6357938"/>
            <a:ext cx="1071563" cy="365125"/>
          </a:xfrm>
        </p:spPr>
        <p:txBody>
          <a:bodyPr/>
          <a:lstStyle>
            <a:lvl1pPr>
              <a:defRPr/>
            </a:lvl1pPr>
          </a:lstStyle>
          <a:p>
            <a:pPr>
              <a:defRPr/>
            </a:pPr>
            <a:fld id="{E4A4CC57-F34A-4687-9B85-A4CE2ABE0D23}"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4_Section Header">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3" name="Straight Connector 12"/>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4" name="Picture 30" descr="logo-umar.gif"/>
          <p:cNvPicPr>
            <a:picLocks noChangeAspect="1"/>
          </p:cNvPicPr>
          <p:nvPr/>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15" name="Rectangle 14"/>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pic>
        <p:nvPicPr>
          <p:cNvPr id="16" name="Picture 30"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7"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B24D46F1-B8E3-49D3-96D9-6EA2D4133368}"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2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14" name="Rectangle 13"/>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pic>
        <p:nvPicPr>
          <p:cNvPr id="15" name="Picture 29"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6"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FA99FE53-312B-4AE4-A66C-CA3989072EF8}"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5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42875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8587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14" name="Rectangle 13"/>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pic>
        <p:nvPicPr>
          <p:cNvPr id="15" name="Picture 29" descr="logo-umar.gif"/>
          <p:cNvPicPr>
            <a:picLocks noChangeAspect="1"/>
          </p:cNvPicPr>
          <p:nvPr userDrawn="1"/>
        </p:nvPicPr>
        <p:blipFill>
          <a:blip r:embed="rId2" cstate="print"/>
          <a:srcRect/>
          <a:stretch>
            <a:fillRect/>
          </a:stretch>
        </p:blipFill>
        <p:spPr bwMode="auto">
          <a:xfrm>
            <a:off x="7715250" y="6215063"/>
            <a:ext cx="1171575" cy="409575"/>
          </a:xfrm>
          <a:prstGeom prst="rect">
            <a:avLst/>
          </a:prstGeom>
          <a:noFill/>
          <a:ln w="9525">
            <a:noFill/>
            <a:miter lim="800000"/>
            <a:headEnd/>
            <a:tailEnd/>
          </a:ln>
        </p:spPr>
      </p:pic>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none"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none" spc="250" baseline="0">
                <a:solidFill>
                  <a:schemeClr val="tx2"/>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
        <p:nvSpPr>
          <p:cNvPr id="16" name="Date Placeholder 3"/>
          <p:cNvSpPr>
            <a:spLocks noGrp="1"/>
          </p:cNvSpPr>
          <p:nvPr>
            <p:ph type="dt" sz="half" idx="13"/>
          </p:nvPr>
        </p:nvSpPr>
        <p:spPr>
          <a:xfrm>
            <a:off x="142875" y="6357938"/>
            <a:ext cx="1071563" cy="365125"/>
          </a:xfrm>
        </p:spPr>
        <p:txBody>
          <a:bodyPr/>
          <a:lstStyle>
            <a:lvl1pPr>
              <a:defRPr>
                <a:solidFill>
                  <a:prstClr val="black"/>
                </a:solidFill>
              </a:defRPr>
            </a:lvl1pPr>
          </a:lstStyle>
          <a:p>
            <a:pPr>
              <a:defRPr/>
            </a:pPr>
            <a:fld id="{4D5F1C5B-936F-4531-AD82-B8D948380E60}" type="datetimeFigureOut">
              <a:rPr lang="en-US"/>
              <a:pPr>
                <a:defRPr/>
              </a:pPr>
              <a:t>6/18/2012</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3_Section Header">
    <p:bg>
      <p:bgPr>
        <a:solidFill>
          <a:srgbClr val="FFFFFF"/>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7" name="Rectangle 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8" name="Rectangle 7"/>
          <p:cNvSpPr>
            <a:spLocks noChangeArrowheads="1"/>
          </p:cNvSpPr>
          <p:nvPr/>
        </p:nvSpPr>
        <p:spPr bwMode="white">
          <a:xfrm>
            <a:off x="9001125" y="0"/>
            <a:ext cx="142875" cy="68389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white">
          <a:xfrm>
            <a:off x="142875" y="1285875"/>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0" name="Rectangle 9"/>
          <p:cNvSpPr>
            <a:spLocks noChangeArrowheads="1"/>
          </p:cNvSpPr>
          <p:nvPr/>
        </p:nvSpPr>
        <p:spPr bwMode="auto">
          <a:xfrm>
            <a:off x="155575" y="142875"/>
            <a:ext cx="8832850" cy="1214438"/>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2" name="Straight Connector 11"/>
          <p:cNvSpPr>
            <a:spLocks noChangeShapeType="1"/>
          </p:cNvSpPr>
          <p:nvPr/>
        </p:nvSpPr>
        <p:spPr bwMode="auto">
          <a:xfrm>
            <a:off x="142875" y="15716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pic>
        <p:nvPicPr>
          <p:cNvPr id="13" name="Picture 29" descr="logo-umar.gif"/>
          <p:cNvPicPr>
            <a:picLocks noChangeAspect="1"/>
          </p:cNvPicPr>
          <p:nvPr/>
        </p:nvPicPr>
        <p:blipFill>
          <a:blip r:embed="rId2" cstate="print"/>
          <a:srcRect/>
          <a:stretch>
            <a:fillRect/>
          </a:stretch>
        </p:blipFill>
        <p:spPr bwMode="auto">
          <a:xfrm>
            <a:off x="8072438" y="6286500"/>
            <a:ext cx="814387" cy="338138"/>
          </a:xfrm>
          <a:prstGeom prst="rect">
            <a:avLst/>
          </a:prstGeom>
          <a:noFill/>
          <a:ln w="9525">
            <a:noFill/>
            <a:miter lim="800000"/>
            <a:headEnd/>
            <a:tailEnd/>
          </a:ln>
        </p:spPr>
      </p:pic>
      <p:sp>
        <p:nvSpPr>
          <p:cNvPr id="14" name="Rectangle 13"/>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pic>
        <p:nvPicPr>
          <p:cNvPr id="15" name="Picture 29" descr="logo-umar.gif"/>
          <p:cNvPicPr>
            <a:picLocks noChangeAspect="1"/>
          </p:cNvPicPr>
          <p:nvPr userDrawn="1"/>
        </p:nvPicPr>
        <p:blipFill>
          <a:blip r:embed="rId2" cstate="print"/>
          <a:srcRect/>
          <a:stretch>
            <a:fillRect/>
          </a:stretch>
        </p:blipFill>
        <p:spPr bwMode="auto">
          <a:xfrm>
            <a:off x="8072438" y="6286500"/>
            <a:ext cx="814387" cy="338138"/>
          </a:xfrm>
          <a:prstGeom prst="rect">
            <a:avLst/>
          </a:prstGeom>
          <a:noFill/>
          <a:ln w="9525">
            <a:noFill/>
            <a:miter lim="800000"/>
            <a:headEnd/>
            <a:tailEnd/>
          </a:ln>
        </p:spPr>
      </p:pic>
      <p:sp>
        <p:nvSpPr>
          <p:cNvPr id="2" name="Title 1"/>
          <p:cNvSpPr>
            <a:spLocks noGrp="1"/>
          </p:cNvSpPr>
          <p:nvPr>
            <p:ph type="title"/>
          </p:nvPr>
        </p:nvSpPr>
        <p:spPr>
          <a:xfrm>
            <a:off x="714348" y="571480"/>
            <a:ext cx="7772400" cy="428628"/>
          </a:xfrm>
        </p:spPr>
        <p:txBody>
          <a:bodyPr>
            <a:normAutofit/>
          </a:bodyPr>
          <a:lstStyle>
            <a:lvl1pPr algn="ctr">
              <a:buNone/>
              <a:defRPr sz="2200" b="0" cap="none" baseline="0">
                <a:solidFill>
                  <a:srgbClr val="FFFFFF"/>
                </a:solidFill>
                <a:latin typeface="Calibri" pitchFamily="34" charset="0"/>
              </a:defRPr>
            </a:lvl1pPr>
          </a:lstStyle>
          <a:p>
            <a:r>
              <a:rPr lang="en-US" smtClean="0"/>
              <a:t>Click to edit Master title style</a:t>
            </a:r>
            <a:endParaRPr lang="en-US" dirty="0"/>
          </a:p>
        </p:txBody>
      </p:sp>
      <p:sp>
        <p:nvSpPr>
          <p:cNvPr id="23" name="Text Placeholder 2"/>
          <p:cNvSpPr>
            <a:spLocks noGrp="1"/>
          </p:cNvSpPr>
          <p:nvPr>
            <p:ph type="body" idx="11"/>
          </p:nvPr>
        </p:nvSpPr>
        <p:spPr>
          <a:xfrm>
            <a:off x="357158" y="1928802"/>
            <a:ext cx="8286808" cy="4071966"/>
          </a:xfrm>
        </p:spPr>
        <p:txBody>
          <a:bodyPr>
            <a:normAutofit/>
          </a:bodyPr>
          <a:lstStyle>
            <a:lvl1pPr marL="0" indent="0" algn="ctr">
              <a:buNone/>
              <a:defRPr sz="14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4" name="Text Placeholder 2"/>
          <p:cNvSpPr>
            <a:spLocks noGrp="1"/>
          </p:cNvSpPr>
          <p:nvPr>
            <p:ph type="body" idx="12"/>
          </p:nvPr>
        </p:nvSpPr>
        <p:spPr>
          <a:xfrm>
            <a:off x="1500166" y="6357958"/>
            <a:ext cx="6143668" cy="285752"/>
          </a:xfrm>
        </p:spPr>
        <p:txBody>
          <a:bodyPr>
            <a:normAutofit/>
          </a:bodyPr>
          <a:lstStyle>
            <a:lvl1pPr marL="0" indent="0" algn="ctr">
              <a:buNone/>
              <a:defRPr sz="1200" b="1" cap="all" spc="250" baseline="0">
                <a:solidFill>
                  <a:schemeClr val="tx1"/>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5F08F100-9E8F-46AE-91B9-18F5AE5B10D1}" type="datetimeFigureOut">
              <a:rPr lang="en-US"/>
              <a:pPr>
                <a:defRPr/>
              </a:pPr>
              <a:t>6/18/2012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8CE3034-452E-4CC3-9438-6DE6EAEBE34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5A14524-2AC2-4C38-90C3-D97D49B912E5}" type="datetimeFigureOut">
              <a:rPr lang="en-US"/>
              <a:pPr>
                <a:defRPr/>
              </a:pPr>
              <a:t>6/18/2012</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srgbClr val="D8D8D8"/>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rgbClr val="D8D8D8">
                    <a:shade val="75000"/>
                  </a:srgbClr>
                </a:solidFill>
                <a:latin typeface="+mn-lt"/>
                <a:cs typeface="+mn-cs"/>
              </a:defRPr>
            </a:lvl1pPr>
          </a:lstStyle>
          <a:p>
            <a:pPr>
              <a:defRPr/>
            </a:pPr>
            <a:fld id="{83F20C2C-0FA9-4F56-AF20-1EB5A8D6FA0E}"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981" r:id="rId1"/>
    <p:sldLayoutId id="2147484982" r:id="rId2"/>
    <p:sldLayoutId id="2147484983" r:id="rId3"/>
    <p:sldLayoutId id="2147484984" r:id="rId4"/>
    <p:sldLayoutId id="2147484985" r:id="rId5"/>
    <p:sldLayoutId id="2147484986" r:id="rId6"/>
    <p:sldLayoutId id="2147484987" r:id="rId7"/>
    <p:sldLayoutId id="2147484988" r:id="rId8"/>
    <p:sldLayoutId id="2147484989" r:id="rId9"/>
    <p:sldLayoutId id="2147484990" r:id="rId10"/>
    <p:sldLayoutId id="2147484991" r:id="rId11"/>
    <p:sldLayoutId id="2147484992" r:id="rId12"/>
    <p:sldLayoutId id="2147484993" r:id="rId13"/>
    <p:sldLayoutId id="2147484994" r:id="rId14"/>
    <p:sldLayoutId id="2147484995" r:id="rId15"/>
    <p:sldLayoutId id="2147484996" r:id="rId16"/>
    <p:sldLayoutId id="2147484997" r:id="rId17"/>
    <p:sldLayoutId id="2147484998" r:id="rId18"/>
    <p:sldLayoutId id="2147484999" r:id="rId19"/>
    <p:sldLayoutId id="2147485000" r:id="rId20"/>
    <p:sldLayoutId id="2147485001" r:id="rId21"/>
    <p:sldLayoutId id="2147485002" r:id="rId22"/>
  </p:sldLayoutIdLst>
  <p:txStyles>
    <p:titleStyle>
      <a:lvl1pPr algn="ctr" rtl="0" eaLnBrk="0" fontAlgn="base" hangingPunct="0">
        <a:spcBef>
          <a:spcPct val="0"/>
        </a:spcBef>
        <a:spcAft>
          <a:spcPct val="0"/>
        </a:spcAft>
        <a:defRPr sz="3300" kern="1200">
          <a:solidFill>
            <a:srgbClr val="BEBEBE"/>
          </a:solidFill>
          <a:latin typeface="+mj-lt"/>
          <a:ea typeface="+mj-ea"/>
          <a:cs typeface="+mj-cs"/>
        </a:defRPr>
      </a:lvl1pPr>
      <a:lvl2pPr algn="ctr" rtl="0" eaLnBrk="0" fontAlgn="base" hangingPunct="0">
        <a:spcBef>
          <a:spcPct val="0"/>
        </a:spcBef>
        <a:spcAft>
          <a:spcPct val="0"/>
        </a:spcAft>
        <a:defRPr sz="3300">
          <a:solidFill>
            <a:srgbClr val="BEBEBE"/>
          </a:solidFill>
          <a:latin typeface="Georgia" pitchFamily="18" charset="0"/>
        </a:defRPr>
      </a:lvl2pPr>
      <a:lvl3pPr algn="ctr" rtl="0" eaLnBrk="0" fontAlgn="base" hangingPunct="0">
        <a:spcBef>
          <a:spcPct val="0"/>
        </a:spcBef>
        <a:spcAft>
          <a:spcPct val="0"/>
        </a:spcAft>
        <a:defRPr sz="3300">
          <a:solidFill>
            <a:srgbClr val="BEBEBE"/>
          </a:solidFill>
          <a:latin typeface="Georgia" pitchFamily="18" charset="0"/>
        </a:defRPr>
      </a:lvl3pPr>
      <a:lvl4pPr algn="ctr" rtl="0" eaLnBrk="0" fontAlgn="base" hangingPunct="0">
        <a:spcBef>
          <a:spcPct val="0"/>
        </a:spcBef>
        <a:spcAft>
          <a:spcPct val="0"/>
        </a:spcAft>
        <a:defRPr sz="3300">
          <a:solidFill>
            <a:srgbClr val="BEBEBE"/>
          </a:solidFill>
          <a:latin typeface="Georgia" pitchFamily="18" charset="0"/>
        </a:defRPr>
      </a:lvl4pPr>
      <a:lvl5pPr algn="ctr" rtl="0" eaLnBrk="0" fontAlgn="base" hangingPunct="0">
        <a:spcBef>
          <a:spcPct val="0"/>
        </a:spcBef>
        <a:spcAft>
          <a:spcPct val="0"/>
        </a:spcAft>
        <a:defRPr sz="3300">
          <a:solidFill>
            <a:srgbClr val="BEBEBE"/>
          </a:solidFill>
          <a:latin typeface="Georgia" pitchFamily="18" charset="0"/>
        </a:defRPr>
      </a:lvl5pPr>
      <a:lvl6pPr marL="457200" algn="ctr" rtl="0" eaLnBrk="1" fontAlgn="base" hangingPunct="1">
        <a:spcBef>
          <a:spcPct val="0"/>
        </a:spcBef>
        <a:spcAft>
          <a:spcPct val="0"/>
        </a:spcAft>
        <a:defRPr sz="3300">
          <a:solidFill>
            <a:srgbClr val="BEBEBE"/>
          </a:solidFill>
          <a:latin typeface="Georgia" pitchFamily="18" charset="0"/>
        </a:defRPr>
      </a:lvl6pPr>
      <a:lvl7pPr marL="914400" algn="ctr" rtl="0" eaLnBrk="1" fontAlgn="base" hangingPunct="1">
        <a:spcBef>
          <a:spcPct val="0"/>
        </a:spcBef>
        <a:spcAft>
          <a:spcPct val="0"/>
        </a:spcAft>
        <a:defRPr sz="3300">
          <a:solidFill>
            <a:srgbClr val="BEBEBE"/>
          </a:solidFill>
          <a:latin typeface="Georgia" pitchFamily="18" charset="0"/>
        </a:defRPr>
      </a:lvl7pPr>
      <a:lvl8pPr marL="1371600" algn="ctr" rtl="0" eaLnBrk="1" fontAlgn="base" hangingPunct="1">
        <a:spcBef>
          <a:spcPct val="0"/>
        </a:spcBef>
        <a:spcAft>
          <a:spcPct val="0"/>
        </a:spcAft>
        <a:defRPr sz="3300">
          <a:solidFill>
            <a:srgbClr val="BEBEBE"/>
          </a:solidFill>
          <a:latin typeface="Georgia" pitchFamily="18" charset="0"/>
        </a:defRPr>
      </a:lvl8pPr>
      <a:lvl9pPr marL="1828800" algn="ctr" rtl="0" eaLnBrk="1" fontAlgn="base" hangingPunct="1">
        <a:spcBef>
          <a:spcPct val="0"/>
        </a:spcBef>
        <a:spcAft>
          <a:spcPct val="0"/>
        </a:spcAft>
        <a:defRPr sz="3300">
          <a:solidFill>
            <a:srgbClr val="BEBEBE"/>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D8D8D8"/>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1"/>
          </p:nvPr>
        </p:nvSpPr>
        <p:spPr>
          <a:xfrm>
            <a:off x="1285875" y="6286500"/>
            <a:ext cx="6480175" cy="357188"/>
          </a:xfrm>
        </p:spPr>
        <p:txBody>
          <a:bodyPr>
            <a:normAutofit lnSpcReduction="10000"/>
          </a:bodyPr>
          <a:lstStyle/>
          <a:p>
            <a:pPr eaLnBrk="1" fontAlgn="auto" hangingPunct="1">
              <a:spcAft>
                <a:spcPts val="0"/>
              </a:spcAft>
              <a:defRPr/>
            </a:pPr>
            <a:r>
              <a:rPr lang="sl-SI" dirty="0" err="1" smtClean="0"/>
              <a:t>ljubljana</a:t>
            </a:r>
            <a:r>
              <a:rPr lang="sl-SI" dirty="0" smtClean="0"/>
              <a:t>, </a:t>
            </a:r>
            <a:r>
              <a:rPr lang="sl-SI" dirty="0" err="1" smtClean="0"/>
              <a:t>june</a:t>
            </a:r>
            <a:r>
              <a:rPr lang="sl-SI" dirty="0" smtClean="0"/>
              <a:t> 19, 2012 </a:t>
            </a:r>
            <a:endParaRPr lang="en-US" dirty="0" smtClean="0"/>
          </a:p>
        </p:txBody>
      </p:sp>
      <p:sp>
        <p:nvSpPr>
          <p:cNvPr id="4" name="Text Placeholder 3"/>
          <p:cNvSpPr>
            <a:spLocks noGrp="1"/>
          </p:cNvSpPr>
          <p:nvPr>
            <p:ph type="body" idx="1"/>
          </p:nvPr>
        </p:nvSpPr>
        <p:spPr>
          <a:xfrm>
            <a:off x="1331640" y="3284984"/>
            <a:ext cx="6480174" cy="1042989"/>
          </a:xfrm>
        </p:spPr>
        <p:txBody>
          <a:bodyPr>
            <a:normAutofit lnSpcReduction="10000"/>
          </a:bodyPr>
          <a:lstStyle/>
          <a:p>
            <a:r>
              <a:rPr lang="sl-SI" dirty="0" smtClean="0"/>
              <a:t>IMPACT OF THE CRISIS ON THE CREDIT MARKET IN SLOVENIA</a:t>
            </a:r>
            <a:endParaRPr lang="sl-SI"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lstStyle/>
          <a:p>
            <a:pPr eaLnBrk="1" hangingPunct="1"/>
            <a:r>
              <a:rPr lang="pl-PL" sz="2400" dirty="0" smtClean="0"/>
              <a:t>	Year-on-year growth rates of loans to non-banking sectors in Slovenia continue to decrease</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err="1" smtClean="0">
                <a:solidFill>
                  <a:srgbClr val="000000"/>
                </a:solidFill>
                <a:latin typeface="Calibri" pitchFamily="34" charset="0"/>
              </a:rPr>
              <a:t>Source</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BoS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calculations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by</a:t>
            </a:r>
            <a:r>
              <a:rPr lang="sl-SI" sz="1000" dirty="0" smtClean="0">
                <a:solidFill>
                  <a:srgbClr val="000000"/>
                </a:solidFill>
                <a:latin typeface="Calibri" pitchFamily="34" charset="0"/>
              </a:rPr>
              <a:t> IMAD.</a:t>
            </a:r>
            <a:endParaRPr lang="en-US" sz="1000" dirty="0">
              <a:solidFill>
                <a:srgbClr val="000000"/>
              </a:solidFill>
              <a:latin typeface="Calibri" pitchFamily="34" charset="0"/>
            </a:endParaRPr>
          </a:p>
        </p:txBody>
      </p:sp>
      <p:graphicFrame>
        <p:nvGraphicFramePr>
          <p:cNvPr id="5" name="Chart 4"/>
          <p:cNvGraphicFramePr/>
          <p:nvPr/>
        </p:nvGraphicFramePr>
        <p:xfrm>
          <a:off x="539552" y="1700808"/>
          <a:ext cx="8064896" cy="45365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normAutofit/>
          </a:bodyPr>
          <a:lstStyle/>
          <a:p>
            <a:pPr eaLnBrk="1" hangingPunct="1"/>
            <a:r>
              <a:rPr lang="pl-PL" sz="2400" dirty="0" smtClean="0"/>
              <a:t>The rapid deterioration of the quality of banks` assets continues and banks are increasingly creating provisions and impairments</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err="1" smtClean="0">
                <a:solidFill>
                  <a:srgbClr val="000000"/>
                </a:solidFill>
                <a:latin typeface="Calibri" pitchFamily="34" charset="0"/>
              </a:rPr>
              <a:t>Source</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BoS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calculations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by</a:t>
            </a:r>
            <a:r>
              <a:rPr lang="sl-SI" sz="1000" dirty="0" smtClean="0">
                <a:solidFill>
                  <a:srgbClr val="000000"/>
                </a:solidFill>
                <a:latin typeface="Calibri" pitchFamily="34" charset="0"/>
              </a:rPr>
              <a:t> IMAD.</a:t>
            </a:r>
            <a:endParaRPr lang="en-US" sz="1000" dirty="0">
              <a:solidFill>
                <a:srgbClr val="000000"/>
              </a:solidFill>
              <a:latin typeface="Calibri" pitchFamily="34" charset="0"/>
            </a:endParaRPr>
          </a:p>
        </p:txBody>
      </p:sp>
      <p:graphicFrame>
        <p:nvGraphicFramePr>
          <p:cNvPr id="6" name="Chart 5"/>
          <p:cNvGraphicFramePr/>
          <p:nvPr/>
        </p:nvGraphicFramePr>
        <p:xfrm>
          <a:off x="467544" y="1628800"/>
          <a:ext cx="8136904" cy="456894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normAutofit/>
          </a:bodyPr>
          <a:lstStyle/>
          <a:p>
            <a:pPr eaLnBrk="1" hangingPunct="1"/>
            <a:r>
              <a:rPr lang="pl-PL" sz="2400" dirty="0" smtClean="0"/>
              <a:t>The share of non-performing loans in Slovenian banks </a:t>
            </a:r>
            <a:br>
              <a:rPr lang="pl-PL" sz="2400" dirty="0" smtClean="0"/>
            </a:br>
            <a:r>
              <a:rPr lang="pl-PL" sz="2400" dirty="0" smtClean="0"/>
              <a:t>is among the highest in the euro area</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err="1" smtClean="0">
                <a:solidFill>
                  <a:srgbClr val="000000"/>
                </a:solidFill>
                <a:latin typeface="Calibri" pitchFamily="34" charset="0"/>
              </a:rPr>
              <a:t>Source</a:t>
            </a:r>
            <a:r>
              <a:rPr lang="sl-SI" sz="1000" dirty="0" smtClean="0">
                <a:solidFill>
                  <a:srgbClr val="000000"/>
                </a:solidFill>
                <a:latin typeface="Calibri" pitchFamily="34" charset="0"/>
              </a:rPr>
              <a:t>: IMF, </a:t>
            </a:r>
            <a:r>
              <a:rPr lang="sl-SI" sz="1000" dirty="0" err="1" smtClean="0">
                <a:solidFill>
                  <a:srgbClr val="000000"/>
                </a:solidFill>
                <a:latin typeface="Calibri" pitchFamily="34" charset="0"/>
              </a:rPr>
              <a:t>BoS</a:t>
            </a:r>
            <a:r>
              <a:rPr lang="sl-SI" sz="1000" dirty="0" smtClean="0">
                <a:solidFill>
                  <a:srgbClr val="000000"/>
                </a:solidFill>
                <a:latin typeface="Calibri" pitchFamily="34" charset="0"/>
              </a:rPr>
              <a:t>. Note:*</a:t>
            </a:r>
            <a:r>
              <a:rPr lang="sl-SI" sz="1000" dirty="0" err="1" smtClean="0">
                <a:solidFill>
                  <a:srgbClr val="000000"/>
                </a:solidFill>
                <a:latin typeface="Calibri" pitchFamily="34" charset="0"/>
              </a:rPr>
              <a:t>Data</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for</a:t>
            </a:r>
            <a:r>
              <a:rPr lang="sl-SI" sz="1000" dirty="0" smtClean="0">
                <a:solidFill>
                  <a:srgbClr val="000000"/>
                </a:solidFill>
                <a:latin typeface="Calibri" pitchFamily="34" charset="0"/>
              </a:rPr>
              <a:t> q2 2011, **</a:t>
            </a:r>
            <a:r>
              <a:rPr lang="sl-SI" sz="1000" dirty="0" err="1" smtClean="0">
                <a:solidFill>
                  <a:srgbClr val="000000"/>
                </a:solidFill>
                <a:latin typeface="Calibri" pitchFamily="34" charset="0"/>
              </a:rPr>
              <a:t>Data</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for</a:t>
            </a:r>
            <a:r>
              <a:rPr lang="sl-SI" sz="1000" dirty="0" smtClean="0">
                <a:solidFill>
                  <a:srgbClr val="000000"/>
                </a:solidFill>
                <a:latin typeface="Calibri" pitchFamily="34" charset="0"/>
              </a:rPr>
              <a:t> q3 2011. </a:t>
            </a:r>
            <a:endParaRPr lang="en-US" sz="1000" dirty="0">
              <a:solidFill>
                <a:srgbClr val="000000"/>
              </a:solidFill>
              <a:latin typeface="Calibri" pitchFamily="34" charset="0"/>
            </a:endParaRPr>
          </a:p>
        </p:txBody>
      </p:sp>
      <p:graphicFrame>
        <p:nvGraphicFramePr>
          <p:cNvPr id="5" name="Chart 4"/>
          <p:cNvGraphicFramePr/>
          <p:nvPr/>
        </p:nvGraphicFramePr>
        <p:xfrm>
          <a:off x="467544" y="1628800"/>
          <a:ext cx="8136904" cy="46085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normAutofit/>
          </a:bodyPr>
          <a:lstStyle/>
          <a:p>
            <a:pPr eaLnBrk="1" hangingPunct="1"/>
            <a:r>
              <a:rPr lang="pl-PL" sz="2400" dirty="0" smtClean="0"/>
              <a:t>Capital adequacy (TIER 1) of Slovenian banks is among the lowest in the euro area and didn’t strengthen during the financial crisis</a:t>
            </a:r>
          </a:p>
        </p:txBody>
      </p:sp>
      <p:sp>
        <p:nvSpPr>
          <p:cNvPr id="26627" name="TextBox 6"/>
          <p:cNvSpPr txBox="1">
            <a:spLocks noChangeArrowheads="1"/>
          </p:cNvSpPr>
          <p:nvPr/>
        </p:nvSpPr>
        <p:spPr bwMode="auto">
          <a:xfrm>
            <a:off x="179388" y="6453188"/>
            <a:ext cx="7500937" cy="400110"/>
          </a:xfrm>
          <a:prstGeom prst="rect">
            <a:avLst/>
          </a:prstGeom>
          <a:noFill/>
          <a:ln w="9525">
            <a:noFill/>
            <a:miter lim="800000"/>
            <a:headEnd/>
            <a:tailEnd/>
          </a:ln>
        </p:spPr>
        <p:txBody>
          <a:bodyPr>
            <a:spAutoFit/>
          </a:bodyPr>
          <a:lstStyle/>
          <a:p>
            <a:r>
              <a:rPr lang="sl-SI" sz="1000" dirty="0" err="1" smtClean="0">
                <a:solidFill>
                  <a:srgbClr val="000000"/>
                </a:solidFill>
                <a:latin typeface="Calibri" pitchFamily="34" charset="0"/>
              </a:rPr>
              <a:t>Surce</a:t>
            </a:r>
            <a:r>
              <a:rPr lang="sl-SI" sz="1000" dirty="0" smtClean="0">
                <a:solidFill>
                  <a:srgbClr val="000000"/>
                </a:solidFill>
                <a:latin typeface="Calibri" pitchFamily="34" charset="0"/>
              </a:rPr>
              <a:t>:  IMF, </a:t>
            </a:r>
            <a:r>
              <a:rPr lang="sl-SI" sz="1000" dirty="0" err="1" smtClean="0">
                <a:solidFill>
                  <a:srgbClr val="000000"/>
                </a:solidFill>
                <a:latin typeface="Calibri" pitchFamily="34" charset="0"/>
              </a:rPr>
              <a:t>BoS</a:t>
            </a:r>
            <a:r>
              <a:rPr lang="sl-SI" sz="1000" dirty="0" smtClean="0">
                <a:solidFill>
                  <a:srgbClr val="000000"/>
                </a:solidFill>
                <a:latin typeface="Calibri" pitchFamily="34" charset="0"/>
              </a:rPr>
              <a:t>. Note:*</a:t>
            </a:r>
            <a:r>
              <a:rPr lang="sl-SI" sz="1000" dirty="0" err="1" smtClean="0">
                <a:solidFill>
                  <a:srgbClr val="000000"/>
                </a:solidFill>
                <a:latin typeface="Calibri" pitchFamily="34" charset="0"/>
              </a:rPr>
              <a:t>Data</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for</a:t>
            </a:r>
            <a:r>
              <a:rPr lang="sl-SI" sz="1000" dirty="0" smtClean="0">
                <a:solidFill>
                  <a:srgbClr val="000000"/>
                </a:solidFill>
                <a:latin typeface="Calibri" pitchFamily="34" charset="0"/>
              </a:rPr>
              <a:t> q2 2011, **</a:t>
            </a:r>
            <a:r>
              <a:rPr lang="sl-SI" sz="1000" dirty="0" err="1" smtClean="0">
                <a:solidFill>
                  <a:srgbClr val="000000"/>
                </a:solidFill>
                <a:latin typeface="Calibri" pitchFamily="34" charset="0"/>
              </a:rPr>
              <a:t>Data</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for</a:t>
            </a:r>
            <a:r>
              <a:rPr lang="sl-SI" sz="1000" dirty="0" smtClean="0">
                <a:solidFill>
                  <a:srgbClr val="000000"/>
                </a:solidFill>
                <a:latin typeface="Calibri" pitchFamily="34" charset="0"/>
              </a:rPr>
              <a:t> q3 2011,  ***</a:t>
            </a:r>
            <a:r>
              <a:rPr lang="sl-SI" sz="1000" dirty="0" err="1" smtClean="0">
                <a:solidFill>
                  <a:srgbClr val="000000"/>
                </a:solidFill>
                <a:latin typeface="Calibri" pitchFamily="34" charset="0"/>
              </a:rPr>
              <a:t>Data</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for</a:t>
            </a:r>
            <a:r>
              <a:rPr lang="sl-SI" sz="1000" dirty="0" smtClean="0">
                <a:solidFill>
                  <a:srgbClr val="000000"/>
                </a:solidFill>
                <a:latin typeface="Calibri" pitchFamily="34" charset="0"/>
              </a:rPr>
              <a:t> 2010. </a:t>
            </a:r>
            <a:endParaRPr lang="en-US" sz="1000" dirty="0" smtClean="0">
              <a:solidFill>
                <a:srgbClr val="000000"/>
              </a:solidFill>
              <a:latin typeface="Calibri" pitchFamily="34" charset="0"/>
            </a:endParaRPr>
          </a:p>
          <a:p>
            <a:endParaRPr lang="en-US" sz="1000" dirty="0">
              <a:solidFill>
                <a:srgbClr val="000000"/>
              </a:solidFill>
              <a:latin typeface="Calibri" pitchFamily="34" charset="0"/>
            </a:endParaRPr>
          </a:p>
        </p:txBody>
      </p:sp>
      <p:graphicFrame>
        <p:nvGraphicFramePr>
          <p:cNvPr id="5" name="Chart 4"/>
          <p:cNvGraphicFramePr/>
          <p:nvPr/>
        </p:nvGraphicFramePr>
        <p:xfrm>
          <a:off x="539552" y="1700808"/>
          <a:ext cx="8064896" cy="45365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normAutofit/>
          </a:bodyPr>
          <a:lstStyle/>
          <a:p>
            <a:pPr eaLnBrk="1" hangingPunct="1"/>
            <a:r>
              <a:rPr lang="pl-PL" sz="2400" dirty="0" smtClean="0"/>
              <a:t>Loans are a very important source of finance for Slovenian companies; the share of long-term sources of finance is lower</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a:solidFill>
                  <a:srgbClr val="000000"/>
                </a:solidFill>
                <a:latin typeface="Calibri" pitchFamily="34" charset="0"/>
              </a:rPr>
              <a:t>Vir</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Eurostat</a:t>
            </a:r>
            <a:r>
              <a:rPr lang="sl-SI" sz="1000" dirty="0" smtClean="0">
                <a:solidFill>
                  <a:srgbClr val="000000"/>
                </a:solidFill>
                <a:latin typeface="Calibri" pitchFamily="34" charset="0"/>
              </a:rPr>
              <a:t>, BS, preračuni UMAR </a:t>
            </a:r>
            <a:endParaRPr lang="en-US" sz="1000" dirty="0">
              <a:solidFill>
                <a:srgbClr val="000000"/>
              </a:solidFill>
              <a:latin typeface="Calibri" pitchFamily="34" charset="0"/>
            </a:endParaRPr>
          </a:p>
        </p:txBody>
      </p:sp>
      <p:graphicFrame>
        <p:nvGraphicFramePr>
          <p:cNvPr id="6" name="Chart 5"/>
          <p:cNvGraphicFramePr/>
          <p:nvPr/>
        </p:nvGraphicFramePr>
        <p:xfrm>
          <a:off x="539552" y="1700808"/>
          <a:ext cx="8064896" cy="45365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lstStyle/>
          <a:p>
            <a:pPr eaLnBrk="1" hangingPunct="1"/>
            <a:r>
              <a:rPr lang="pl-PL" sz="2400" dirty="0" smtClean="0"/>
              <a:t>During the financial crisis indebtedness of Slovenian companies didn’t decrease</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err="1" smtClean="0">
                <a:solidFill>
                  <a:srgbClr val="000000"/>
                </a:solidFill>
                <a:latin typeface="Calibri" pitchFamily="34" charset="0"/>
              </a:rPr>
              <a:t>Source</a:t>
            </a:r>
            <a:r>
              <a:rPr lang="sl-SI" sz="1000" dirty="0" smtClean="0">
                <a:solidFill>
                  <a:srgbClr val="000000"/>
                </a:solidFill>
                <a:latin typeface="Calibri" pitchFamily="34" charset="0"/>
              </a:rPr>
              <a:t>: AJPES, </a:t>
            </a:r>
            <a:r>
              <a:rPr lang="sl-SI" sz="1000" dirty="0" err="1" smtClean="0">
                <a:solidFill>
                  <a:srgbClr val="000000"/>
                </a:solidFill>
                <a:latin typeface="Calibri" pitchFamily="34" charset="0"/>
              </a:rPr>
              <a:t>calculations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by</a:t>
            </a:r>
            <a:r>
              <a:rPr lang="sl-SI" sz="1000" dirty="0" smtClean="0">
                <a:solidFill>
                  <a:srgbClr val="000000"/>
                </a:solidFill>
                <a:latin typeface="Calibri" pitchFamily="34" charset="0"/>
              </a:rPr>
              <a:t> IMAD.</a:t>
            </a:r>
            <a:endParaRPr lang="en-US" sz="1000" dirty="0">
              <a:solidFill>
                <a:srgbClr val="000000"/>
              </a:solidFill>
              <a:latin typeface="Calibri" pitchFamily="34" charset="0"/>
            </a:endParaRPr>
          </a:p>
        </p:txBody>
      </p:sp>
      <p:graphicFrame>
        <p:nvGraphicFramePr>
          <p:cNvPr id="6" name="Chart 5"/>
          <p:cNvGraphicFramePr/>
          <p:nvPr/>
        </p:nvGraphicFramePr>
        <p:xfrm>
          <a:off x="611560" y="1628800"/>
          <a:ext cx="7992888" cy="452665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lstStyle/>
          <a:p>
            <a:pPr eaLnBrk="1" hangingPunct="1"/>
            <a:r>
              <a:rPr lang="pl-PL" sz="2400" dirty="0" smtClean="0"/>
              <a:t>Ratio of loans to equity deteriorated in 2011</a:t>
            </a:r>
          </a:p>
        </p:txBody>
      </p:sp>
      <p:sp>
        <p:nvSpPr>
          <p:cNvPr id="26627" name="TextBox 6"/>
          <p:cNvSpPr txBox="1">
            <a:spLocks noChangeArrowheads="1"/>
          </p:cNvSpPr>
          <p:nvPr/>
        </p:nvSpPr>
        <p:spPr bwMode="auto">
          <a:xfrm>
            <a:off x="179388" y="6453188"/>
            <a:ext cx="7500937" cy="246062"/>
          </a:xfrm>
          <a:prstGeom prst="rect">
            <a:avLst/>
          </a:prstGeom>
          <a:noFill/>
          <a:ln w="9525">
            <a:noFill/>
            <a:miter lim="800000"/>
            <a:headEnd/>
            <a:tailEnd/>
          </a:ln>
        </p:spPr>
        <p:txBody>
          <a:bodyPr>
            <a:spAutoFit/>
          </a:bodyPr>
          <a:lstStyle/>
          <a:p>
            <a:r>
              <a:rPr lang="sl-SI" sz="1000" dirty="0">
                <a:solidFill>
                  <a:srgbClr val="000000"/>
                </a:solidFill>
                <a:latin typeface="Calibri" pitchFamily="34" charset="0"/>
              </a:rPr>
              <a:t>Vir</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Eurostat</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BoS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calculations</a:t>
            </a:r>
            <a:r>
              <a:rPr lang="sl-SI" sz="1000" dirty="0" smtClean="0">
                <a:solidFill>
                  <a:srgbClr val="000000"/>
                </a:solidFill>
                <a:latin typeface="Calibri" pitchFamily="34" charset="0"/>
              </a:rPr>
              <a:t> </a:t>
            </a:r>
            <a:r>
              <a:rPr lang="sl-SI" sz="1000" dirty="0" err="1" smtClean="0">
                <a:solidFill>
                  <a:srgbClr val="000000"/>
                </a:solidFill>
                <a:latin typeface="Calibri" pitchFamily="34" charset="0"/>
              </a:rPr>
              <a:t>by</a:t>
            </a:r>
            <a:r>
              <a:rPr lang="sl-SI" sz="1000" dirty="0" smtClean="0">
                <a:solidFill>
                  <a:srgbClr val="000000"/>
                </a:solidFill>
                <a:latin typeface="Calibri" pitchFamily="34" charset="0"/>
              </a:rPr>
              <a:t> IMAD. </a:t>
            </a:r>
            <a:endParaRPr lang="en-US" sz="1000" dirty="0">
              <a:solidFill>
                <a:srgbClr val="000000"/>
              </a:solidFill>
              <a:latin typeface="Calibri" pitchFamily="34" charset="0"/>
            </a:endParaRPr>
          </a:p>
        </p:txBody>
      </p:sp>
      <p:graphicFrame>
        <p:nvGraphicFramePr>
          <p:cNvPr id="5" name="Chart 4"/>
          <p:cNvGraphicFramePr/>
          <p:nvPr/>
        </p:nvGraphicFramePr>
        <p:xfrm>
          <a:off x="467544" y="1628800"/>
          <a:ext cx="8136904" cy="46805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a:xfrm>
            <a:off x="357188" y="357188"/>
            <a:ext cx="8429625" cy="857250"/>
          </a:xfrm>
        </p:spPr>
        <p:txBody>
          <a:bodyPr anchor="ctr"/>
          <a:lstStyle/>
          <a:p>
            <a:pPr eaLnBrk="1" hangingPunct="1"/>
            <a:r>
              <a:rPr lang="pl-PL" sz="2400" dirty="0" smtClean="0"/>
              <a:t>Issues</a:t>
            </a:r>
          </a:p>
        </p:txBody>
      </p:sp>
      <p:sp>
        <p:nvSpPr>
          <p:cNvPr id="4" name="Rectangle 3"/>
          <p:cNvSpPr/>
          <p:nvPr/>
        </p:nvSpPr>
        <p:spPr>
          <a:xfrm>
            <a:off x="251520" y="1700808"/>
            <a:ext cx="8568952" cy="4493538"/>
          </a:xfrm>
          <a:prstGeom prst="rect">
            <a:avLst/>
          </a:prstGeom>
        </p:spPr>
        <p:txBody>
          <a:bodyPr wrap="square">
            <a:spAutoFit/>
          </a:bodyPr>
          <a:lstStyle/>
          <a:p>
            <a:pPr algn="just"/>
            <a:r>
              <a:rPr lang="en-GB" sz="2200" b="1" i="1" dirty="0" smtClean="0">
                <a:latin typeface="Myriad Pro" pitchFamily="34" charset="0"/>
              </a:rPr>
              <a:t>The main issue in the Slovenian financial system is to ensure its normal functioning and increased support for the Slovenian business sector to exit the crisis. </a:t>
            </a:r>
          </a:p>
          <a:p>
            <a:pPr algn="just"/>
            <a:r>
              <a:rPr lang="en-GB" sz="2200" smtClean="0">
                <a:latin typeface="Myriad Pro" pitchFamily="34" charset="0"/>
              </a:rPr>
              <a:t>It is necessary to ensure: </a:t>
            </a:r>
          </a:p>
          <a:p>
            <a:pPr marL="342900" indent="-342900" algn="just">
              <a:buAutoNum type="romanLcParenBoth"/>
            </a:pPr>
            <a:r>
              <a:rPr lang="en-GB" sz="2200" dirty="0" smtClean="0">
                <a:latin typeface="Myriad Pro" pitchFamily="34" charset="0"/>
              </a:rPr>
              <a:t>A strong capital base of the banking system capable of taking risks </a:t>
            </a:r>
          </a:p>
          <a:p>
            <a:pPr marL="342900" indent="-342900" algn="just">
              <a:buAutoNum type="romanLcParenBoth"/>
            </a:pPr>
            <a:r>
              <a:rPr lang="en-GB" sz="2200" dirty="0" smtClean="0">
                <a:latin typeface="Myriad Pro" pitchFamily="34" charset="0"/>
              </a:rPr>
              <a:t>Active management of banking assets based on economic arguments</a:t>
            </a:r>
          </a:p>
          <a:p>
            <a:pPr marL="342900" indent="-342900" algn="just">
              <a:buAutoNum type="romanLcParenBoth"/>
            </a:pPr>
            <a:r>
              <a:rPr lang="en-GB" sz="2200" dirty="0" smtClean="0">
                <a:latin typeface="Myriad Pro" pitchFamily="34" charset="0"/>
              </a:rPr>
              <a:t>Greater responsibility of owners in managing companies and more effective bankruptcy procedures</a:t>
            </a:r>
          </a:p>
          <a:p>
            <a:pPr marL="342900" indent="-342900" algn="just">
              <a:buAutoNum type="romanLcParenBoth"/>
            </a:pPr>
            <a:r>
              <a:rPr lang="en-GB" sz="2200" dirty="0" smtClean="0">
                <a:latin typeface="Myriad Pro" pitchFamily="34" charset="0"/>
              </a:rPr>
              <a:t>Reduction of the role of state in active management of state-owned companies</a:t>
            </a:r>
          </a:p>
          <a:p>
            <a:pPr marL="342900" indent="-342900" algn="just">
              <a:buAutoNum type="romanLcParenBoth"/>
            </a:pPr>
            <a:r>
              <a:rPr lang="en-GB" sz="2200" dirty="0" smtClean="0">
                <a:latin typeface="Myriad Pro" pitchFamily="34" charset="0"/>
              </a:rPr>
              <a:t> Prevention of risk migration between financial system and public finance by consolidating public finance</a:t>
            </a:r>
            <a:endParaRPr lang="en-GB" sz="2200" dirty="0">
              <a:latin typeface="Myriad Pro"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O">
      <a:dk1>
        <a:sysClr val="windowText" lastClr="000000"/>
      </a:dk1>
      <a:lt1>
        <a:srgbClr val="D8D8D8"/>
      </a:lt1>
      <a:dk2>
        <a:srgbClr val="9E001A"/>
      </a:dk2>
      <a:lt2>
        <a:srgbClr val="000000"/>
      </a:lt2>
      <a:accent1>
        <a:srgbClr val="9E001A"/>
      </a:accent1>
      <a:accent2>
        <a:srgbClr val="3F3F3F"/>
      </a:accent2>
      <a:accent3>
        <a:srgbClr val="D8D8D8"/>
      </a:accent3>
      <a:accent4>
        <a:srgbClr val="8C7B70"/>
      </a:accent4>
      <a:accent5>
        <a:srgbClr val="8FB08C"/>
      </a:accent5>
      <a:accent6>
        <a:srgbClr val="D19049"/>
      </a:accent6>
      <a:hlink>
        <a:srgbClr val="00A3D6"/>
      </a:hlink>
      <a:folHlink>
        <a:srgbClr val="3F3F3F"/>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2647</TotalTime>
  <Words>976</Words>
  <Application>Microsoft Office PowerPoint</Application>
  <PresentationFormat>On-screen Show (4:3)</PresentationFormat>
  <Paragraphs>41</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Theme1</vt:lpstr>
      <vt:lpstr>Slide 1</vt:lpstr>
      <vt:lpstr> Year-on-year growth rates of loans to non-banking sectors in Slovenia continue to decrease</vt:lpstr>
      <vt:lpstr>The rapid deterioration of the quality of banks` assets continues and banks are increasingly creating provisions and impairments</vt:lpstr>
      <vt:lpstr>The share of non-performing loans in Slovenian banks  is among the highest in the euro area</vt:lpstr>
      <vt:lpstr>Capital adequacy (TIER 1) of Slovenian banks is among the lowest in the euro area and didn’t strengthen during the financial crisis</vt:lpstr>
      <vt:lpstr>Loans are a very important source of finance for Slovenian companies; the share of long-term sources of finance is lower</vt:lpstr>
      <vt:lpstr>During the financial crisis indebtedness of Slovenian companies didn’t decrease</vt:lpstr>
      <vt:lpstr>Ratio of loans to equity deteriorated in 2011</vt:lpstr>
      <vt:lpstr>Issues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 Brložnik</dc:creator>
  <cp:lastModifiedBy>Sonja Primožič</cp:lastModifiedBy>
  <cp:revision>338</cp:revision>
  <dcterms:created xsi:type="dcterms:W3CDTF">2011-04-18T13:13:24Z</dcterms:created>
  <dcterms:modified xsi:type="dcterms:W3CDTF">2012-06-18T09:37:58Z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