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heme/themeOverride1.xml" ContentType="application/vnd.openxmlformats-officedocument.themeOverride+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68.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57.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notesSlides/notesSlide4.xml" ContentType="application/vnd.openxmlformats-officedocument.presentationml.notesSlide+xml"/>
  <Override PartName="/ppt/tags/tag142.xml" ContentType="application/vnd.openxmlformats-officedocument.presentationml.tags+xml"/>
  <Override PartName="/ppt/tags/tag153.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wmf" ContentType="image/x-wmf"/>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8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charts/chart1.xml" ContentType="application/vnd.openxmlformats-officedocument.drawingml.chart+xml"/>
  <Override PartName="/ppt/tags/tag125.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Default Extension="bin" ContentType="application/vnd.openxmlformats-officedocument.oleObject"/>
  <Override PartName="/ppt/notesSlides/notesSlide3.xml" ContentType="application/vnd.openxmlformats-officedocument.presentationml.notesSlide+xml"/>
  <Override PartName="/ppt/tags/tag141.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1"/>
    <p:sldMasterId id="2147483812" r:id="rId2"/>
  </p:sldMasterIdLst>
  <p:notesMasterIdLst>
    <p:notesMasterId r:id="rId19"/>
  </p:notesMasterIdLst>
  <p:handoutMasterIdLst>
    <p:handoutMasterId r:id="rId20"/>
  </p:handoutMasterIdLst>
  <p:sldIdLst>
    <p:sldId id="1447" r:id="rId3"/>
    <p:sldId id="1482" r:id="rId4"/>
    <p:sldId id="1483" r:id="rId5"/>
    <p:sldId id="1484" r:id="rId6"/>
    <p:sldId id="1495" r:id="rId7"/>
    <p:sldId id="1496" r:id="rId8"/>
    <p:sldId id="1497" r:id="rId9"/>
    <p:sldId id="1498" r:id="rId10"/>
    <p:sldId id="1499" r:id="rId11"/>
    <p:sldId id="1500" r:id="rId12"/>
    <p:sldId id="1501" r:id="rId13"/>
    <p:sldId id="1485" r:id="rId14"/>
    <p:sldId id="1486" r:id="rId15"/>
    <p:sldId id="1491" r:id="rId16"/>
    <p:sldId id="1492" r:id="rId17"/>
    <p:sldId id="1494" r:id="rId18"/>
  </p:sldIdLst>
  <p:sldSz cx="9144000" cy="6858000" type="screen4x3"/>
  <p:notesSz cx="6670675" cy="99298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5F5F5F"/>
    <a:srgbClr val="00FFFF"/>
    <a:srgbClr val="0000FF"/>
    <a:srgbClr val="CCECFF"/>
    <a:srgbClr val="3399FF"/>
    <a:srgbClr val="0099FF"/>
    <a:srgbClr val="33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98227" autoAdjust="0"/>
  </p:normalViewPr>
  <p:slideViewPr>
    <p:cSldViewPr snapToGrid="0">
      <p:cViewPr>
        <p:scale>
          <a:sx n="80" d="100"/>
          <a:sy n="80" d="100"/>
        </p:scale>
        <p:origin x="-678" y="-750"/>
      </p:cViewPr>
      <p:guideLst>
        <p:guide orient="horz"/>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8" d="100"/>
          <a:sy n="48" d="100"/>
        </p:scale>
        <p:origin x="-1926" y="-114"/>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S-COMM-FS01\Units\A1\Classement%20th&#233;matique\Graphic%20projects\May%20Package%20Graphs\Copy%20of%20EMPL%20for%20marc%20Slides_30May2012_EJ_1205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250000000000006E-2"/>
          <c:y val="0.10379261748498611"/>
          <c:w val="0.91500000000000004"/>
          <c:h val="0.68862409677538994"/>
        </c:manualLayout>
      </c:layout>
      <c:lineChart>
        <c:grouping val="standard"/>
        <c:ser>
          <c:idx val="1"/>
          <c:order val="0"/>
          <c:tx>
            <c:strRef>
              <c:f>'11_UR_EU_US_JP'!$A$41</c:f>
              <c:strCache>
                <c:ptCount val="1"/>
                <c:pt idx="0">
                  <c:v>EU</c:v>
                </c:pt>
              </c:strCache>
            </c:strRef>
          </c:tx>
          <c:spPr>
            <a:ln w="38100">
              <a:solidFill>
                <a:srgbClr val="0000FF"/>
              </a:solidFill>
              <a:prstDash val="solid"/>
            </a:ln>
            <a:effectLst>
              <a:outerShdw blurRad="50800" dist="50800" dir="2700000" algn="ctr" rotWithShape="0">
                <a:schemeClr val="bg1">
                  <a:lumMod val="50000"/>
                  <a:alpha val="50000"/>
                </a:schemeClr>
              </a:outerShdw>
            </a:effectLst>
          </c:spPr>
          <c:marker>
            <c:symbol val="none"/>
          </c:marker>
          <c:cat>
            <c:strRef>
              <c:f>'11_UR_EU_US_JP'!$B$39:$CJ$40</c:f>
              <c:strCache>
                <c:ptCount val="85"/>
                <c:pt idx="0">
                  <c:v>2005</c:v>
                </c:pt>
                <c:pt idx="12">
                  <c:v>2006</c:v>
                </c:pt>
                <c:pt idx="24">
                  <c:v>2007</c:v>
                </c:pt>
                <c:pt idx="36">
                  <c:v>2008</c:v>
                </c:pt>
                <c:pt idx="48">
                  <c:v>2009</c:v>
                </c:pt>
                <c:pt idx="60">
                  <c:v>2010</c:v>
                </c:pt>
                <c:pt idx="72">
                  <c:v>2011</c:v>
                </c:pt>
                <c:pt idx="84">
                  <c:v>2012</c:v>
                </c:pt>
              </c:strCache>
            </c:strRef>
          </c:cat>
          <c:val>
            <c:numRef>
              <c:f>'11_UR_EU_US_JP'!$B$41:$CJ$41</c:f>
              <c:numCache>
                <c:formatCode>#,##0.0</c:formatCode>
                <c:ptCount val="87"/>
                <c:pt idx="0">
                  <c:v>9.2000000000000011</c:v>
                </c:pt>
                <c:pt idx="1">
                  <c:v>9.2000000000000011</c:v>
                </c:pt>
                <c:pt idx="2">
                  <c:v>9.2000000000000011</c:v>
                </c:pt>
                <c:pt idx="3">
                  <c:v>9.2000000000000011</c:v>
                </c:pt>
                <c:pt idx="4">
                  <c:v>9.1</c:v>
                </c:pt>
                <c:pt idx="5">
                  <c:v>9.1</c:v>
                </c:pt>
                <c:pt idx="6">
                  <c:v>9</c:v>
                </c:pt>
                <c:pt idx="7">
                  <c:v>8.9</c:v>
                </c:pt>
                <c:pt idx="8">
                  <c:v>8.9</c:v>
                </c:pt>
                <c:pt idx="9">
                  <c:v>8.9</c:v>
                </c:pt>
                <c:pt idx="10">
                  <c:v>8.9</c:v>
                </c:pt>
                <c:pt idx="11">
                  <c:v>8.8000000000000007</c:v>
                </c:pt>
                <c:pt idx="12">
                  <c:v>8.7000000000000011</c:v>
                </c:pt>
                <c:pt idx="13">
                  <c:v>8.7000000000000011</c:v>
                </c:pt>
                <c:pt idx="14">
                  <c:v>8.6</c:v>
                </c:pt>
                <c:pt idx="15">
                  <c:v>8.4</c:v>
                </c:pt>
                <c:pt idx="16">
                  <c:v>8.3000000000000007</c:v>
                </c:pt>
                <c:pt idx="17">
                  <c:v>8.2000000000000011</c:v>
                </c:pt>
                <c:pt idx="18">
                  <c:v>8.2000000000000011</c:v>
                </c:pt>
                <c:pt idx="19">
                  <c:v>8.1</c:v>
                </c:pt>
                <c:pt idx="20">
                  <c:v>8.1</c:v>
                </c:pt>
                <c:pt idx="21">
                  <c:v>8</c:v>
                </c:pt>
                <c:pt idx="22">
                  <c:v>7.9</c:v>
                </c:pt>
                <c:pt idx="23">
                  <c:v>7.8</c:v>
                </c:pt>
                <c:pt idx="24">
                  <c:v>7.7</c:v>
                </c:pt>
                <c:pt idx="25">
                  <c:v>7.6</c:v>
                </c:pt>
                <c:pt idx="26">
                  <c:v>7.4</c:v>
                </c:pt>
                <c:pt idx="27">
                  <c:v>7.3</c:v>
                </c:pt>
                <c:pt idx="28">
                  <c:v>7.2</c:v>
                </c:pt>
                <c:pt idx="29">
                  <c:v>7.2</c:v>
                </c:pt>
                <c:pt idx="30">
                  <c:v>7.2</c:v>
                </c:pt>
                <c:pt idx="31">
                  <c:v>7.2</c:v>
                </c:pt>
                <c:pt idx="32">
                  <c:v>7.1</c:v>
                </c:pt>
                <c:pt idx="33">
                  <c:v>7</c:v>
                </c:pt>
                <c:pt idx="34">
                  <c:v>7</c:v>
                </c:pt>
                <c:pt idx="35">
                  <c:v>6.9</c:v>
                </c:pt>
                <c:pt idx="36">
                  <c:v>6.9</c:v>
                </c:pt>
                <c:pt idx="37">
                  <c:v>6.8</c:v>
                </c:pt>
                <c:pt idx="38">
                  <c:v>6.8</c:v>
                </c:pt>
                <c:pt idx="39">
                  <c:v>6.8</c:v>
                </c:pt>
                <c:pt idx="40">
                  <c:v>6.9</c:v>
                </c:pt>
                <c:pt idx="41">
                  <c:v>7</c:v>
                </c:pt>
                <c:pt idx="42">
                  <c:v>7</c:v>
                </c:pt>
                <c:pt idx="43">
                  <c:v>7.1</c:v>
                </c:pt>
                <c:pt idx="44">
                  <c:v>7.1</c:v>
                </c:pt>
                <c:pt idx="45">
                  <c:v>7.3</c:v>
                </c:pt>
                <c:pt idx="46">
                  <c:v>7.5</c:v>
                </c:pt>
                <c:pt idx="47">
                  <c:v>7.7</c:v>
                </c:pt>
                <c:pt idx="48">
                  <c:v>8.1</c:v>
                </c:pt>
                <c:pt idx="49">
                  <c:v>8.4</c:v>
                </c:pt>
                <c:pt idx="50">
                  <c:v>8.7000000000000011</c:v>
                </c:pt>
                <c:pt idx="51">
                  <c:v>8.8000000000000007</c:v>
                </c:pt>
                <c:pt idx="52">
                  <c:v>8.9</c:v>
                </c:pt>
                <c:pt idx="53">
                  <c:v>9.1</c:v>
                </c:pt>
                <c:pt idx="54">
                  <c:v>9.2000000000000011</c:v>
                </c:pt>
                <c:pt idx="55">
                  <c:v>9.3000000000000007</c:v>
                </c:pt>
                <c:pt idx="56">
                  <c:v>9.4</c:v>
                </c:pt>
                <c:pt idx="57">
                  <c:v>9.4</c:v>
                </c:pt>
                <c:pt idx="58">
                  <c:v>9.5</c:v>
                </c:pt>
                <c:pt idx="59">
                  <c:v>9.5</c:v>
                </c:pt>
                <c:pt idx="60">
                  <c:v>9.7000000000000011</c:v>
                </c:pt>
                <c:pt idx="61">
                  <c:v>9.7000000000000011</c:v>
                </c:pt>
                <c:pt idx="62">
                  <c:v>9.8000000000000007</c:v>
                </c:pt>
                <c:pt idx="63">
                  <c:v>9.7000000000000011</c:v>
                </c:pt>
                <c:pt idx="64">
                  <c:v>9.7000000000000011</c:v>
                </c:pt>
                <c:pt idx="65">
                  <c:v>9.6</c:v>
                </c:pt>
                <c:pt idx="66">
                  <c:v>9.6</c:v>
                </c:pt>
                <c:pt idx="67">
                  <c:v>9.6</c:v>
                </c:pt>
                <c:pt idx="68">
                  <c:v>9.6</c:v>
                </c:pt>
                <c:pt idx="69">
                  <c:v>9.6</c:v>
                </c:pt>
                <c:pt idx="70">
                  <c:v>9.6</c:v>
                </c:pt>
                <c:pt idx="71">
                  <c:v>9.6</c:v>
                </c:pt>
                <c:pt idx="72">
                  <c:v>9.5</c:v>
                </c:pt>
                <c:pt idx="73">
                  <c:v>9.5</c:v>
                </c:pt>
                <c:pt idx="74">
                  <c:v>9.4</c:v>
                </c:pt>
                <c:pt idx="75">
                  <c:v>9.5</c:v>
                </c:pt>
                <c:pt idx="76">
                  <c:v>9.5</c:v>
                </c:pt>
                <c:pt idx="77">
                  <c:v>9.6</c:v>
                </c:pt>
                <c:pt idx="78">
                  <c:v>9.6</c:v>
                </c:pt>
                <c:pt idx="79">
                  <c:v>9.7000000000000011</c:v>
                </c:pt>
                <c:pt idx="80">
                  <c:v>9.8000000000000007</c:v>
                </c:pt>
                <c:pt idx="81">
                  <c:v>9.9</c:v>
                </c:pt>
                <c:pt idx="82">
                  <c:v>10</c:v>
                </c:pt>
                <c:pt idx="83">
                  <c:v>10</c:v>
                </c:pt>
                <c:pt idx="84">
                  <c:v>10.1</c:v>
                </c:pt>
                <c:pt idx="85">
                  <c:v>10.200000000000001</c:v>
                </c:pt>
                <c:pt idx="86">
                  <c:v>10.200000000000001</c:v>
                </c:pt>
              </c:numCache>
            </c:numRef>
          </c:val>
        </c:ser>
        <c:ser>
          <c:idx val="2"/>
          <c:order val="1"/>
          <c:tx>
            <c:strRef>
              <c:f>'11_UR_EU_US_JP'!$A$42</c:f>
              <c:strCache>
                <c:ptCount val="1"/>
                <c:pt idx="0">
                  <c:v>US</c:v>
                </c:pt>
              </c:strCache>
            </c:strRef>
          </c:tx>
          <c:spPr>
            <a:ln w="38100">
              <a:solidFill>
                <a:srgbClr val="993300"/>
              </a:solidFill>
              <a:prstDash val="solid"/>
            </a:ln>
            <a:effectLst>
              <a:outerShdw blurRad="50800" dist="50800" dir="2700000" algn="ctr" rotWithShape="0">
                <a:schemeClr val="bg1">
                  <a:lumMod val="50000"/>
                  <a:alpha val="50000"/>
                </a:schemeClr>
              </a:outerShdw>
            </a:effectLst>
          </c:spPr>
          <c:marker>
            <c:symbol val="none"/>
          </c:marker>
          <c:cat>
            <c:strRef>
              <c:f>'11_UR_EU_US_JP'!$B$39:$CJ$40</c:f>
              <c:strCache>
                <c:ptCount val="85"/>
                <c:pt idx="0">
                  <c:v>2005</c:v>
                </c:pt>
                <c:pt idx="12">
                  <c:v>2006</c:v>
                </c:pt>
                <c:pt idx="24">
                  <c:v>2007</c:v>
                </c:pt>
                <c:pt idx="36">
                  <c:v>2008</c:v>
                </c:pt>
                <c:pt idx="48">
                  <c:v>2009</c:v>
                </c:pt>
                <c:pt idx="60">
                  <c:v>2010</c:v>
                </c:pt>
                <c:pt idx="72">
                  <c:v>2011</c:v>
                </c:pt>
                <c:pt idx="84">
                  <c:v>2012</c:v>
                </c:pt>
              </c:strCache>
            </c:strRef>
          </c:cat>
          <c:val>
            <c:numRef>
              <c:f>'11_UR_EU_US_JP'!$B$42:$CJ$42</c:f>
              <c:numCache>
                <c:formatCode>#,##0.0</c:formatCode>
                <c:ptCount val="87"/>
                <c:pt idx="0">
                  <c:v>5.3</c:v>
                </c:pt>
                <c:pt idx="1">
                  <c:v>5.4</c:v>
                </c:pt>
                <c:pt idx="2">
                  <c:v>5.2</c:v>
                </c:pt>
                <c:pt idx="3">
                  <c:v>5.2</c:v>
                </c:pt>
                <c:pt idx="4">
                  <c:v>5.0999999999999996</c:v>
                </c:pt>
                <c:pt idx="5">
                  <c:v>5</c:v>
                </c:pt>
                <c:pt idx="6">
                  <c:v>5</c:v>
                </c:pt>
                <c:pt idx="7">
                  <c:v>4.9000000000000004</c:v>
                </c:pt>
                <c:pt idx="8">
                  <c:v>5</c:v>
                </c:pt>
                <c:pt idx="9">
                  <c:v>5</c:v>
                </c:pt>
                <c:pt idx="10">
                  <c:v>5</c:v>
                </c:pt>
                <c:pt idx="11">
                  <c:v>4.9000000000000004</c:v>
                </c:pt>
                <c:pt idx="12">
                  <c:v>4.7</c:v>
                </c:pt>
                <c:pt idx="13">
                  <c:v>4.8</c:v>
                </c:pt>
                <c:pt idx="14">
                  <c:v>4.7</c:v>
                </c:pt>
                <c:pt idx="15">
                  <c:v>4.7</c:v>
                </c:pt>
                <c:pt idx="16">
                  <c:v>4.5999999999999996</c:v>
                </c:pt>
                <c:pt idx="17">
                  <c:v>4.5999999999999996</c:v>
                </c:pt>
                <c:pt idx="18">
                  <c:v>4.7</c:v>
                </c:pt>
                <c:pt idx="19">
                  <c:v>4.7</c:v>
                </c:pt>
                <c:pt idx="20">
                  <c:v>4.5</c:v>
                </c:pt>
                <c:pt idx="21">
                  <c:v>4.4000000000000004</c:v>
                </c:pt>
                <c:pt idx="22">
                  <c:v>4.5</c:v>
                </c:pt>
                <c:pt idx="23">
                  <c:v>4.4000000000000004</c:v>
                </c:pt>
                <c:pt idx="24">
                  <c:v>4.5999999999999996</c:v>
                </c:pt>
                <c:pt idx="25">
                  <c:v>4.5</c:v>
                </c:pt>
                <c:pt idx="26">
                  <c:v>4.4000000000000004</c:v>
                </c:pt>
                <c:pt idx="27">
                  <c:v>4.5</c:v>
                </c:pt>
                <c:pt idx="28">
                  <c:v>4.4000000000000004</c:v>
                </c:pt>
                <c:pt idx="29">
                  <c:v>4.5999999999999996</c:v>
                </c:pt>
                <c:pt idx="30">
                  <c:v>4.7</c:v>
                </c:pt>
                <c:pt idx="31">
                  <c:v>4.5999999999999996</c:v>
                </c:pt>
                <c:pt idx="32">
                  <c:v>4.7</c:v>
                </c:pt>
                <c:pt idx="33">
                  <c:v>4.7</c:v>
                </c:pt>
                <c:pt idx="34">
                  <c:v>4.7</c:v>
                </c:pt>
                <c:pt idx="35">
                  <c:v>5</c:v>
                </c:pt>
                <c:pt idx="36">
                  <c:v>5</c:v>
                </c:pt>
                <c:pt idx="37">
                  <c:v>4.9000000000000004</c:v>
                </c:pt>
                <c:pt idx="38">
                  <c:v>5.0999999999999996</c:v>
                </c:pt>
                <c:pt idx="39">
                  <c:v>5</c:v>
                </c:pt>
                <c:pt idx="40">
                  <c:v>5.4</c:v>
                </c:pt>
                <c:pt idx="41">
                  <c:v>5.6</c:v>
                </c:pt>
                <c:pt idx="42">
                  <c:v>5.8</c:v>
                </c:pt>
                <c:pt idx="43">
                  <c:v>6.1</c:v>
                </c:pt>
                <c:pt idx="44">
                  <c:v>6.1</c:v>
                </c:pt>
                <c:pt idx="45">
                  <c:v>6.5</c:v>
                </c:pt>
                <c:pt idx="46">
                  <c:v>6.8</c:v>
                </c:pt>
                <c:pt idx="47">
                  <c:v>7.3</c:v>
                </c:pt>
                <c:pt idx="48">
                  <c:v>7.8</c:v>
                </c:pt>
                <c:pt idx="49">
                  <c:v>8.3000000000000007</c:v>
                </c:pt>
                <c:pt idx="50">
                  <c:v>8.7000000000000011</c:v>
                </c:pt>
                <c:pt idx="51">
                  <c:v>8.9</c:v>
                </c:pt>
                <c:pt idx="52">
                  <c:v>9.4</c:v>
                </c:pt>
                <c:pt idx="53">
                  <c:v>9.5</c:v>
                </c:pt>
                <c:pt idx="54">
                  <c:v>9.5</c:v>
                </c:pt>
                <c:pt idx="55">
                  <c:v>9.6</c:v>
                </c:pt>
                <c:pt idx="56">
                  <c:v>9.8000000000000007</c:v>
                </c:pt>
                <c:pt idx="57">
                  <c:v>10</c:v>
                </c:pt>
                <c:pt idx="58">
                  <c:v>9.9</c:v>
                </c:pt>
                <c:pt idx="59">
                  <c:v>9.9</c:v>
                </c:pt>
                <c:pt idx="60">
                  <c:v>9.7000000000000011</c:v>
                </c:pt>
                <c:pt idx="61">
                  <c:v>9.8000000000000007</c:v>
                </c:pt>
                <c:pt idx="62">
                  <c:v>9.8000000000000007</c:v>
                </c:pt>
                <c:pt idx="63">
                  <c:v>9.9</c:v>
                </c:pt>
                <c:pt idx="64">
                  <c:v>9.6</c:v>
                </c:pt>
                <c:pt idx="65">
                  <c:v>9.4</c:v>
                </c:pt>
                <c:pt idx="66">
                  <c:v>9.5</c:v>
                </c:pt>
                <c:pt idx="67">
                  <c:v>9.6</c:v>
                </c:pt>
                <c:pt idx="68">
                  <c:v>9.5</c:v>
                </c:pt>
                <c:pt idx="69">
                  <c:v>9.5</c:v>
                </c:pt>
                <c:pt idx="70">
                  <c:v>9.8000000000000007</c:v>
                </c:pt>
                <c:pt idx="71">
                  <c:v>9.4</c:v>
                </c:pt>
                <c:pt idx="72">
                  <c:v>9.1</c:v>
                </c:pt>
                <c:pt idx="73">
                  <c:v>9</c:v>
                </c:pt>
                <c:pt idx="74">
                  <c:v>8.9</c:v>
                </c:pt>
                <c:pt idx="75">
                  <c:v>9</c:v>
                </c:pt>
                <c:pt idx="76">
                  <c:v>9</c:v>
                </c:pt>
                <c:pt idx="77">
                  <c:v>9.1</c:v>
                </c:pt>
                <c:pt idx="78">
                  <c:v>9.1</c:v>
                </c:pt>
                <c:pt idx="79">
                  <c:v>9.1</c:v>
                </c:pt>
                <c:pt idx="80">
                  <c:v>9</c:v>
                </c:pt>
                <c:pt idx="81">
                  <c:v>8.9</c:v>
                </c:pt>
                <c:pt idx="82">
                  <c:v>8.7000000000000011</c:v>
                </c:pt>
                <c:pt idx="83">
                  <c:v>8.5</c:v>
                </c:pt>
                <c:pt idx="84">
                  <c:v>8.3000000000000007</c:v>
                </c:pt>
                <c:pt idx="85">
                  <c:v>8.3000000000000007</c:v>
                </c:pt>
                <c:pt idx="86">
                  <c:v>8.2000000000000011</c:v>
                </c:pt>
              </c:numCache>
            </c:numRef>
          </c:val>
        </c:ser>
        <c:ser>
          <c:idx val="3"/>
          <c:order val="2"/>
          <c:tx>
            <c:strRef>
              <c:f>'11_UR_EU_US_JP'!$A$43</c:f>
              <c:strCache>
                <c:ptCount val="1"/>
                <c:pt idx="0">
                  <c:v>Japan</c:v>
                </c:pt>
              </c:strCache>
            </c:strRef>
          </c:tx>
          <c:spPr>
            <a:ln w="38100">
              <a:solidFill>
                <a:srgbClr val="339966"/>
              </a:solidFill>
              <a:prstDash val="solid"/>
            </a:ln>
            <a:effectLst>
              <a:outerShdw blurRad="50800" dist="50800" dir="2700000" algn="ctr" rotWithShape="0">
                <a:schemeClr val="bg1">
                  <a:lumMod val="50000"/>
                  <a:alpha val="50000"/>
                </a:schemeClr>
              </a:outerShdw>
            </a:effectLst>
          </c:spPr>
          <c:marker>
            <c:symbol val="none"/>
          </c:marker>
          <c:cat>
            <c:strRef>
              <c:f>'11_UR_EU_US_JP'!$B$39:$CJ$40</c:f>
              <c:strCache>
                <c:ptCount val="85"/>
                <c:pt idx="0">
                  <c:v>2005</c:v>
                </c:pt>
                <c:pt idx="12">
                  <c:v>2006</c:v>
                </c:pt>
                <c:pt idx="24">
                  <c:v>2007</c:v>
                </c:pt>
                <c:pt idx="36">
                  <c:v>2008</c:v>
                </c:pt>
                <c:pt idx="48">
                  <c:v>2009</c:v>
                </c:pt>
                <c:pt idx="60">
                  <c:v>2010</c:v>
                </c:pt>
                <c:pt idx="72">
                  <c:v>2011</c:v>
                </c:pt>
                <c:pt idx="84">
                  <c:v>2012</c:v>
                </c:pt>
              </c:strCache>
            </c:strRef>
          </c:cat>
          <c:val>
            <c:numRef>
              <c:f>'11_UR_EU_US_JP'!$B$43:$CJ$43</c:f>
              <c:numCache>
                <c:formatCode>#,##0.0</c:formatCode>
                <c:ptCount val="87"/>
                <c:pt idx="0">
                  <c:v>4.4000000000000004</c:v>
                </c:pt>
                <c:pt idx="1">
                  <c:v>4.5999999999999996</c:v>
                </c:pt>
                <c:pt idx="2">
                  <c:v>4.5</c:v>
                </c:pt>
                <c:pt idx="3">
                  <c:v>4.5</c:v>
                </c:pt>
                <c:pt idx="4">
                  <c:v>4.5</c:v>
                </c:pt>
                <c:pt idx="5">
                  <c:v>4.3</c:v>
                </c:pt>
                <c:pt idx="6">
                  <c:v>4.4000000000000004</c:v>
                </c:pt>
                <c:pt idx="7">
                  <c:v>4.3</c:v>
                </c:pt>
                <c:pt idx="8">
                  <c:v>4.2</c:v>
                </c:pt>
                <c:pt idx="9">
                  <c:v>4.4000000000000004</c:v>
                </c:pt>
                <c:pt idx="10">
                  <c:v>4.5</c:v>
                </c:pt>
                <c:pt idx="11">
                  <c:v>4.4000000000000004</c:v>
                </c:pt>
                <c:pt idx="12">
                  <c:v>4.4000000000000004</c:v>
                </c:pt>
                <c:pt idx="13">
                  <c:v>4.0999999999999996</c:v>
                </c:pt>
                <c:pt idx="14">
                  <c:v>4.2</c:v>
                </c:pt>
                <c:pt idx="15">
                  <c:v>4.0999999999999996</c:v>
                </c:pt>
                <c:pt idx="16">
                  <c:v>4.0999999999999996</c:v>
                </c:pt>
                <c:pt idx="17">
                  <c:v>4.2</c:v>
                </c:pt>
                <c:pt idx="18">
                  <c:v>4.0999999999999996</c:v>
                </c:pt>
                <c:pt idx="19">
                  <c:v>4.0999999999999996</c:v>
                </c:pt>
                <c:pt idx="20">
                  <c:v>4.0999999999999996</c:v>
                </c:pt>
                <c:pt idx="21">
                  <c:v>4.0999999999999996</c:v>
                </c:pt>
                <c:pt idx="22">
                  <c:v>4</c:v>
                </c:pt>
                <c:pt idx="23">
                  <c:v>4</c:v>
                </c:pt>
                <c:pt idx="24">
                  <c:v>4</c:v>
                </c:pt>
                <c:pt idx="25">
                  <c:v>4</c:v>
                </c:pt>
                <c:pt idx="26">
                  <c:v>4</c:v>
                </c:pt>
                <c:pt idx="27">
                  <c:v>3.8</c:v>
                </c:pt>
                <c:pt idx="28">
                  <c:v>3.8</c:v>
                </c:pt>
                <c:pt idx="29">
                  <c:v>3.7</c:v>
                </c:pt>
                <c:pt idx="30">
                  <c:v>3.6</c:v>
                </c:pt>
                <c:pt idx="31">
                  <c:v>3.7</c:v>
                </c:pt>
                <c:pt idx="32">
                  <c:v>3.9</c:v>
                </c:pt>
                <c:pt idx="33">
                  <c:v>4</c:v>
                </c:pt>
                <c:pt idx="34">
                  <c:v>3.8</c:v>
                </c:pt>
                <c:pt idx="35">
                  <c:v>3.8</c:v>
                </c:pt>
                <c:pt idx="36">
                  <c:v>3.9</c:v>
                </c:pt>
                <c:pt idx="37">
                  <c:v>4</c:v>
                </c:pt>
                <c:pt idx="38">
                  <c:v>3.9</c:v>
                </c:pt>
                <c:pt idx="39">
                  <c:v>3.9</c:v>
                </c:pt>
                <c:pt idx="40">
                  <c:v>3.9</c:v>
                </c:pt>
                <c:pt idx="41">
                  <c:v>4</c:v>
                </c:pt>
                <c:pt idx="42">
                  <c:v>3.9</c:v>
                </c:pt>
                <c:pt idx="43">
                  <c:v>4.0999999999999996</c:v>
                </c:pt>
                <c:pt idx="44">
                  <c:v>4</c:v>
                </c:pt>
                <c:pt idx="45">
                  <c:v>3.8</c:v>
                </c:pt>
                <c:pt idx="46">
                  <c:v>4</c:v>
                </c:pt>
                <c:pt idx="47">
                  <c:v>4.4000000000000004</c:v>
                </c:pt>
                <c:pt idx="48">
                  <c:v>4.3</c:v>
                </c:pt>
                <c:pt idx="49">
                  <c:v>4.5999999999999996</c:v>
                </c:pt>
                <c:pt idx="50">
                  <c:v>4.9000000000000004</c:v>
                </c:pt>
                <c:pt idx="51">
                  <c:v>5</c:v>
                </c:pt>
                <c:pt idx="52">
                  <c:v>5.0999999999999996</c:v>
                </c:pt>
                <c:pt idx="53">
                  <c:v>5.2</c:v>
                </c:pt>
                <c:pt idx="54">
                  <c:v>5.4</c:v>
                </c:pt>
                <c:pt idx="55">
                  <c:v>5.4</c:v>
                </c:pt>
                <c:pt idx="56">
                  <c:v>5.4</c:v>
                </c:pt>
                <c:pt idx="57">
                  <c:v>5.2</c:v>
                </c:pt>
                <c:pt idx="58">
                  <c:v>5.3</c:v>
                </c:pt>
                <c:pt idx="59">
                  <c:v>5.2</c:v>
                </c:pt>
                <c:pt idx="60">
                  <c:v>5.0999999999999996</c:v>
                </c:pt>
                <c:pt idx="61">
                  <c:v>5</c:v>
                </c:pt>
                <c:pt idx="62">
                  <c:v>5.0999999999999996</c:v>
                </c:pt>
                <c:pt idx="63">
                  <c:v>5.0999999999999996</c:v>
                </c:pt>
                <c:pt idx="64">
                  <c:v>5.0999999999999996</c:v>
                </c:pt>
                <c:pt idx="65">
                  <c:v>5.0999999999999996</c:v>
                </c:pt>
                <c:pt idx="66">
                  <c:v>5</c:v>
                </c:pt>
                <c:pt idx="67">
                  <c:v>5</c:v>
                </c:pt>
                <c:pt idx="68">
                  <c:v>5.0999999999999996</c:v>
                </c:pt>
                <c:pt idx="69">
                  <c:v>5.0999999999999996</c:v>
                </c:pt>
                <c:pt idx="70">
                  <c:v>5</c:v>
                </c:pt>
                <c:pt idx="71">
                  <c:v>4.9000000000000004</c:v>
                </c:pt>
                <c:pt idx="72">
                  <c:v>4.9000000000000004</c:v>
                </c:pt>
                <c:pt idx="73">
                  <c:v>4.7</c:v>
                </c:pt>
                <c:pt idx="74">
                  <c:v>4.5999999999999996</c:v>
                </c:pt>
                <c:pt idx="75">
                  <c:v>4.7</c:v>
                </c:pt>
                <c:pt idx="76">
                  <c:v>4.5</c:v>
                </c:pt>
                <c:pt idx="77">
                  <c:v>4.5999999999999996</c:v>
                </c:pt>
                <c:pt idx="78">
                  <c:v>4.7</c:v>
                </c:pt>
                <c:pt idx="79">
                  <c:v>4.3</c:v>
                </c:pt>
                <c:pt idx="80">
                  <c:v>4.2</c:v>
                </c:pt>
                <c:pt idx="81">
                  <c:v>4.4000000000000004</c:v>
                </c:pt>
                <c:pt idx="82">
                  <c:v>4.4000000000000004</c:v>
                </c:pt>
                <c:pt idx="83">
                  <c:v>4.5</c:v>
                </c:pt>
                <c:pt idx="84">
                  <c:v>4.7</c:v>
                </c:pt>
                <c:pt idx="85">
                  <c:v>4.5</c:v>
                </c:pt>
              </c:numCache>
            </c:numRef>
          </c:val>
        </c:ser>
        <c:ser>
          <c:idx val="4"/>
          <c:order val="3"/>
          <c:tx>
            <c:strRef>
              <c:f>'11_UR_EU_US_JP'!$A$44</c:f>
              <c:strCache>
                <c:ptCount val="1"/>
                <c:pt idx="0">
                  <c:v>Euro area</c:v>
                </c:pt>
              </c:strCache>
            </c:strRef>
          </c:tx>
          <c:spPr>
            <a:ln w="38100">
              <a:solidFill>
                <a:srgbClr val="FF0000"/>
              </a:solidFill>
              <a:prstDash val="solid"/>
            </a:ln>
            <a:effectLst>
              <a:outerShdw blurRad="50800" dist="50800" dir="2700000" algn="ctr" rotWithShape="0">
                <a:schemeClr val="bg1">
                  <a:lumMod val="50000"/>
                  <a:alpha val="50000"/>
                </a:schemeClr>
              </a:outerShdw>
            </a:effectLst>
          </c:spPr>
          <c:marker>
            <c:symbol val="none"/>
          </c:marker>
          <c:cat>
            <c:strRef>
              <c:f>'11_UR_EU_US_JP'!$B$39:$CJ$40</c:f>
              <c:strCache>
                <c:ptCount val="85"/>
                <c:pt idx="0">
                  <c:v>2005</c:v>
                </c:pt>
                <c:pt idx="12">
                  <c:v>2006</c:v>
                </c:pt>
                <c:pt idx="24">
                  <c:v>2007</c:v>
                </c:pt>
                <c:pt idx="36">
                  <c:v>2008</c:v>
                </c:pt>
                <c:pt idx="48">
                  <c:v>2009</c:v>
                </c:pt>
                <c:pt idx="60">
                  <c:v>2010</c:v>
                </c:pt>
                <c:pt idx="72">
                  <c:v>2011</c:v>
                </c:pt>
                <c:pt idx="84">
                  <c:v>2012</c:v>
                </c:pt>
              </c:strCache>
            </c:strRef>
          </c:cat>
          <c:val>
            <c:numRef>
              <c:f>'11_UR_EU_US_JP'!$B$44:$CJ$44</c:f>
              <c:numCache>
                <c:formatCode>#,##0.0</c:formatCode>
                <c:ptCount val="87"/>
                <c:pt idx="0">
                  <c:v>9.4</c:v>
                </c:pt>
                <c:pt idx="1">
                  <c:v>9.4</c:v>
                </c:pt>
                <c:pt idx="2">
                  <c:v>9.3000000000000007</c:v>
                </c:pt>
                <c:pt idx="3">
                  <c:v>9.3000000000000007</c:v>
                </c:pt>
                <c:pt idx="4">
                  <c:v>9.3000000000000007</c:v>
                </c:pt>
                <c:pt idx="5">
                  <c:v>9.2000000000000011</c:v>
                </c:pt>
                <c:pt idx="6">
                  <c:v>9.1</c:v>
                </c:pt>
                <c:pt idx="7">
                  <c:v>9.1</c:v>
                </c:pt>
                <c:pt idx="8">
                  <c:v>9.1</c:v>
                </c:pt>
                <c:pt idx="9">
                  <c:v>9.1</c:v>
                </c:pt>
                <c:pt idx="10">
                  <c:v>9.1</c:v>
                </c:pt>
                <c:pt idx="11">
                  <c:v>9</c:v>
                </c:pt>
                <c:pt idx="12">
                  <c:v>9</c:v>
                </c:pt>
                <c:pt idx="13">
                  <c:v>8.9</c:v>
                </c:pt>
                <c:pt idx="14">
                  <c:v>8.8000000000000007</c:v>
                </c:pt>
                <c:pt idx="15">
                  <c:v>8.6</c:v>
                </c:pt>
                <c:pt idx="16">
                  <c:v>8.5</c:v>
                </c:pt>
                <c:pt idx="17">
                  <c:v>8.4</c:v>
                </c:pt>
                <c:pt idx="18">
                  <c:v>8.3000000000000007</c:v>
                </c:pt>
                <c:pt idx="19">
                  <c:v>8.3000000000000007</c:v>
                </c:pt>
                <c:pt idx="20">
                  <c:v>8.3000000000000007</c:v>
                </c:pt>
                <c:pt idx="21">
                  <c:v>8.2000000000000011</c:v>
                </c:pt>
                <c:pt idx="22">
                  <c:v>8.2000000000000011</c:v>
                </c:pt>
                <c:pt idx="23">
                  <c:v>8</c:v>
                </c:pt>
                <c:pt idx="24">
                  <c:v>8</c:v>
                </c:pt>
                <c:pt idx="25">
                  <c:v>7.9</c:v>
                </c:pt>
                <c:pt idx="26">
                  <c:v>7.8</c:v>
                </c:pt>
                <c:pt idx="27">
                  <c:v>7.7</c:v>
                </c:pt>
                <c:pt idx="28">
                  <c:v>7.6</c:v>
                </c:pt>
                <c:pt idx="29">
                  <c:v>7.6</c:v>
                </c:pt>
                <c:pt idx="30">
                  <c:v>7.6</c:v>
                </c:pt>
                <c:pt idx="31">
                  <c:v>7.6</c:v>
                </c:pt>
                <c:pt idx="32">
                  <c:v>7.5</c:v>
                </c:pt>
                <c:pt idx="33">
                  <c:v>7.5</c:v>
                </c:pt>
                <c:pt idx="34">
                  <c:v>7.4</c:v>
                </c:pt>
                <c:pt idx="35">
                  <c:v>7.4</c:v>
                </c:pt>
                <c:pt idx="36">
                  <c:v>7.4</c:v>
                </c:pt>
                <c:pt idx="37">
                  <c:v>7.3</c:v>
                </c:pt>
                <c:pt idx="38">
                  <c:v>7.3</c:v>
                </c:pt>
                <c:pt idx="39">
                  <c:v>7.4</c:v>
                </c:pt>
                <c:pt idx="40">
                  <c:v>7.5</c:v>
                </c:pt>
                <c:pt idx="41">
                  <c:v>7.6</c:v>
                </c:pt>
                <c:pt idx="42">
                  <c:v>7.6</c:v>
                </c:pt>
                <c:pt idx="43">
                  <c:v>7.6</c:v>
                </c:pt>
                <c:pt idx="44">
                  <c:v>7.7</c:v>
                </c:pt>
                <c:pt idx="45">
                  <c:v>7.8</c:v>
                </c:pt>
                <c:pt idx="46">
                  <c:v>8.1</c:v>
                </c:pt>
                <c:pt idx="47">
                  <c:v>8.4</c:v>
                </c:pt>
                <c:pt idx="48">
                  <c:v>8.7000000000000011</c:v>
                </c:pt>
                <c:pt idx="49">
                  <c:v>9</c:v>
                </c:pt>
                <c:pt idx="50">
                  <c:v>9.3000000000000007</c:v>
                </c:pt>
                <c:pt idx="51">
                  <c:v>9.4</c:v>
                </c:pt>
                <c:pt idx="52">
                  <c:v>9.5</c:v>
                </c:pt>
                <c:pt idx="53">
                  <c:v>9.6</c:v>
                </c:pt>
                <c:pt idx="54">
                  <c:v>9.7000000000000011</c:v>
                </c:pt>
                <c:pt idx="55">
                  <c:v>9.8000000000000007</c:v>
                </c:pt>
                <c:pt idx="56">
                  <c:v>9.9</c:v>
                </c:pt>
                <c:pt idx="57">
                  <c:v>10</c:v>
                </c:pt>
                <c:pt idx="58">
                  <c:v>10</c:v>
                </c:pt>
                <c:pt idx="59">
                  <c:v>10.1</c:v>
                </c:pt>
                <c:pt idx="60">
                  <c:v>10.1</c:v>
                </c:pt>
                <c:pt idx="61">
                  <c:v>10.200000000000001</c:v>
                </c:pt>
                <c:pt idx="62">
                  <c:v>10.200000000000001</c:v>
                </c:pt>
                <c:pt idx="63">
                  <c:v>10.200000000000001</c:v>
                </c:pt>
                <c:pt idx="64">
                  <c:v>10.200000000000001</c:v>
                </c:pt>
                <c:pt idx="65">
                  <c:v>10.1</c:v>
                </c:pt>
                <c:pt idx="66">
                  <c:v>10.1</c:v>
                </c:pt>
                <c:pt idx="67">
                  <c:v>10.1</c:v>
                </c:pt>
                <c:pt idx="68">
                  <c:v>10.1</c:v>
                </c:pt>
                <c:pt idx="69">
                  <c:v>10.1</c:v>
                </c:pt>
                <c:pt idx="70">
                  <c:v>10.1</c:v>
                </c:pt>
                <c:pt idx="71">
                  <c:v>10</c:v>
                </c:pt>
                <c:pt idx="72">
                  <c:v>10</c:v>
                </c:pt>
                <c:pt idx="73">
                  <c:v>10</c:v>
                </c:pt>
                <c:pt idx="74">
                  <c:v>9.9</c:v>
                </c:pt>
                <c:pt idx="75">
                  <c:v>9.9</c:v>
                </c:pt>
                <c:pt idx="76">
                  <c:v>10</c:v>
                </c:pt>
                <c:pt idx="77">
                  <c:v>10</c:v>
                </c:pt>
                <c:pt idx="78">
                  <c:v>10.1</c:v>
                </c:pt>
                <c:pt idx="79">
                  <c:v>10.200000000000001</c:v>
                </c:pt>
                <c:pt idx="80">
                  <c:v>10.3</c:v>
                </c:pt>
                <c:pt idx="81">
                  <c:v>10.4</c:v>
                </c:pt>
                <c:pt idx="82">
                  <c:v>10.6</c:v>
                </c:pt>
                <c:pt idx="83">
                  <c:v>10.6</c:v>
                </c:pt>
                <c:pt idx="84">
                  <c:v>10.8</c:v>
                </c:pt>
                <c:pt idx="85">
                  <c:v>10.8</c:v>
                </c:pt>
                <c:pt idx="86">
                  <c:v>10.9</c:v>
                </c:pt>
              </c:numCache>
            </c:numRef>
          </c:val>
        </c:ser>
        <c:marker val="1"/>
        <c:axId val="47889024"/>
        <c:axId val="47907200"/>
      </c:lineChart>
      <c:catAx>
        <c:axId val="47889024"/>
        <c:scaling>
          <c:orientation val="minMax"/>
        </c:scaling>
        <c:axPos val="b"/>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7907200"/>
        <c:crossesAt val="0"/>
        <c:auto val="1"/>
        <c:lblAlgn val="ctr"/>
        <c:lblOffset val="100"/>
        <c:tickLblSkip val="4"/>
        <c:tickMarkSkip val="12"/>
      </c:catAx>
      <c:valAx>
        <c:axId val="47907200"/>
        <c:scaling>
          <c:orientation val="minMax"/>
          <c:max val="12"/>
          <c:min val="0"/>
        </c:scaling>
        <c:axPos val="l"/>
        <c:majorGridlines>
          <c:spPr>
            <a:ln w="3175">
              <a:solidFill>
                <a:srgbClr val="000000"/>
              </a:solidFill>
              <a:prstDash val="sysDash"/>
            </a:ln>
          </c:spPr>
        </c:majorGridlines>
        <c:numFmt formatCode="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7889024"/>
        <c:crosses val="autoZero"/>
        <c:crossBetween val="between"/>
        <c:majorUnit val="2"/>
      </c:valAx>
      <c:spPr>
        <a:noFill/>
        <a:ln w="0">
          <a:noFill/>
          <a:prstDash val="solid"/>
        </a:ln>
      </c:spPr>
    </c:plotArea>
    <c:plotVisOnly val="1"/>
    <c:dispBlanksAs val="gap"/>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0390" tIns="45196" rIns="90390" bIns="45196" numCol="1" anchor="t" anchorCtr="0" compatLnSpc="1">
            <a:prstTxWarp prst="textNoShape">
              <a:avLst/>
            </a:prstTxWarp>
          </a:bodyPr>
          <a:lstStyle>
            <a:lvl1pPr defTabSz="876300">
              <a:defRPr sz="1100"/>
            </a:lvl1pPr>
          </a:lstStyle>
          <a:p>
            <a:endParaRPr lang="en-US"/>
          </a:p>
        </p:txBody>
      </p:sp>
      <p:sp>
        <p:nvSpPr>
          <p:cNvPr id="82947"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p:spPr>
        <p:txBody>
          <a:bodyPr vert="horz" wrap="square" lIns="90390" tIns="45196" rIns="90390" bIns="45196" numCol="1" anchor="t" anchorCtr="0" compatLnSpc="1">
            <a:prstTxWarp prst="textNoShape">
              <a:avLst/>
            </a:prstTxWarp>
          </a:bodyPr>
          <a:lstStyle>
            <a:lvl1pPr algn="r" defTabSz="876300">
              <a:defRPr sz="1100"/>
            </a:lvl1pPr>
          </a:lstStyle>
          <a:p>
            <a:endParaRPr lang="en-US"/>
          </a:p>
        </p:txBody>
      </p:sp>
      <p:sp>
        <p:nvSpPr>
          <p:cNvPr id="82948"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p:spPr>
        <p:txBody>
          <a:bodyPr vert="horz" wrap="square" lIns="90390" tIns="45196" rIns="90390" bIns="45196" numCol="1" anchor="b" anchorCtr="0" compatLnSpc="1">
            <a:prstTxWarp prst="textNoShape">
              <a:avLst/>
            </a:prstTxWarp>
          </a:bodyPr>
          <a:lstStyle>
            <a:lvl1pPr defTabSz="876300">
              <a:defRPr sz="1100"/>
            </a:lvl1pPr>
          </a:lstStyle>
          <a:p>
            <a:endParaRPr lang="en-US"/>
          </a:p>
        </p:txBody>
      </p:sp>
      <p:sp>
        <p:nvSpPr>
          <p:cNvPr id="82949"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p:spPr>
        <p:txBody>
          <a:bodyPr vert="horz" wrap="square" lIns="90390" tIns="45196" rIns="90390" bIns="45196" numCol="1" anchor="b" anchorCtr="0" compatLnSpc="1">
            <a:prstTxWarp prst="textNoShape">
              <a:avLst/>
            </a:prstTxWarp>
          </a:bodyPr>
          <a:lstStyle>
            <a:lvl1pPr algn="r" defTabSz="876300">
              <a:defRPr sz="1100"/>
            </a:lvl1pPr>
          </a:lstStyle>
          <a:p>
            <a:fld id="{B07784C3-AB78-465A-AA2F-CC764DF3DC4A}"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0390" tIns="45196" rIns="90390" bIns="45196" numCol="1" anchor="t" anchorCtr="0" compatLnSpc="1">
            <a:prstTxWarp prst="textNoShape">
              <a:avLst/>
            </a:prstTxWarp>
          </a:bodyPr>
          <a:lstStyle>
            <a:lvl1pPr defTabSz="876300">
              <a:defRPr sz="1100"/>
            </a:lvl1pPr>
          </a:lstStyle>
          <a:p>
            <a:endParaRPr lang="en-US"/>
          </a:p>
        </p:txBody>
      </p:sp>
      <p:sp>
        <p:nvSpPr>
          <p:cNvPr id="80899" name="Rectangle 3"/>
          <p:cNvSpPr>
            <a:spLocks noGrp="1" noChangeArrowheads="1"/>
          </p:cNvSpPr>
          <p:nvPr>
            <p:ph type="dt" idx="1"/>
          </p:nvPr>
        </p:nvSpPr>
        <p:spPr bwMode="auto">
          <a:xfrm>
            <a:off x="3778250" y="0"/>
            <a:ext cx="2890838" cy="496888"/>
          </a:xfrm>
          <a:prstGeom prst="rect">
            <a:avLst/>
          </a:prstGeom>
          <a:noFill/>
          <a:ln w="9525">
            <a:noFill/>
            <a:miter lim="800000"/>
            <a:headEnd/>
            <a:tailEnd/>
          </a:ln>
        </p:spPr>
        <p:txBody>
          <a:bodyPr vert="horz" wrap="square" lIns="90390" tIns="45196" rIns="90390" bIns="45196" numCol="1" anchor="t" anchorCtr="0" compatLnSpc="1">
            <a:prstTxWarp prst="textNoShape">
              <a:avLst/>
            </a:prstTxWarp>
          </a:bodyPr>
          <a:lstStyle>
            <a:lvl1pPr algn="r" defTabSz="876300">
              <a:defRPr sz="1100"/>
            </a:lvl1pPr>
          </a:lstStyle>
          <a:p>
            <a:endParaRPr lang="en-US"/>
          </a:p>
        </p:txBody>
      </p:sp>
      <p:sp>
        <p:nvSpPr>
          <p:cNvPr id="16388" name="Rectangle 4"/>
          <p:cNvSpPr>
            <a:spLocks noGrp="1" noRot="1" noChangeAspect="1" noChangeArrowheads="1" noTextEdit="1"/>
          </p:cNvSpPr>
          <p:nvPr>
            <p:ph type="sldImg" idx="2"/>
          </p:nvPr>
        </p:nvSpPr>
        <p:spPr bwMode="auto">
          <a:xfrm>
            <a:off x="852488" y="744538"/>
            <a:ext cx="4965700" cy="3724275"/>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666750" y="4716463"/>
            <a:ext cx="5337175" cy="4468812"/>
          </a:xfrm>
          <a:prstGeom prst="rect">
            <a:avLst/>
          </a:prstGeom>
          <a:noFill/>
          <a:ln w="9525">
            <a:noFill/>
            <a:miter lim="800000"/>
            <a:headEnd/>
            <a:tailEnd/>
          </a:ln>
        </p:spPr>
        <p:txBody>
          <a:bodyPr vert="horz" wrap="square" lIns="90390" tIns="45196" rIns="90390" bIns="4519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0902"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p:spPr>
        <p:txBody>
          <a:bodyPr vert="horz" wrap="square" lIns="90390" tIns="45196" rIns="90390" bIns="45196" numCol="1" anchor="b" anchorCtr="0" compatLnSpc="1">
            <a:prstTxWarp prst="textNoShape">
              <a:avLst/>
            </a:prstTxWarp>
          </a:bodyPr>
          <a:lstStyle>
            <a:lvl1pPr defTabSz="876300">
              <a:defRPr sz="1100"/>
            </a:lvl1pPr>
          </a:lstStyle>
          <a:p>
            <a:endParaRPr lang="en-US"/>
          </a:p>
        </p:txBody>
      </p:sp>
      <p:sp>
        <p:nvSpPr>
          <p:cNvPr id="80903"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p:spPr>
        <p:txBody>
          <a:bodyPr vert="horz" wrap="square" lIns="90390" tIns="45196" rIns="90390" bIns="45196" numCol="1" anchor="b" anchorCtr="0" compatLnSpc="1">
            <a:prstTxWarp prst="textNoShape">
              <a:avLst/>
            </a:prstTxWarp>
          </a:bodyPr>
          <a:lstStyle>
            <a:lvl1pPr algn="r" defTabSz="876300">
              <a:defRPr sz="1100"/>
            </a:lvl1pPr>
          </a:lstStyle>
          <a:p>
            <a:fld id="{FDEB7C91-D071-4793-A822-C85B99A94B02}"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p:txBody>
          <a:bodyPr/>
          <a:lstStyle/>
          <a:p>
            <a:r>
              <a:rPr lang="en-GB" smtClean="0"/>
              <a:t>DG EMPL reports regularly on employment and social trends through the EU Employment and Social Situation Quarterly Review. Intermediate updates take the form of the monthly “labour market fact sheet” which comments on more frequent data such as unemployment and business surveys. </a:t>
            </a:r>
          </a:p>
          <a:p>
            <a:r>
              <a:rPr lang="en-GB" smtClean="0"/>
              <a:t>Apart from the regular items (employment, restructuring, social trend) it contains a country section, a sector analysis and ad hoc sections (“special focus”). The March 2012 edition contains special focus sections on, inter alia, labour market mismatches in the form of Beveridge curves (relating unemployment rates to job vacancies), the latest findings on the transition to a greener economy and its impact in terms of employment and skills, the redistributive impact of social transfers and the recrudescent phenomenon of child poverty. </a:t>
            </a:r>
          </a:p>
          <a:p>
            <a:r>
              <a:rPr lang="en-GB" smtClean="0"/>
              <a:t>The content of the slides does not necessarily follow the order of appearance in the report.</a:t>
            </a:r>
          </a:p>
        </p:txBody>
      </p:sp>
      <p:sp>
        <p:nvSpPr>
          <p:cNvPr id="21508" name="Slide Number Placeholder 3"/>
          <p:cNvSpPr>
            <a:spLocks noGrp="1"/>
          </p:cNvSpPr>
          <p:nvPr>
            <p:ph type="sldNum" sz="quarter" idx="5"/>
          </p:nvPr>
        </p:nvSpPr>
        <p:spPr>
          <a:noFill/>
        </p:spPr>
        <p:txBody>
          <a:bodyPr/>
          <a:lstStyle/>
          <a:p>
            <a:fld id="{790967C1-3085-4BFF-B452-1462BC21CB6E}" type="slidenum">
              <a:rPr lang="en-GB">
                <a:solidFill>
                  <a:srgbClr val="000000"/>
                </a:solidFill>
              </a:rPr>
              <a:pPr/>
              <a:t>0</a:t>
            </a:fld>
            <a:endParaRPr lang="en-GB">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noFill/>
        </p:spPr>
        <p:txBody>
          <a:bodyPr/>
          <a:lstStyle/>
          <a:p>
            <a:fld id="{3CB93AB9-1EAA-4723-9EB8-6455950FC955}" type="slidenum">
              <a:rPr lang="en-GB"/>
              <a:pPr/>
              <a:t>1</a:t>
            </a:fld>
            <a:endParaRPr lang="en-GB"/>
          </a:p>
        </p:txBody>
      </p:sp>
      <p:sp>
        <p:nvSpPr>
          <p:cNvPr id="64514" name="AutoShape 2"/>
          <p:cNvSpPr>
            <a:spLocks noGrp="1" noRot="1" noChangeAspect="1" noChangeArrowheads="1" noTextEdit="1"/>
          </p:cNvSpPr>
          <p:nvPr>
            <p:ph type="sldImg"/>
          </p:nvPr>
        </p:nvSpPr>
        <p:spPr>
          <a:xfrm>
            <a:off x="427038" y="622300"/>
            <a:ext cx="5822950" cy="4367213"/>
          </a:xfrm>
          <a:ln/>
        </p:spPr>
      </p:sp>
      <p:sp>
        <p:nvSpPr>
          <p:cNvPr id="64515" name="Rectangle 3"/>
          <p:cNvSpPr>
            <a:spLocks noGrp="1" noChangeArrowheads="1"/>
          </p:cNvSpPr>
          <p:nvPr>
            <p:ph type="body" idx="1"/>
          </p:nvPr>
        </p:nvSpPr>
        <p:spPr>
          <a:xfrm>
            <a:off x="538163" y="5335588"/>
            <a:ext cx="5684837" cy="1222375"/>
          </a:xfrm>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noFill/>
        </p:spPr>
        <p:txBody>
          <a:bodyPr/>
          <a:lstStyle/>
          <a:p>
            <a:fld id="{406554EC-7423-4554-91DC-86239940CD15}" type="slidenum">
              <a:rPr lang="en-GB"/>
              <a:pPr/>
              <a:t>2</a:t>
            </a:fld>
            <a:endParaRPr lang="en-GB"/>
          </a:p>
        </p:txBody>
      </p:sp>
      <p:sp>
        <p:nvSpPr>
          <p:cNvPr id="66562" name="AutoShape 2"/>
          <p:cNvSpPr>
            <a:spLocks noGrp="1" noRot="1" noChangeAspect="1" noChangeArrowheads="1" noTextEdit="1"/>
          </p:cNvSpPr>
          <p:nvPr>
            <p:ph type="sldImg"/>
          </p:nvPr>
        </p:nvSpPr>
        <p:spPr>
          <a:xfrm>
            <a:off x="427038" y="622300"/>
            <a:ext cx="5822950" cy="4367213"/>
          </a:xfrm>
          <a:ln/>
        </p:spPr>
      </p:sp>
      <p:sp>
        <p:nvSpPr>
          <p:cNvPr id="66563" name="Rectangle 3"/>
          <p:cNvSpPr>
            <a:spLocks noGrp="1" noChangeArrowheads="1"/>
          </p:cNvSpPr>
          <p:nvPr>
            <p:ph type="body" idx="1"/>
          </p:nvPr>
        </p:nvSpPr>
        <p:spPr>
          <a:xfrm>
            <a:off x="538163" y="5335588"/>
            <a:ext cx="5683250" cy="1220787"/>
          </a:xfrm>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noFill/>
        </p:spPr>
        <p:txBody>
          <a:bodyPr/>
          <a:lstStyle/>
          <a:p>
            <a:fld id="{D2052505-B1EE-4ED2-A05B-E9C34F4EBB5E}" type="slidenum">
              <a:rPr lang="en-GB"/>
              <a:pPr/>
              <a:t>3</a:t>
            </a:fld>
            <a:endParaRPr lang="en-GB"/>
          </a:p>
        </p:txBody>
      </p:sp>
      <p:sp>
        <p:nvSpPr>
          <p:cNvPr id="68610" name="AutoShape 2"/>
          <p:cNvSpPr>
            <a:spLocks noGrp="1" noRot="1" noChangeAspect="1" noChangeArrowheads="1" noTextEdit="1"/>
          </p:cNvSpPr>
          <p:nvPr>
            <p:ph type="sldImg"/>
          </p:nvPr>
        </p:nvSpPr>
        <p:spPr>
          <a:xfrm>
            <a:off x="425450" y="622300"/>
            <a:ext cx="5826125" cy="4368800"/>
          </a:xfrm>
          <a:ln/>
        </p:spPr>
      </p:sp>
      <p:sp>
        <p:nvSpPr>
          <p:cNvPr id="68611" name="Rectangle 3"/>
          <p:cNvSpPr>
            <a:spLocks noGrp="1" noChangeArrowheads="1"/>
          </p:cNvSpPr>
          <p:nvPr>
            <p:ph type="body" idx="1"/>
          </p:nvPr>
        </p:nvSpPr>
        <p:spPr>
          <a:xfrm>
            <a:off x="538163" y="5335588"/>
            <a:ext cx="5686425" cy="1222375"/>
          </a:xfrm>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noFill/>
        </p:spPr>
        <p:txBody>
          <a:bodyPr/>
          <a:lstStyle/>
          <a:p>
            <a:fld id="{D1127950-CC70-45D4-9FE9-4478A370A135}" type="slidenum">
              <a:rPr lang="en-GB"/>
              <a:pPr/>
              <a:t>11</a:t>
            </a:fld>
            <a:endParaRPr lang="en-GB"/>
          </a:p>
        </p:txBody>
      </p:sp>
      <p:sp>
        <p:nvSpPr>
          <p:cNvPr id="131074" name="AutoShape 2"/>
          <p:cNvSpPr>
            <a:spLocks noGrp="1" noRot="1" noChangeAspect="1" noChangeArrowheads="1" noTextEdit="1"/>
          </p:cNvSpPr>
          <p:nvPr>
            <p:ph type="sldImg"/>
          </p:nvPr>
        </p:nvSpPr>
        <p:spPr>
          <a:xfrm>
            <a:off x="425450" y="622300"/>
            <a:ext cx="5827713" cy="4370388"/>
          </a:xfrm>
          <a:ln/>
        </p:spPr>
      </p:sp>
      <p:sp>
        <p:nvSpPr>
          <p:cNvPr id="131075" name="Rectangle 3"/>
          <p:cNvSpPr>
            <a:spLocks noGrp="1" noChangeArrowheads="1"/>
          </p:cNvSpPr>
          <p:nvPr>
            <p:ph type="body" idx="1"/>
          </p:nvPr>
        </p:nvSpPr>
        <p:spPr>
          <a:xfrm>
            <a:off x="539750" y="5335588"/>
            <a:ext cx="5684838" cy="1262062"/>
          </a:xfrm>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noFill/>
        </p:spPr>
        <p:txBody>
          <a:bodyPr/>
          <a:lstStyle/>
          <a:p>
            <a:fld id="{C13F04E2-5B47-47BD-B20B-924EC32B5134}" type="slidenum">
              <a:rPr lang="en-GB"/>
              <a:pPr/>
              <a:t>12</a:t>
            </a:fld>
            <a:endParaRPr lang="en-GB"/>
          </a:p>
        </p:txBody>
      </p:sp>
      <p:sp>
        <p:nvSpPr>
          <p:cNvPr id="133122" name="AutoShape 2"/>
          <p:cNvSpPr>
            <a:spLocks noGrp="1" noRot="1" noChangeAspect="1" noChangeArrowheads="1" noTextEdit="1"/>
          </p:cNvSpPr>
          <p:nvPr>
            <p:ph type="sldImg"/>
          </p:nvPr>
        </p:nvSpPr>
        <p:spPr>
          <a:xfrm>
            <a:off x="423863" y="622300"/>
            <a:ext cx="5826125" cy="4368800"/>
          </a:xfrm>
          <a:ln/>
        </p:spPr>
      </p:sp>
      <p:sp>
        <p:nvSpPr>
          <p:cNvPr id="133123" name="Rectangle 3"/>
          <p:cNvSpPr>
            <a:spLocks noGrp="1" noChangeArrowheads="1"/>
          </p:cNvSpPr>
          <p:nvPr>
            <p:ph type="body" idx="1"/>
          </p:nvPr>
        </p:nvSpPr>
        <p:spPr>
          <a:xfrm>
            <a:off x="541338" y="5337175"/>
            <a:ext cx="5683250" cy="1231900"/>
          </a:xfrm>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2" descr="nomadic"/>
          <p:cNvPicPr>
            <a:picLocks noChangeArrowheads="1"/>
          </p:cNvPicPr>
          <p:nvPr/>
        </p:nvPicPr>
        <p:blipFill>
          <a:blip r:embed="rId2"/>
          <a:srcRect l="40509" t="3629" b="27292"/>
          <a:stretch>
            <a:fillRect/>
          </a:stretch>
        </p:blipFill>
        <p:spPr bwMode="auto">
          <a:xfrm>
            <a:off x="0" y="1047750"/>
            <a:ext cx="9144000" cy="5792788"/>
          </a:xfrm>
          <a:prstGeom prst="rect">
            <a:avLst/>
          </a:prstGeom>
          <a:noFill/>
          <a:ln w="9525">
            <a:noFill/>
            <a:miter lim="800000"/>
            <a:headEnd/>
            <a:tailEnd/>
          </a:ln>
        </p:spPr>
      </p:pic>
      <p:sp>
        <p:nvSpPr>
          <p:cNvPr id="3" name="Rectangle 3"/>
          <p:cNvSpPr>
            <a:spLocks noChangeArrowheads="1"/>
          </p:cNvSpPr>
          <p:nvPr userDrawn="1"/>
        </p:nvSpPr>
        <p:spPr bwMode="auto">
          <a:xfrm>
            <a:off x="0" y="1047750"/>
            <a:ext cx="9144000" cy="5802313"/>
          </a:xfrm>
          <a:prstGeom prst="rect">
            <a:avLst/>
          </a:prstGeom>
          <a:solidFill>
            <a:srgbClr val="090266">
              <a:alpha val="34117"/>
            </a:srgbClr>
          </a:solidFill>
          <a:ln>
            <a:noFill/>
          </a:ln>
          <a:effectLst/>
          <a:extLst/>
        </p:spPr>
        <p:txBody>
          <a:bodyPr wrap="none" anchor="ctr"/>
          <a:lstStyle/>
          <a:p>
            <a:pPr eaLnBrk="0" hangingPunct="0">
              <a:defRPr/>
            </a:pPr>
            <a:endParaRPr lang="en-US">
              <a:latin typeface="Arial" pitchFamily="34" charset="0"/>
              <a:cs typeface="Arial" pitchFamily="34" charset="0"/>
            </a:endParaRPr>
          </a:p>
        </p:txBody>
      </p:sp>
      <p:pic>
        <p:nvPicPr>
          <p:cNvPr id="4" name="Picture 6" descr="LOGO CE-EN-quadri.eps"/>
          <p:cNvPicPr>
            <a:picLocks noChangeAspect="1"/>
          </p:cNvPicPr>
          <p:nvPr userDrawn="1"/>
        </p:nvPicPr>
        <p:blipFill>
          <a:blip r:embed="rId3"/>
          <a:srcRect/>
          <a:stretch>
            <a:fillRect/>
          </a:stretch>
        </p:blipFill>
        <p:spPr bwMode="auto">
          <a:xfrm>
            <a:off x="3898900" y="258763"/>
            <a:ext cx="1614488" cy="1122362"/>
          </a:xfrm>
          <a:prstGeom prst="rect">
            <a:avLst/>
          </a:prstGeom>
          <a:noFill/>
          <a:ln w="9525">
            <a:noFill/>
            <a:miter lim="800000"/>
            <a:headEnd/>
            <a:tailEnd/>
          </a:ln>
        </p:spPr>
      </p:pic>
      <p:sp>
        <p:nvSpPr>
          <p:cNvPr id="5" name="Rectangle 10"/>
          <p:cNvSpPr>
            <a:spLocks noChangeArrowheads="1"/>
          </p:cNvSpPr>
          <p:nvPr/>
        </p:nvSpPr>
        <p:spPr bwMode="auto">
          <a:xfrm>
            <a:off x="4229100" y="6610350"/>
            <a:ext cx="685800" cy="230188"/>
          </a:xfrm>
          <a:prstGeom prst="rect">
            <a:avLst/>
          </a:prstGeom>
          <a:solidFill>
            <a:srgbClr val="004494"/>
          </a:solidFill>
          <a:ln>
            <a:noFill/>
          </a:ln>
          <a:extLst/>
        </p:spPr>
        <p:txBody>
          <a:bodyPr lIns="91408" tIns="45704" rIns="91408" bIns="45704" anchor="ctr"/>
          <a:lstStyle/>
          <a:p>
            <a:pPr algn="ctr" defTabSz="457200">
              <a:defRPr/>
            </a:pPr>
            <a:endParaRPr lang="en-US">
              <a:solidFill>
                <a:srgbClr val="FFFFFF"/>
              </a:solidFill>
              <a:latin typeface="Verdana" pitchFamily="34" charset="0"/>
              <a:cs typeface="Arial" pitchFamily="34" charset="0"/>
            </a:endParaRPr>
          </a:p>
        </p:txBody>
      </p:sp>
      <p:sp>
        <p:nvSpPr>
          <p:cNvPr id="6" name="Date Placeholder 5"/>
          <p:cNvSpPr>
            <a:spLocks noGrp="1" noChangeArrowheads="1"/>
          </p:cNvSpPr>
          <p:nvPr>
            <p:ph type="dt" sz="half" idx="10"/>
          </p:nvPr>
        </p:nvSpPr>
        <p:spPr bwMode="auto">
          <a:xfrm>
            <a:off x="457200" y="6245225"/>
            <a:ext cx="2133600" cy="476250"/>
          </a:xfrm>
          <a:prstGeom prst="rect">
            <a:avLst/>
          </a:prstGeom>
          <a:extLst/>
        </p:spPr>
        <p:txBody>
          <a:bodyPr vert="horz" wrap="square" lIns="91408" tIns="45704" rIns="91408" bIns="45704" numCol="1" anchor="t" anchorCtr="0" compatLnSpc="1">
            <a:prstTxWarp prst="textNoShape">
              <a:avLst/>
            </a:prstTxWarp>
          </a:bodyPr>
          <a:lstStyle>
            <a:lvl1pPr eaLnBrk="1" hangingPunct="1">
              <a:defRPr sz="1200" b="1">
                <a:solidFill>
                  <a:schemeClr val="bg1"/>
                </a:solidFill>
                <a:latin typeface="+mn-lt"/>
                <a:cs typeface="+mn-cs"/>
              </a:defRPr>
            </a:lvl1pPr>
          </a:lstStyle>
          <a:p>
            <a:pPr>
              <a:defRPr/>
            </a:pPr>
            <a:endParaRPr lang="en-GB"/>
          </a:p>
        </p:txBody>
      </p:sp>
      <p:sp>
        <p:nvSpPr>
          <p:cNvPr id="7" name="Rectangle 6"/>
          <p:cNvSpPr>
            <a:spLocks noGrp="1" noChangeArrowheads="1"/>
          </p:cNvSpPr>
          <p:nvPr>
            <p:ph type="ftr" sz="quarter" idx="11"/>
          </p:nvPr>
        </p:nvSpPr>
        <p:spPr>
          <a:xfrm>
            <a:off x="3124200" y="6245225"/>
            <a:ext cx="2895600" cy="476250"/>
          </a:xfrm>
        </p:spPr>
        <p:txBody>
          <a:bodyPr/>
          <a:lstStyle>
            <a:lvl1pPr algn="ctr">
              <a:defRPr sz="1400">
                <a:solidFill>
                  <a:schemeClr val="bg1"/>
                </a:solidFill>
                <a:latin typeface="+mn-lt"/>
              </a:defRPr>
            </a:lvl1pPr>
          </a:lstStyle>
          <a:p>
            <a:pPr>
              <a:defRPr/>
            </a:pPr>
            <a:endParaRPr lang="en-GB"/>
          </a:p>
        </p:txBody>
      </p:sp>
      <p:sp>
        <p:nvSpPr>
          <p:cNvPr id="8" name="Slide Number Placeholder 7"/>
          <p:cNvSpPr>
            <a:spLocks noGrp="1" noChangeArrowheads="1"/>
          </p:cNvSpPr>
          <p:nvPr>
            <p:ph type="sldNum" sz="quarter" idx="12"/>
          </p:nvPr>
        </p:nvSpPr>
        <p:spPr>
          <a:xfrm>
            <a:off x="6553200" y="6245225"/>
            <a:ext cx="2133600" cy="476250"/>
          </a:xfrm>
          <a:prstGeom prst="rect">
            <a:avLst/>
          </a:prstGeom>
          <a:extLst/>
        </p:spPr>
        <p:txBody>
          <a:bodyPr/>
          <a:lstStyle>
            <a:lvl1pPr eaLnBrk="0" hangingPunct="0">
              <a:defRPr sz="1400" b="0">
                <a:solidFill>
                  <a:schemeClr val="bg1"/>
                </a:solidFill>
                <a:latin typeface="Arial" pitchFamily="34" charset="0"/>
                <a:cs typeface="+mn-cs"/>
              </a:defRPr>
            </a:lvl1pPr>
          </a:lstStyle>
          <a:p>
            <a:pPr>
              <a:defRPr/>
            </a:pPr>
            <a:fld id="{9DD2130D-394C-47E5-B52C-1A0F4CA3CDA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E36EED6A-9B7F-4940-BC6E-702AB8236CC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6D69FB27-B3D0-4F9B-AECC-0CF478D2B51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855D697B-0E73-4278-8B92-009101346136}"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4D79234D-5113-42E0-9D3B-79B80438D0B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0" y="1238250"/>
            <a:ext cx="9144000" cy="5619750"/>
          </a:xfrm>
          <a:prstGeom prst="rect">
            <a:avLst/>
          </a:prstGeom>
          <a:noFill/>
          <a:ln w="9525">
            <a:noFill/>
            <a:miter lim="800000"/>
            <a:headEnd/>
            <a:tailEnd/>
          </a:ln>
        </p:spPr>
      </p:pic>
      <p:sp>
        <p:nvSpPr>
          <p:cNvPr id="3" name="Rectangle 6"/>
          <p:cNvSpPr>
            <a:spLocks noChangeArrowheads="1"/>
          </p:cNvSpPr>
          <p:nvPr userDrawn="1"/>
        </p:nvSpPr>
        <p:spPr bwMode="auto">
          <a:xfrm>
            <a:off x="4294188" y="6662738"/>
            <a:ext cx="544512" cy="195262"/>
          </a:xfrm>
          <a:prstGeom prst="rect">
            <a:avLst/>
          </a:prstGeom>
          <a:solidFill>
            <a:srgbClr val="004494"/>
          </a:solidFill>
          <a:ln>
            <a:noFill/>
          </a:ln>
          <a:extLst/>
        </p:spPr>
        <p:txBody>
          <a:bodyPr lIns="91408" tIns="45704" rIns="91408" bIns="45704" anchor="ctr"/>
          <a:lstStyle/>
          <a:p>
            <a:pPr algn="ctr" defTabSz="457200">
              <a:defRPr/>
            </a:pPr>
            <a:endParaRPr lang="en-US">
              <a:solidFill>
                <a:srgbClr val="FFFFFF"/>
              </a:solidFill>
              <a:latin typeface="Verdana" pitchFamily="34" charset="0"/>
              <a:cs typeface="Arial" pitchFamily="34" charset="0"/>
            </a:endParaRPr>
          </a:p>
        </p:txBody>
      </p:sp>
      <p:sp>
        <p:nvSpPr>
          <p:cNvPr id="4" name="Rectangle 5"/>
          <p:cNvSpPr>
            <a:spLocks noGrp="1" noChangeArrowheads="1"/>
          </p:cNvSpPr>
          <p:nvPr>
            <p:ph type="sldNum" sz="quarter" idx="10"/>
          </p:nvPr>
        </p:nvSpPr>
        <p:spPr>
          <a:xfrm>
            <a:off x="8532813" y="6453188"/>
            <a:ext cx="431800" cy="260350"/>
          </a:xfrm>
          <a:prstGeom prst="rect">
            <a:avLst/>
          </a:prstGeom>
        </p:spPr>
        <p:txBody>
          <a:bodyPr/>
          <a:lstStyle>
            <a:lvl1pPr eaLnBrk="0" hangingPunct="0">
              <a:defRPr>
                <a:latin typeface="Arial" pitchFamily="34" charset="0"/>
                <a:cs typeface="+mn-cs"/>
              </a:defRPr>
            </a:lvl1pPr>
          </a:lstStyle>
          <a:p>
            <a:pPr>
              <a:defRPr/>
            </a:pPr>
            <a:fld id="{A44D69F6-1B36-41F9-8515-208F4DF2E502}" type="slidenum">
              <a:rPr lang="en-GB"/>
              <a:pPr>
                <a:defRPr/>
              </a:pPr>
              <a:t>‹#›</a:t>
            </a:fld>
            <a:endParaRPr lang="en-GB"/>
          </a:p>
        </p:txBody>
      </p:sp>
      <p:sp>
        <p:nvSpPr>
          <p:cNvPr id="5" name="Rectangle 4"/>
          <p:cNvSpPr>
            <a:spLocks noGrp="1" noChangeArrowheads="1"/>
          </p:cNvSpPr>
          <p:nvPr>
            <p:ph type="ftr" sz="quarter" idx="11"/>
          </p:nvPr>
        </p:nvSpPr>
        <p:spPr/>
        <p:txBody>
          <a:bodyPr/>
          <a:lstStyle>
            <a:lvl1pPr>
              <a:defRPr>
                <a:solidFill>
                  <a:srgbClr val="000066"/>
                </a:solidFill>
                <a:latin typeface="Verdana" pitchFamily="34" charset="0"/>
              </a:defRPr>
            </a:lvl1pPr>
          </a:lstStyle>
          <a:p>
            <a:pPr>
              <a:defRPr/>
            </a:pPr>
            <a:endParaRPr lang="en-GB"/>
          </a:p>
          <a:p>
            <a:pPr>
              <a:defRPr/>
            </a:pPr>
            <a:r>
              <a:rPr lang="en-GB"/>
              <a:t>May package 2012</a:t>
            </a:r>
          </a:p>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defRPr/>
            </a:pPr>
            <a:endParaRPr lang="en-US">
              <a:solidFill>
                <a:srgbClr val="FFFFFF"/>
              </a:solidFill>
              <a:latin typeface="Verdana" pitchFamily="34" charset="0"/>
              <a:cs typeface="+mn-cs"/>
            </a:endParaRPr>
          </a:p>
        </p:txBody>
      </p:sp>
      <p:pic>
        <p:nvPicPr>
          <p:cNvPr id="5" name="Picture 6" descr="LOGO CE-EN-quadri.eps"/>
          <p:cNvPicPr>
            <a:picLocks noChangeAspect="1"/>
          </p:cNvPicPr>
          <p:nvPr/>
        </p:nvPicPr>
        <p:blipFill>
          <a:blip r:embed="rId2"/>
          <a:srcRect/>
          <a:stretch>
            <a:fillRect/>
          </a:stretch>
        </p:blipFill>
        <p:spPr bwMode="auto">
          <a:xfrm>
            <a:off x="384968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srgbClr val="FFFFFF"/>
                </a:solidFill>
                <a:latin typeface="+mn-lt"/>
                <a:cs typeface="Arial" pitchFamily="34" charset="0"/>
              </a:defRPr>
            </a:lvl1pPr>
          </a:lstStyle>
          <a:p>
            <a:pPr>
              <a:defRPr/>
            </a:pPr>
            <a:endParaRPr lang="en-GB"/>
          </a:p>
        </p:txBody>
      </p:sp>
      <p:sp>
        <p:nvSpPr>
          <p:cNvPr id="8" name="Rectangle 7"/>
          <p:cNvSpPr>
            <a:spLocks noGrp="1" noChangeArrowheads="1"/>
          </p:cNvSpPr>
          <p:nvPr>
            <p:ph type="ftr" sz="quarter" idx="11"/>
          </p:nvPr>
        </p:nvSpPr>
        <p:spPr/>
        <p:txBody>
          <a:bodyPr/>
          <a:lstStyle>
            <a:lvl1pPr>
              <a:defRPr>
                <a:solidFill>
                  <a:srgbClr val="FFFFFF"/>
                </a:solidFill>
                <a:latin typeface="+mn-lt"/>
                <a:cs typeface="Arial" pitchFamily="34" charset="0"/>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rgbClr val="FFFFFF"/>
                </a:solidFill>
                <a:latin typeface="+mn-lt"/>
                <a:cs typeface="Arial" pitchFamily="34" charset="0"/>
              </a:defRPr>
            </a:lvl1pPr>
          </a:lstStyle>
          <a:p>
            <a:pPr>
              <a:defRPr/>
            </a:pPr>
            <a:fld id="{4A352ADC-0AC9-4948-9B9A-4C0550F2AAB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5"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6" name="Picture 17" descr="LOGO CE_Vertical_EN_NEG_quadri_HR"/>
          <p:cNvPicPr>
            <a:picLocks noChangeAspect="1" noChangeArrowheads="1"/>
          </p:cNvPicPr>
          <p:nvPr userDrawn="1"/>
        </p:nvPicPr>
        <p:blipFill>
          <a:blip r:embed="rId2"/>
          <a:srcRect/>
          <a:stretch>
            <a:fillRect/>
          </a:stretch>
        </p:blipFill>
        <p:spPr bwMode="auto">
          <a:xfrm>
            <a:off x="3849688" y="258763"/>
            <a:ext cx="1436687" cy="10048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699C43D5-868A-44A2-AC51-DE23843EFB2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D2DE0FFB-41D1-4F6A-BE51-16D146FE18E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cs typeface="Arial" pitchFamily="34" charset="0"/>
              </a:defRPr>
            </a:lvl1pPr>
          </a:lstStyle>
          <a:p>
            <a:pPr>
              <a:defRPr/>
            </a:pPr>
            <a:fld id="{63B51B0C-3AFB-40A1-AB14-0F28AE73AC0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cs typeface="Arial" pitchFamily="34" charset="0"/>
              </a:defRPr>
            </a:lvl1pPr>
          </a:lstStyle>
          <a:p>
            <a:pPr>
              <a:defRPr/>
            </a:pPr>
            <a:fld id="{954C0DAC-A2A5-4B0A-8589-3CBA4EC0566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4"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5" name="Picture 17" descr="LOGO CE_Vertical_EN_NEG_quadri_HR"/>
          <p:cNvPicPr>
            <a:picLocks noChangeAspect="1" noChangeArrowheads="1"/>
          </p:cNvPicPr>
          <p:nvPr userDrawn="1"/>
        </p:nvPicPr>
        <p:blipFill>
          <a:blip r:embed="rId2"/>
          <a:srcRect/>
          <a:stretch>
            <a:fillRect/>
          </a:stretch>
        </p:blipFill>
        <p:spPr bwMode="auto">
          <a:xfrm>
            <a:off x="3849688" y="258763"/>
            <a:ext cx="1436687" cy="100488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6"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7"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8" name="Rectangle 6"/>
          <p:cNvSpPr>
            <a:spLocks noGrp="1" noChangeArrowheads="1"/>
          </p:cNvSpPr>
          <p:nvPr>
            <p:ph type="sldNum" sz="quarter" idx="12"/>
          </p:nvPr>
        </p:nvSpPr>
        <p:spPr/>
        <p:txBody>
          <a:bodyPr/>
          <a:lstStyle>
            <a:lvl1pPr>
              <a:defRPr>
                <a:cs typeface="Arial" pitchFamily="34" charset="0"/>
              </a:defRPr>
            </a:lvl1pPr>
          </a:lstStyle>
          <a:p>
            <a:pPr>
              <a:defRPr/>
            </a:pPr>
            <a:fld id="{E5932119-C1DB-4998-82F3-B7A71D136F4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pitchFamily="34"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cs typeface="Arial" pitchFamily="34"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cs typeface="Arial" pitchFamily="34" charset="0"/>
              </a:defRPr>
            </a:lvl1pPr>
          </a:lstStyle>
          <a:p>
            <a:pPr>
              <a:defRPr/>
            </a:pPr>
            <a:fld id="{693B9280-2424-4F75-A56B-042916AF9F9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524" name="Rectangle 4"/>
          <p:cNvSpPr>
            <a:spLocks noGrp="1" noChangeArrowheads="1"/>
          </p:cNvSpPr>
          <p:nvPr>
            <p:ph type="ftr" sz="quarter" idx="3"/>
          </p:nvPr>
        </p:nvSpPr>
        <p:spPr bwMode="auto">
          <a:xfrm>
            <a:off x="395288" y="6337300"/>
            <a:ext cx="6840537" cy="476250"/>
          </a:xfrm>
          <a:prstGeom prst="rect">
            <a:avLst/>
          </a:prstGeom>
          <a:noFill/>
          <a:ln>
            <a:noFill/>
          </a:ln>
          <a:effectLst/>
          <a:extLst/>
        </p:spPr>
        <p:txBody>
          <a:bodyPr vert="horz" wrap="square" lIns="91408" tIns="45704" rIns="91408" bIns="45704" numCol="1" anchor="t" anchorCtr="0" compatLnSpc="1">
            <a:prstTxWarp prst="textNoShape">
              <a:avLst/>
            </a:prstTxWarp>
          </a:bodyPr>
          <a:lstStyle>
            <a:lvl1pPr eaLnBrk="1" hangingPunct="1">
              <a:defRPr sz="900">
                <a:solidFill>
                  <a:schemeClr val="tx1"/>
                </a:solidFill>
                <a:latin typeface="Arial" pitchFamily="34" charset="0"/>
                <a:cs typeface="+mn-cs"/>
              </a:defRPr>
            </a:lvl1pPr>
          </a:lstStyle>
          <a:p>
            <a:pPr>
              <a:defRPr/>
            </a:pPr>
            <a:endParaRPr lang="en-GB"/>
          </a:p>
          <a:p>
            <a:pPr>
              <a:defRPr/>
            </a:pPr>
            <a:r>
              <a:rPr lang="en-GB"/>
              <a:t>May package 2012</a:t>
            </a:r>
          </a:p>
          <a:p>
            <a:pPr>
              <a:defRPr/>
            </a:pPr>
            <a:endParaRPr lang="en-GB"/>
          </a:p>
        </p:txBody>
      </p:sp>
      <p:pic>
        <p:nvPicPr>
          <p:cNvPr id="1027" name="Picture 8"/>
          <p:cNvPicPr>
            <a:picLocks noChangeAspect="1" noChangeArrowheads="1"/>
          </p:cNvPicPr>
          <p:nvPr/>
        </p:nvPicPr>
        <p:blipFill>
          <a:blip r:embed="rId4"/>
          <a:srcRect/>
          <a:stretch>
            <a:fillRect/>
          </a:stretch>
        </p:blipFill>
        <p:spPr bwMode="auto">
          <a:xfrm>
            <a:off x="0" y="714375"/>
            <a:ext cx="9144000" cy="936625"/>
          </a:xfrm>
          <a:prstGeom prst="rect">
            <a:avLst/>
          </a:prstGeom>
          <a:noFill/>
          <a:ln w="9525">
            <a:noFill/>
            <a:miter lim="800000"/>
            <a:headEnd/>
            <a:tailEnd/>
          </a:ln>
        </p:spPr>
      </p:pic>
      <p:pic>
        <p:nvPicPr>
          <p:cNvPr id="1028" name="Picture 6" descr="LOGO CE-EN-quadri.eps"/>
          <p:cNvPicPr>
            <a:picLocks noChangeAspect="1"/>
          </p:cNvPicPr>
          <p:nvPr/>
        </p:nvPicPr>
        <p:blipFill>
          <a:blip r:embed="rId5"/>
          <a:srcRect/>
          <a:stretch>
            <a:fillRect/>
          </a:stretch>
        </p:blipFill>
        <p:spPr bwMode="auto">
          <a:xfrm>
            <a:off x="4033838" y="84138"/>
            <a:ext cx="1281112" cy="890587"/>
          </a:xfrm>
          <a:prstGeom prst="rect">
            <a:avLst/>
          </a:prstGeom>
          <a:noFill/>
          <a:ln w="9525">
            <a:noFill/>
            <a:miter lim="800000"/>
            <a:headEnd/>
            <a:tailEnd/>
          </a:ln>
        </p:spPr>
      </p:pic>
      <p:sp>
        <p:nvSpPr>
          <p:cNvPr id="1029" name="Rectangle 6"/>
          <p:cNvSpPr>
            <a:spLocks noGrp="1" noChangeArrowheads="1"/>
          </p:cNvSpPr>
          <p:nvPr>
            <p:ph type="title"/>
          </p:nvPr>
        </p:nvSpPr>
        <p:spPr bwMode="auto">
          <a:xfrm>
            <a:off x="374650" y="787400"/>
            <a:ext cx="8229600" cy="936625"/>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p>
            <a:pPr lvl="0"/>
            <a:r>
              <a:rPr lang="en-GB" smtClean="0"/>
              <a:t>Title</a:t>
            </a:r>
          </a:p>
        </p:txBody>
      </p:sp>
      <p:sp>
        <p:nvSpPr>
          <p:cNvPr id="1030" name="Rectangle 6"/>
          <p:cNvSpPr>
            <a:spLocks noChangeArrowheads="1"/>
          </p:cNvSpPr>
          <p:nvPr/>
        </p:nvSpPr>
        <p:spPr bwMode="auto">
          <a:xfrm>
            <a:off x="4294188" y="6662738"/>
            <a:ext cx="544512" cy="195262"/>
          </a:xfrm>
          <a:prstGeom prst="rect">
            <a:avLst/>
          </a:prstGeom>
          <a:solidFill>
            <a:srgbClr val="004494"/>
          </a:solidFill>
          <a:ln>
            <a:noFill/>
          </a:ln>
          <a:extLst/>
        </p:spPr>
        <p:txBody>
          <a:bodyPr lIns="91408" tIns="45704" rIns="91408" bIns="45704" anchor="ctr"/>
          <a:lstStyle/>
          <a:p>
            <a:pPr algn="ctr" defTabSz="457200">
              <a:defRPr/>
            </a:pPr>
            <a:endParaRPr lang="en-US">
              <a:solidFill>
                <a:srgbClr val="FFFFFF"/>
              </a:solidFill>
              <a:latin typeface="Verdana" pitchFamily="34" charset="0"/>
              <a:cs typeface="Arial" pitchFamily="34" charset="0"/>
            </a:endParaRPr>
          </a:p>
        </p:txBody>
      </p:sp>
      <p:sp>
        <p:nvSpPr>
          <p:cNvPr id="1031" name="TextBox 7"/>
          <p:cNvSpPr txBox="1">
            <a:spLocks noChangeArrowheads="1"/>
          </p:cNvSpPr>
          <p:nvPr/>
        </p:nvSpPr>
        <p:spPr bwMode="auto">
          <a:xfrm>
            <a:off x="8426450" y="6464300"/>
            <a:ext cx="568325" cy="230188"/>
          </a:xfrm>
          <a:prstGeom prst="rect">
            <a:avLst/>
          </a:prstGeom>
          <a:noFill/>
          <a:ln>
            <a:noFill/>
          </a:ln>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0" hangingPunct="0">
              <a:defRPr/>
            </a:pPr>
            <a:fld id="{E14C3957-F5D7-47E3-85B8-7DF3FF73F85D}" type="slidenum">
              <a:rPr lang="en-GB" sz="900" b="1" smtClean="0">
                <a:solidFill>
                  <a:srgbClr val="000099"/>
                </a:solidFill>
                <a:latin typeface="Verdana" pitchFamily="34" charset="0"/>
                <a:cs typeface="+mn-cs"/>
              </a:rPr>
              <a:pPr algn="r" eaLnBrk="0" hangingPunct="0">
                <a:defRPr/>
              </a:pPr>
              <a:t>‹#›</a:t>
            </a:fld>
            <a:endParaRPr lang="en-GB" sz="900" b="1" dirty="0" smtClean="0">
              <a:solidFill>
                <a:srgbClr val="000099"/>
              </a:solidFill>
              <a:latin typeface="Verdana" pitchFamily="34" charset="0"/>
              <a:cs typeface="+mn-cs"/>
            </a:endParaRP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Lst>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Verdana" pitchFamily="34" charset="0"/>
        </a:defRPr>
      </a:lvl2pPr>
      <a:lvl3pPr algn="l" rtl="0" eaLnBrk="0" fontAlgn="base" hangingPunct="0">
        <a:spcBef>
          <a:spcPct val="0"/>
        </a:spcBef>
        <a:spcAft>
          <a:spcPct val="0"/>
        </a:spcAft>
        <a:defRPr sz="2400" b="1">
          <a:solidFill>
            <a:schemeClr val="bg1"/>
          </a:solidFill>
          <a:latin typeface="Verdana" pitchFamily="34" charset="0"/>
        </a:defRPr>
      </a:lvl3pPr>
      <a:lvl4pPr algn="l" rtl="0" eaLnBrk="0" fontAlgn="base" hangingPunct="0">
        <a:spcBef>
          <a:spcPct val="0"/>
        </a:spcBef>
        <a:spcAft>
          <a:spcPct val="0"/>
        </a:spcAft>
        <a:defRPr sz="2400" b="1">
          <a:solidFill>
            <a:schemeClr val="bg1"/>
          </a:solidFill>
          <a:latin typeface="Verdana" pitchFamily="34" charset="0"/>
        </a:defRPr>
      </a:lvl4pPr>
      <a:lvl5pPr algn="l" rtl="0" eaLnBrk="0" fontAlgn="base" hangingPunct="0">
        <a:spcBef>
          <a:spcPct val="0"/>
        </a:spcBef>
        <a:spcAft>
          <a:spcPct val="0"/>
        </a:spcAft>
        <a:defRPr sz="2400" b="1">
          <a:solidFill>
            <a:schemeClr val="bg1"/>
          </a:solidFill>
          <a:latin typeface="Verdana" pitchFamily="34" charset="0"/>
        </a:defRPr>
      </a:lvl5pPr>
      <a:lvl6pPr marL="457200" algn="l" rtl="0" fontAlgn="base">
        <a:spcBef>
          <a:spcPct val="0"/>
        </a:spcBef>
        <a:spcAft>
          <a:spcPct val="0"/>
        </a:spcAft>
        <a:defRPr sz="2400" b="1">
          <a:solidFill>
            <a:schemeClr val="bg1"/>
          </a:solidFill>
          <a:latin typeface="Verdana" pitchFamily="34" charset="0"/>
        </a:defRPr>
      </a:lvl6pPr>
      <a:lvl7pPr marL="914400" algn="l" rtl="0" fontAlgn="base">
        <a:spcBef>
          <a:spcPct val="0"/>
        </a:spcBef>
        <a:spcAft>
          <a:spcPct val="0"/>
        </a:spcAft>
        <a:defRPr sz="2400" b="1">
          <a:solidFill>
            <a:schemeClr val="bg1"/>
          </a:solidFill>
          <a:latin typeface="Verdana" pitchFamily="34" charset="0"/>
        </a:defRPr>
      </a:lvl7pPr>
      <a:lvl8pPr marL="1371600" algn="l" rtl="0" fontAlgn="base">
        <a:spcBef>
          <a:spcPct val="0"/>
        </a:spcBef>
        <a:spcAft>
          <a:spcPct val="0"/>
        </a:spcAft>
        <a:defRPr sz="2400" b="1">
          <a:solidFill>
            <a:schemeClr val="bg1"/>
          </a:solidFill>
          <a:latin typeface="Verdana" pitchFamily="34" charset="0"/>
        </a:defRPr>
      </a:lvl8pPr>
      <a:lvl9pPr marL="1828800" algn="l" rtl="0" fontAlgn="base">
        <a:spcBef>
          <a:spcPct val="0"/>
        </a:spcBef>
        <a:spcAft>
          <a:spcPct val="0"/>
        </a:spcAft>
        <a:defRPr sz="24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5813" indent="-227013" algn="l" rtl="0" eaLnBrk="0" fontAlgn="base" hangingPunct="0">
        <a:spcBef>
          <a:spcPct val="20000"/>
        </a:spcBef>
        <a:spcAft>
          <a:spcPct val="0"/>
        </a:spcAft>
        <a:buChar char="»"/>
        <a:defRPr sz="2000">
          <a:solidFill>
            <a:schemeClr val="tx1"/>
          </a:solidFill>
          <a:latin typeface="Arial" charset="0"/>
        </a:defRPr>
      </a:lvl5pPr>
      <a:lvl6pPr marL="2513013" indent="-227013" algn="l" rtl="0" fontAlgn="base">
        <a:spcBef>
          <a:spcPct val="20000"/>
        </a:spcBef>
        <a:spcAft>
          <a:spcPct val="0"/>
        </a:spcAft>
        <a:buChar char="»"/>
        <a:defRPr sz="2000">
          <a:solidFill>
            <a:schemeClr val="tx1"/>
          </a:solidFill>
          <a:latin typeface="Arial" charset="0"/>
        </a:defRPr>
      </a:lvl6pPr>
      <a:lvl7pPr marL="2970213" indent="-227013" algn="l" rtl="0" fontAlgn="base">
        <a:spcBef>
          <a:spcPct val="20000"/>
        </a:spcBef>
        <a:spcAft>
          <a:spcPct val="0"/>
        </a:spcAft>
        <a:buChar char="»"/>
        <a:defRPr sz="2000">
          <a:solidFill>
            <a:schemeClr val="tx1"/>
          </a:solidFill>
          <a:latin typeface="Arial" charset="0"/>
        </a:defRPr>
      </a:lvl7pPr>
      <a:lvl8pPr marL="3427413" indent="-227013" algn="l" rtl="0" fontAlgn="base">
        <a:spcBef>
          <a:spcPct val="20000"/>
        </a:spcBef>
        <a:spcAft>
          <a:spcPct val="0"/>
        </a:spcAft>
        <a:buChar char="»"/>
        <a:defRPr sz="2000">
          <a:solidFill>
            <a:schemeClr val="tx1"/>
          </a:solidFill>
          <a:latin typeface="Arial" charset="0"/>
        </a:defRPr>
      </a:lvl8pPr>
      <a:lvl9pPr marL="3884613" indent="-227013"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Title</a:t>
            </a:r>
          </a:p>
        </p:txBody>
      </p:sp>
      <p:sp>
        <p:nvSpPr>
          <p:cNvPr id="4099"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Second level</a:t>
            </a:r>
            <a:endParaRPr lang="en-GB" smtClean="0"/>
          </a:p>
          <a:p>
            <a:pPr lvl="1"/>
            <a:r>
              <a:rPr lang="en-GB" smtClean="0"/>
              <a:t>Third level</a:t>
            </a:r>
          </a:p>
          <a:p>
            <a:pPr lvl="2"/>
            <a:r>
              <a:rPr lang="en-GB"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9F6FC42B-0AF5-4B57-9DA9-42C56B20F803}"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srgbClr val="FFFFFF"/>
              </a:solidFill>
            </a:endParaRPr>
          </a:p>
        </p:txBody>
      </p:sp>
      <p:pic>
        <p:nvPicPr>
          <p:cNvPr id="4105" name="Picture 17" descr="LOGO CE_Vertical_EN_NEG_quadri_HR"/>
          <p:cNvPicPr>
            <a:picLocks noChangeAspect="1" noChangeArrowheads="1"/>
          </p:cNvPicPr>
          <p:nvPr userDrawn="1"/>
        </p:nvPicPr>
        <p:blipFill>
          <a:blip r:embed="rId13"/>
          <a:srcRect/>
          <a:stretch>
            <a:fillRect/>
          </a:stretch>
        </p:blipFill>
        <p:spPr bwMode="auto">
          <a:xfrm>
            <a:off x="3849688" y="258763"/>
            <a:ext cx="1436687" cy="1004887"/>
          </a:xfrm>
          <a:prstGeom prst="rect">
            <a:avLst/>
          </a:prstGeom>
          <a:noFill/>
          <a:ln w="9525">
            <a:noFill/>
            <a:miter lim="800000"/>
            <a:headEnd/>
            <a:tailEnd/>
          </a:ln>
        </p:spPr>
      </p:pic>
      <p:sp>
        <p:nvSpPr>
          <p:cNvPr id="1042" name="Text Box 18"/>
          <p:cNvSpPr txBox="1">
            <a:spLocks noChangeArrowheads="1"/>
          </p:cNvSpPr>
          <p:nvPr userDrawn="1"/>
        </p:nvSpPr>
        <p:spPr bwMode="auto">
          <a:xfrm>
            <a:off x="4140200" y="6643688"/>
            <a:ext cx="863600" cy="214312"/>
          </a:xfrm>
          <a:prstGeom prst="rect">
            <a:avLst/>
          </a:prstGeom>
          <a:noFill/>
          <a:ln>
            <a:noFill/>
          </a:ln>
          <a:effectLst/>
          <a:extLst/>
        </p:spPr>
        <p:txBody>
          <a:bodyPr>
            <a:spAutoFit/>
          </a:bodyPr>
          <a:lstStyle>
            <a:lvl1pPr marL="317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defRPr/>
            </a:pPr>
            <a:r>
              <a:rPr lang="fr-BE" sz="800" i="1" smtClean="0">
                <a:solidFill>
                  <a:srgbClr val="FFFFFF"/>
                </a:solidFill>
                <a:latin typeface="PF Square Sans Pro" pitchFamily="2" charset="0"/>
                <a:cs typeface="+mn-cs"/>
              </a:rPr>
              <a:t>Social Europe</a:t>
            </a:r>
            <a:endParaRPr lang="en-GB" sz="800" i="1" smtClean="0">
              <a:solidFill>
                <a:srgbClr val="FFFFFF"/>
              </a:solidFill>
              <a:latin typeface="PF Square Sans Pro" pitchFamily="2" charset="0"/>
              <a:cs typeface="+mn-cs"/>
            </a:endParaRPr>
          </a:p>
        </p:txBody>
      </p:sp>
      <p:pic>
        <p:nvPicPr>
          <p:cNvPr id="4107" name="Picture 19" descr="thumb_"/>
          <p:cNvPicPr>
            <a:picLocks noChangeAspect="1" noChangeArrowheads="1"/>
          </p:cNvPicPr>
          <p:nvPr userDrawn="1"/>
        </p:nvPicPr>
        <p:blipFill>
          <a:blip r:embed="rId14"/>
          <a:srcRect/>
          <a:stretch>
            <a:fillRect/>
          </a:stretch>
        </p:blipFill>
        <p:spPr bwMode="auto">
          <a:xfrm>
            <a:off x="4246563" y="6657975"/>
            <a:ext cx="641350" cy="227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12.xml.rels><?xml version="1.0" encoding="UTF-8" standalone="yes"?>
<Relationships xmlns="http://schemas.openxmlformats.org/package/2006/relationships"><Relationship Id="rId13" Type="http://schemas.openxmlformats.org/officeDocument/2006/relationships/tags" Target="../tags/tag136.xml"/><Relationship Id="rId18" Type="http://schemas.openxmlformats.org/officeDocument/2006/relationships/tags" Target="../tags/tag141.xml"/><Relationship Id="rId26" Type="http://schemas.openxmlformats.org/officeDocument/2006/relationships/tags" Target="../tags/tag149.xml"/><Relationship Id="rId39" Type="http://schemas.openxmlformats.org/officeDocument/2006/relationships/image" Target="../media/image16.png"/><Relationship Id="rId21" Type="http://schemas.openxmlformats.org/officeDocument/2006/relationships/tags" Target="../tags/tag144.xml"/><Relationship Id="rId34" Type="http://schemas.openxmlformats.org/officeDocument/2006/relationships/tags" Target="../tags/tag157.xml"/><Relationship Id="rId42" Type="http://schemas.openxmlformats.org/officeDocument/2006/relationships/image" Target="../media/image17.jpeg"/><Relationship Id="rId47" Type="http://schemas.openxmlformats.org/officeDocument/2006/relationships/image" Target="../media/image19.png"/><Relationship Id="rId50" Type="http://schemas.openxmlformats.org/officeDocument/2006/relationships/hyperlink" Target="http://en.wikipedia.org/wiki/File:Flag_of_Austria.svg" TargetMode="External"/><Relationship Id="rId55" Type="http://schemas.openxmlformats.org/officeDocument/2006/relationships/image" Target="../media/image37.png"/><Relationship Id="rId63" Type="http://schemas.openxmlformats.org/officeDocument/2006/relationships/image" Target="../media/image22.png"/><Relationship Id="rId68" Type="http://schemas.openxmlformats.org/officeDocument/2006/relationships/hyperlink" Target="http://en.wikipedia.org/wiki/File:Flag_of_Luxembourg.svg" TargetMode="External"/><Relationship Id="rId7" Type="http://schemas.openxmlformats.org/officeDocument/2006/relationships/tags" Target="../tags/tag130.xml"/><Relationship Id="rId71" Type="http://schemas.openxmlformats.org/officeDocument/2006/relationships/oleObject" Target="../embeddings/oleObject15.bin"/><Relationship Id="rId2" Type="http://schemas.openxmlformats.org/officeDocument/2006/relationships/tags" Target="../tags/tag125.xml"/><Relationship Id="rId16" Type="http://schemas.openxmlformats.org/officeDocument/2006/relationships/tags" Target="../tags/tag139.xml"/><Relationship Id="rId29" Type="http://schemas.openxmlformats.org/officeDocument/2006/relationships/tags" Target="../tags/tag152.xml"/><Relationship Id="rId1" Type="http://schemas.openxmlformats.org/officeDocument/2006/relationships/vmlDrawing" Target="../drawings/vmlDrawing8.vml"/><Relationship Id="rId6" Type="http://schemas.openxmlformats.org/officeDocument/2006/relationships/tags" Target="../tags/tag129.xml"/><Relationship Id="rId11" Type="http://schemas.openxmlformats.org/officeDocument/2006/relationships/tags" Target="../tags/tag134.xml"/><Relationship Id="rId24" Type="http://schemas.openxmlformats.org/officeDocument/2006/relationships/tags" Target="../tags/tag147.xml"/><Relationship Id="rId32" Type="http://schemas.openxmlformats.org/officeDocument/2006/relationships/tags" Target="../tags/tag155.xml"/><Relationship Id="rId37" Type="http://schemas.openxmlformats.org/officeDocument/2006/relationships/oleObject" Target="../embeddings/oleObject13.bin"/><Relationship Id="rId40" Type="http://schemas.openxmlformats.org/officeDocument/2006/relationships/image" Target="../media/image13.wmf"/><Relationship Id="rId45" Type="http://schemas.openxmlformats.org/officeDocument/2006/relationships/image" Target="../media/image10.png"/><Relationship Id="rId53" Type="http://schemas.openxmlformats.org/officeDocument/2006/relationships/image" Target="../media/image36.png"/><Relationship Id="rId58" Type="http://schemas.openxmlformats.org/officeDocument/2006/relationships/hyperlink" Target="http://en.wikipedia.org/wiki/File:Flag_of_Italy.svg" TargetMode="External"/><Relationship Id="rId66" Type="http://schemas.openxmlformats.org/officeDocument/2006/relationships/hyperlink" Target="http://en.wikipedia.org/wiki/File:Flag_of_Greece.svg" TargetMode="External"/><Relationship Id="rId5" Type="http://schemas.openxmlformats.org/officeDocument/2006/relationships/tags" Target="../tags/tag128.xml"/><Relationship Id="rId15" Type="http://schemas.openxmlformats.org/officeDocument/2006/relationships/tags" Target="../tags/tag138.xml"/><Relationship Id="rId23" Type="http://schemas.openxmlformats.org/officeDocument/2006/relationships/tags" Target="../tags/tag146.xml"/><Relationship Id="rId28" Type="http://schemas.openxmlformats.org/officeDocument/2006/relationships/tags" Target="../tags/tag151.xml"/><Relationship Id="rId36" Type="http://schemas.openxmlformats.org/officeDocument/2006/relationships/notesSlide" Target="../notesSlides/notesSlide5.xml"/><Relationship Id="rId49" Type="http://schemas.openxmlformats.org/officeDocument/2006/relationships/image" Target="../media/image20.png"/><Relationship Id="rId57" Type="http://schemas.openxmlformats.org/officeDocument/2006/relationships/image" Target="../media/image38.png"/><Relationship Id="rId61" Type="http://schemas.openxmlformats.org/officeDocument/2006/relationships/image" Target="../media/image39.png"/><Relationship Id="rId10" Type="http://schemas.openxmlformats.org/officeDocument/2006/relationships/tags" Target="../tags/tag133.xml"/><Relationship Id="rId19" Type="http://schemas.openxmlformats.org/officeDocument/2006/relationships/tags" Target="../tags/tag142.xml"/><Relationship Id="rId31" Type="http://schemas.openxmlformats.org/officeDocument/2006/relationships/tags" Target="../tags/tag154.xml"/><Relationship Id="rId44" Type="http://schemas.openxmlformats.org/officeDocument/2006/relationships/image" Target="../media/image18.jpeg"/><Relationship Id="rId52" Type="http://schemas.openxmlformats.org/officeDocument/2006/relationships/hyperlink" Target="http://en.wikipedia.org/wiki/File:Flag_of_Belgium_(civil).svg" TargetMode="External"/><Relationship Id="rId60" Type="http://schemas.openxmlformats.org/officeDocument/2006/relationships/hyperlink" Target="http://en.wikipedia.org/wiki/File:Flag_of_Portugal.svg" TargetMode="External"/><Relationship Id="rId65" Type="http://schemas.openxmlformats.org/officeDocument/2006/relationships/image" Target="../media/image40.png"/><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 Id="rId22" Type="http://schemas.openxmlformats.org/officeDocument/2006/relationships/tags" Target="../tags/tag145.xml"/><Relationship Id="rId27" Type="http://schemas.openxmlformats.org/officeDocument/2006/relationships/tags" Target="../tags/tag150.xml"/><Relationship Id="rId30" Type="http://schemas.openxmlformats.org/officeDocument/2006/relationships/tags" Target="../tags/tag153.xml"/><Relationship Id="rId35" Type="http://schemas.openxmlformats.org/officeDocument/2006/relationships/slideLayout" Target="../slideLayouts/slideLayout8.xml"/><Relationship Id="rId43" Type="http://schemas.openxmlformats.org/officeDocument/2006/relationships/hyperlink" Target="http://www.countryreports.org/flag/gifs/Germany.gif" TargetMode="External"/><Relationship Id="rId48" Type="http://schemas.openxmlformats.org/officeDocument/2006/relationships/hyperlink" Target="http://en.wikipedia.org/wiki/File:Flag_of_Denmark.svg" TargetMode="External"/><Relationship Id="rId56" Type="http://schemas.openxmlformats.org/officeDocument/2006/relationships/hyperlink" Target="http://en.wikipedia.org/wiki/File:Flag_of_Ireland.svg" TargetMode="External"/><Relationship Id="rId64" Type="http://schemas.openxmlformats.org/officeDocument/2006/relationships/hyperlink" Target="http://en.wikipedia.org/wiki/File:Flag_of_Sweden.svg" TargetMode="External"/><Relationship Id="rId69" Type="http://schemas.openxmlformats.org/officeDocument/2006/relationships/image" Target="../media/image42.png"/><Relationship Id="rId8" Type="http://schemas.openxmlformats.org/officeDocument/2006/relationships/tags" Target="../tags/tag131.xml"/><Relationship Id="rId51" Type="http://schemas.openxmlformats.org/officeDocument/2006/relationships/image" Target="../media/image35.png"/><Relationship Id="rId3" Type="http://schemas.openxmlformats.org/officeDocument/2006/relationships/tags" Target="../tags/tag126.xml"/><Relationship Id="rId12" Type="http://schemas.openxmlformats.org/officeDocument/2006/relationships/tags" Target="../tags/tag135.xml"/><Relationship Id="rId17" Type="http://schemas.openxmlformats.org/officeDocument/2006/relationships/tags" Target="../tags/tag140.xml"/><Relationship Id="rId25" Type="http://schemas.openxmlformats.org/officeDocument/2006/relationships/tags" Target="../tags/tag148.xml"/><Relationship Id="rId33" Type="http://schemas.openxmlformats.org/officeDocument/2006/relationships/tags" Target="../tags/tag156.xml"/><Relationship Id="rId38" Type="http://schemas.openxmlformats.org/officeDocument/2006/relationships/hyperlink" Target="http://en.wikipedia.org/wiki/File:Flag_of_France.svg" TargetMode="External"/><Relationship Id="rId46" Type="http://schemas.openxmlformats.org/officeDocument/2006/relationships/hyperlink" Target="http://en.wikipedia.org/wiki/File:Flag_of_the_Netherlands.svg" TargetMode="External"/><Relationship Id="rId59" Type="http://schemas.openxmlformats.org/officeDocument/2006/relationships/image" Target="../media/image21.png"/><Relationship Id="rId67" Type="http://schemas.openxmlformats.org/officeDocument/2006/relationships/image" Target="../media/image41.png"/><Relationship Id="rId20" Type="http://schemas.openxmlformats.org/officeDocument/2006/relationships/tags" Target="../tags/tag143.xml"/><Relationship Id="rId41" Type="http://schemas.openxmlformats.org/officeDocument/2006/relationships/hyperlink" Target="http://images.google.com/imgres?imgurl=http://www.undpanbp.org/uk-flag.gif&amp;imgrefurl=http://www.undpanbp.org/&amp;h=321&amp;w=641&amp;sz=18&amp;tbnid=VvZRV05_E1VZiM:&amp;tbnh=67&amp;tbnw=135&amp;prev=/images?q=uk+flag&amp;start=2&amp;sa=X&amp;oi=images&amp;ct=image&amp;cd=2" TargetMode="External"/><Relationship Id="rId54" Type="http://schemas.openxmlformats.org/officeDocument/2006/relationships/hyperlink" Target="http://en.wikipedia.org/wiki/File:Flag_of_Finland.svg" TargetMode="External"/><Relationship Id="rId62" Type="http://schemas.openxmlformats.org/officeDocument/2006/relationships/hyperlink" Target="http://en.wikipedia.org/wiki/File:Flag_of_Spain.svg" TargetMode="External"/><Relationship Id="rId70"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13" Type="http://schemas.openxmlformats.org/officeDocument/2006/relationships/tags" Target="../tags/tag169.xml"/><Relationship Id="rId18" Type="http://schemas.openxmlformats.org/officeDocument/2006/relationships/tags" Target="../tags/tag174.xml"/><Relationship Id="rId26" Type="http://schemas.openxmlformats.org/officeDocument/2006/relationships/tags" Target="../tags/tag182.xml"/><Relationship Id="rId39" Type="http://schemas.openxmlformats.org/officeDocument/2006/relationships/tags" Target="../tags/tag195.xml"/><Relationship Id="rId3" Type="http://schemas.openxmlformats.org/officeDocument/2006/relationships/tags" Target="../tags/tag159.xml"/><Relationship Id="rId21" Type="http://schemas.openxmlformats.org/officeDocument/2006/relationships/tags" Target="../tags/tag177.xml"/><Relationship Id="rId34" Type="http://schemas.openxmlformats.org/officeDocument/2006/relationships/tags" Target="../tags/tag190.xml"/><Relationship Id="rId42" Type="http://schemas.openxmlformats.org/officeDocument/2006/relationships/tags" Target="../tags/tag198.xml"/><Relationship Id="rId47" Type="http://schemas.openxmlformats.org/officeDocument/2006/relationships/notesSlide" Target="../notesSlides/notesSlide6.xml"/><Relationship Id="rId50" Type="http://schemas.openxmlformats.org/officeDocument/2006/relationships/hyperlink" Target="http://en.wikipedia.org/wiki/File:Flag_of_the_Netherlands.svg" TargetMode="External"/><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tags" Target="../tags/tag173.xml"/><Relationship Id="rId25" Type="http://schemas.openxmlformats.org/officeDocument/2006/relationships/tags" Target="../tags/tag181.xml"/><Relationship Id="rId33" Type="http://schemas.openxmlformats.org/officeDocument/2006/relationships/tags" Target="../tags/tag189.xml"/><Relationship Id="rId38" Type="http://schemas.openxmlformats.org/officeDocument/2006/relationships/tags" Target="../tags/tag194.xml"/><Relationship Id="rId46" Type="http://schemas.openxmlformats.org/officeDocument/2006/relationships/slideLayout" Target="../slideLayouts/slideLayout4.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tags" Target="../tags/tag176.xml"/><Relationship Id="rId29" Type="http://schemas.openxmlformats.org/officeDocument/2006/relationships/tags" Target="../tags/tag185.xml"/><Relationship Id="rId41" Type="http://schemas.openxmlformats.org/officeDocument/2006/relationships/tags" Target="../tags/tag197.xml"/><Relationship Id="rId1" Type="http://schemas.openxmlformats.org/officeDocument/2006/relationships/vmlDrawing" Target="../drawings/vmlDrawing9.vml"/><Relationship Id="rId6" Type="http://schemas.openxmlformats.org/officeDocument/2006/relationships/tags" Target="../tags/tag162.xml"/><Relationship Id="rId11" Type="http://schemas.openxmlformats.org/officeDocument/2006/relationships/tags" Target="../tags/tag167.xml"/><Relationship Id="rId24" Type="http://schemas.openxmlformats.org/officeDocument/2006/relationships/tags" Target="../tags/tag180.xml"/><Relationship Id="rId32" Type="http://schemas.openxmlformats.org/officeDocument/2006/relationships/tags" Target="../tags/tag188.xml"/><Relationship Id="rId37" Type="http://schemas.openxmlformats.org/officeDocument/2006/relationships/tags" Target="../tags/tag193.xml"/><Relationship Id="rId40" Type="http://schemas.openxmlformats.org/officeDocument/2006/relationships/tags" Target="../tags/tag196.xml"/><Relationship Id="rId45" Type="http://schemas.openxmlformats.org/officeDocument/2006/relationships/tags" Target="../tags/tag201.xml"/><Relationship Id="rId53" Type="http://schemas.openxmlformats.org/officeDocument/2006/relationships/image" Target="../media/image10.png"/><Relationship Id="rId5" Type="http://schemas.openxmlformats.org/officeDocument/2006/relationships/tags" Target="../tags/tag161.xml"/><Relationship Id="rId15" Type="http://schemas.openxmlformats.org/officeDocument/2006/relationships/tags" Target="../tags/tag171.xml"/><Relationship Id="rId23" Type="http://schemas.openxmlformats.org/officeDocument/2006/relationships/tags" Target="../tags/tag179.xml"/><Relationship Id="rId28" Type="http://schemas.openxmlformats.org/officeDocument/2006/relationships/tags" Target="../tags/tag184.xml"/><Relationship Id="rId36" Type="http://schemas.openxmlformats.org/officeDocument/2006/relationships/tags" Target="../tags/tag192.xml"/><Relationship Id="rId49" Type="http://schemas.openxmlformats.org/officeDocument/2006/relationships/oleObject" Target="../embeddings/oleObject17.bin"/><Relationship Id="rId10" Type="http://schemas.openxmlformats.org/officeDocument/2006/relationships/tags" Target="../tags/tag166.xml"/><Relationship Id="rId19" Type="http://schemas.openxmlformats.org/officeDocument/2006/relationships/tags" Target="../tags/tag175.xml"/><Relationship Id="rId31" Type="http://schemas.openxmlformats.org/officeDocument/2006/relationships/tags" Target="../tags/tag187.xml"/><Relationship Id="rId44" Type="http://schemas.openxmlformats.org/officeDocument/2006/relationships/tags" Target="../tags/tag200.xml"/><Relationship Id="rId52" Type="http://schemas.openxmlformats.org/officeDocument/2006/relationships/oleObject" Target="../embeddings/oleObject18.bin"/><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tags" Target="../tags/tag178.xml"/><Relationship Id="rId27" Type="http://schemas.openxmlformats.org/officeDocument/2006/relationships/tags" Target="../tags/tag183.xml"/><Relationship Id="rId30" Type="http://schemas.openxmlformats.org/officeDocument/2006/relationships/tags" Target="../tags/tag186.xml"/><Relationship Id="rId35" Type="http://schemas.openxmlformats.org/officeDocument/2006/relationships/tags" Target="../tags/tag191.xml"/><Relationship Id="rId43" Type="http://schemas.openxmlformats.org/officeDocument/2006/relationships/tags" Target="../tags/tag199.xml"/><Relationship Id="rId48" Type="http://schemas.openxmlformats.org/officeDocument/2006/relationships/oleObject" Target="../embeddings/oleObject16.bin"/><Relationship Id="rId8" Type="http://schemas.openxmlformats.org/officeDocument/2006/relationships/tags" Target="../tags/tag164.xml"/><Relationship Id="rId51"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tags" Target="../tags/tag38.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tags" Target="../tags/tag41.xml"/><Relationship Id="rId47" Type="http://schemas.openxmlformats.org/officeDocument/2006/relationships/tags" Target="../tags/tag46.xml"/><Relationship Id="rId50" Type="http://schemas.openxmlformats.org/officeDocument/2006/relationships/tags" Target="../tags/tag49.xml"/><Relationship Id="rId55" Type="http://schemas.openxmlformats.org/officeDocument/2006/relationships/tags" Target="../tags/tag54.xml"/><Relationship Id="rId63" Type="http://schemas.openxmlformats.org/officeDocument/2006/relationships/tags" Target="../tags/tag62.xml"/><Relationship Id="rId68" Type="http://schemas.openxmlformats.org/officeDocument/2006/relationships/image" Target="../media/image8.jpeg"/><Relationship Id="rId7" Type="http://schemas.openxmlformats.org/officeDocument/2006/relationships/tags" Target="../tags/tag6.xml"/><Relationship Id="rId71" Type="http://schemas.openxmlformats.org/officeDocument/2006/relationships/image" Target="../media/image10.png"/><Relationship Id="rId2" Type="http://schemas.openxmlformats.org/officeDocument/2006/relationships/tags" Target="../tags/tag1.xml"/><Relationship Id="rId16" Type="http://schemas.openxmlformats.org/officeDocument/2006/relationships/tags" Target="../tags/tag15.xml"/><Relationship Id="rId29"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tags" Target="../tags/tag39.xml"/><Relationship Id="rId45" Type="http://schemas.openxmlformats.org/officeDocument/2006/relationships/tags" Target="../tags/tag44.xml"/><Relationship Id="rId53" Type="http://schemas.openxmlformats.org/officeDocument/2006/relationships/tags" Target="../tags/tag52.xml"/><Relationship Id="rId58" Type="http://schemas.openxmlformats.org/officeDocument/2006/relationships/tags" Target="../tags/tag57.xml"/><Relationship Id="rId66" Type="http://schemas.openxmlformats.org/officeDocument/2006/relationships/notesSlide" Target="../notesSlides/notesSlide2.xml"/><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49" Type="http://schemas.openxmlformats.org/officeDocument/2006/relationships/tags" Target="../tags/tag48.xml"/><Relationship Id="rId57" Type="http://schemas.openxmlformats.org/officeDocument/2006/relationships/tags" Target="../tags/tag56.xml"/><Relationship Id="rId61" Type="http://schemas.openxmlformats.org/officeDocument/2006/relationships/tags" Target="../tags/tag60.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tags" Target="../tags/tag43.xml"/><Relationship Id="rId52" Type="http://schemas.openxmlformats.org/officeDocument/2006/relationships/tags" Target="../tags/tag51.xml"/><Relationship Id="rId60" Type="http://schemas.openxmlformats.org/officeDocument/2006/relationships/tags" Target="../tags/tag59.xml"/><Relationship Id="rId65" Type="http://schemas.openxmlformats.org/officeDocument/2006/relationships/slideLayout" Target="../slideLayouts/slideLayout4.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tags" Target="../tags/tag42.xml"/><Relationship Id="rId48" Type="http://schemas.openxmlformats.org/officeDocument/2006/relationships/tags" Target="../tags/tag47.xml"/><Relationship Id="rId56" Type="http://schemas.openxmlformats.org/officeDocument/2006/relationships/tags" Target="../tags/tag55.xml"/><Relationship Id="rId64" Type="http://schemas.openxmlformats.org/officeDocument/2006/relationships/tags" Target="../tags/tag63.xml"/><Relationship Id="rId69" Type="http://schemas.openxmlformats.org/officeDocument/2006/relationships/image" Target="../media/image9.png"/><Relationship Id="rId8" Type="http://schemas.openxmlformats.org/officeDocument/2006/relationships/tags" Target="../tags/tag7.xml"/><Relationship Id="rId51" Type="http://schemas.openxmlformats.org/officeDocument/2006/relationships/tags" Target="../tags/tag50.xml"/><Relationship Id="rId3" Type="http://schemas.openxmlformats.org/officeDocument/2006/relationships/tags" Target="../tags/tag2.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46" Type="http://schemas.openxmlformats.org/officeDocument/2006/relationships/tags" Target="../tags/tag45.xml"/><Relationship Id="rId59" Type="http://schemas.openxmlformats.org/officeDocument/2006/relationships/tags" Target="../tags/tag58.xml"/><Relationship Id="rId67" Type="http://schemas.openxmlformats.org/officeDocument/2006/relationships/oleObject" Target="../embeddings/oleObject1.bin"/><Relationship Id="rId20" Type="http://schemas.openxmlformats.org/officeDocument/2006/relationships/tags" Target="../tags/tag19.xml"/><Relationship Id="rId41" Type="http://schemas.openxmlformats.org/officeDocument/2006/relationships/tags" Target="../tags/tag40.xml"/><Relationship Id="rId54" Type="http://schemas.openxmlformats.org/officeDocument/2006/relationships/tags" Target="../tags/tag53.xml"/><Relationship Id="rId62" Type="http://schemas.openxmlformats.org/officeDocument/2006/relationships/tags" Target="../tags/tag61.xml"/><Relationship Id="rId70"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tags" Target="../tags/tag80.xml"/><Relationship Id="rId26" Type="http://schemas.openxmlformats.org/officeDocument/2006/relationships/tags" Target="../tags/tag88.xml"/><Relationship Id="rId39" Type="http://schemas.openxmlformats.org/officeDocument/2006/relationships/image" Target="../media/image10.png"/><Relationship Id="rId3" Type="http://schemas.openxmlformats.org/officeDocument/2006/relationships/tags" Target="../tags/tag65.xml"/><Relationship Id="rId21" Type="http://schemas.openxmlformats.org/officeDocument/2006/relationships/tags" Target="../tags/tag83.xml"/><Relationship Id="rId34" Type="http://schemas.openxmlformats.org/officeDocument/2006/relationships/tags" Target="../tags/tag96.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tags" Target="../tags/tag79.xml"/><Relationship Id="rId25" Type="http://schemas.openxmlformats.org/officeDocument/2006/relationships/tags" Target="../tags/tag87.xml"/><Relationship Id="rId33" Type="http://schemas.openxmlformats.org/officeDocument/2006/relationships/tags" Target="../tags/tag95.xml"/><Relationship Id="rId38" Type="http://schemas.openxmlformats.org/officeDocument/2006/relationships/oleObject" Target="../embeddings/oleObject4.bin"/><Relationship Id="rId2" Type="http://schemas.openxmlformats.org/officeDocument/2006/relationships/tags" Target="../tags/tag64.xml"/><Relationship Id="rId16" Type="http://schemas.openxmlformats.org/officeDocument/2006/relationships/tags" Target="../tags/tag78.xml"/><Relationship Id="rId20" Type="http://schemas.openxmlformats.org/officeDocument/2006/relationships/tags" Target="../tags/tag82.xml"/><Relationship Id="rId29" Type="http://schemas.openxmlformats.org/officeDocument/2006/relationships/tags" Target="../tags/tag91.xml"/><Relationship Id="rId41" Type="http://schemas.openxmlformats.org/officeDocument/2006/relationships/oleObject" Target="../embeddings/oleObject5.bin"/><Relationship Id="rId1" Type="http://schemas.openxmlformats.org/officeDocument/2006/relationships/vmlDrawing" Target="../drawings/vmlDrawing2.vml"/><Relationship Id="rId6" Type="http://schemas.openxmlformats.org/officeDocument/2006/relationships/tags" Target="../tags/tag68.xml"/><Relationship Id="rId11" Type="http://schemas.openxmlformats.org/officeDocument/2006/relationships/tags" Target="../tags/tag73.xml"/><Relationship Id="rId24" Type="http://schemas.openxmlformats.org/officeDocument/2006/relationships/tags" Target="../tags/tag86.xml"/><Relationship Id="rId32" Type="http://schemas.openxmlformats.org/officeDocument/2006/relationships/tags" Target="../tags/tag94.xml"/><Relationship Id="rId37" Type="http://schemas.openxmlformats.org/officeDocument/2006/relationships/oleObject" Target="../embeddings/oleObject3.bin"/><Relationship Id="rId40" Type="http://schemas.openxmlformats.org/officeDocument/2006/relationships/image" Target="../media/image13.wmf"/><Relationship Id="rId5" Type="http://schemas.openxmlformats.org/officeDocument/2006/relationships/tags" Target="../tags/tag67.xml"/><Relationship Id="rId15" Type="http://schemas.openxmlformats.org/officeDocument/2006/relationships/tags" Target="../tags/tag77.xml"/><Relationship Id="rId23" Type="http://schemas.openxmlformats.org/officeDocument/2006/relationships/tags" Target="../tags/tag85.xml"/><Relationship Id="rId28" Type="http://schemas.openxmlformats.org/officeDocument/2006/relationships/tags" Target="../tags/tag90.xml"/><Relationship Id="rId36" Type="http://schemas.openxmlformats.org/officeDocument/2006/relationships/notesSlide" Target="../notesSlides/notesSlide3.xml"/><Relationship Id="rId10" Type="http://schemas.openxmlformats.org/officeDocument/2006/relationships/tags" Target="../tags/tag72.xml"/><Relationship Id="rId19" Type="http://schemas.openxmlformats.org/officeDocument/2006/relationships/tags" Target="../tags/tag81.xml"/><Relationship Id="rId31" Type="http://schemas.openxmlformats.org/officeDocument/2006/relationships/tags" Target="../tags/tag93.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 Id="rId22" Type="http://schemas.openxmlformats.org/officeDocument/2006/relationships/tags" Target="../tags/tag84.xml"/><Relationship Id="rId27" Type="http://schemas.openxmlformats.org/officeDocument/2006/relationships/tags" Target="../tags/tag89.xml"/><Relationship Id="rId30" Type="http://schemas.openxmlformats.org/officeDocument/2006/relationships/tags" Target="../tags/tag92.xml"/><Relationship Id="rId35"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9" Type="http://schemas.openxmlformats.org/officeDocument/2006/relationships/hyperlink" Target="http://www.countryreports.org/flag/gifs/Germany.gif" TargetMode="External"/><Relationship Id="rId3" Type="http://schemas.openxmlformats.org/officeDocument/2006/relationships/tags" Target="../tags/tag98.xml"/><Relationship Id="rId21" Type="http://schemas.openxmlformats.org/officeDocument/2006/relationships/tags" Target="../tags/tag116.xml"/><Relationship Id="rId34" Type="http://schemas.openxmlformats.org/officeDocument/2006/relationships/oleObject" Target="../embeddings/oleObject8.bin"/><Relationship Id="rId42" Type="http://schemas.openxmlformats.org/officeDocument/2006/relationships/hyperlink" Target="http://en.wikipedia.org/wiki/File:Flag_of_the_Netherlands.svg" TargetMode="External"/><Relationship Id="rId47" Type="http://schemas.openxmlformats.org/officeDocument/2006/relationships/image" Target="../media/image21.png"/><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oleObject" Target="../embeddings/oleObject7.bin"/><Relationship Id="rId38" Type="http://schemas.openxmlformats.org/officeDocument/2006/relationships/image" Target="../media/image17.jpeg"/><Relationship Id="rId46" Type="http://schemas.openxmlformats.org/officeDocument/2006/relationships/hyperlink" Target="http://en.wikipedia.org/wiki/File:Flag_of_Italy.svg" TargetMode="Externa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41" Type="http://schemas.openxmlformats.org/officeDocument/2006/relationships/image" Target="../media/image10.png"/><Relationship Id="rId1" Type="http://schemas.openxmlformats.org/officeDocument/2006/relationships/vmlDrawing" Target="../drawings/vmlDrawing3.v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oleObject" Target="../embeddings/oleObject6.bin"/><Relationship Id="rId37" Type="http://schemas.openxmlformats.org/officeDocument/2006/relationships/hyperlink" Target="http://images.google.com/imgres?imgurl=http://www.undpanbp.org/uk-flag.gif&amp;imgrefurl=http://www.undpanbp.org/&amp;h=321&amp;w=641&amp;sz=18&amp;tbnid=VvZRV05_E1VZiM:&amp;tbnh=67&amp;tbnw=135&amp;prev=/images?q=uk+flag&amp;start=2&amp;sa=X&amp;oi=images&amp;ct=image&amp;cd=2" TargetMode="External"/><Relationship Id="rId40" Type="http://schemas.openxmlformats.org/officeDocument/2006/relationships/image" Target="../media/image18.jpeg"/><Relationship Id="rId45" Type="http://schemas.openxmlformats.org/officeDocument/2006/relationships/image" Target="../media/image20.png"/><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image" Target="../media/image16.png"/><Relationship Id="rId49" Type="http://schemas.openxmlformats.org/officeDocument/2006/relationships/image" Target="../media/image22.png"/><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notesSlide" Target="../notesSlides/notesSlide4.xml"/><Relationship Id="rId44" Type="http://schemas.openxmlformats.org/officeDocument/2006/relationships/hyperlink" Target="http://en.wikipedia.org/wiki/File:Flag_of_Denmark.svg" TargetMode="Externa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slideLayout" Target="../slideLayouts/slideLayout4.xml"/><Relationship Id="rId35" Type="http://schemas.openxmlformats.org/officeDocument/2006/relationships/hyperlink" Target="http://en.wikipedia.org/wiki/File:Flag_of_France.svg" TargetMode="External"/><Relationship Id="rId43" Type="http://schemas.openxmlformats.org/officeDocument/2006/relationships/image" Target="../media/image19.png"/><Relationship Id="rId48" Type="http://schemas.openxmlformats.org/officeDocument/2006/relationships/hyperlink" Target="http://en.wikipedia.org/wiki/File:Flag_of_Spain.svg" TargetMode="External"/><Relationship Id="rId8" Type="http://schemas.openxmlformats.org/officeDocument/2006/relationships/tags" Target="../tags/tag10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emf"/><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ctrTitle"/>
          </p:nvPr>
        </p:nvSpPr>
        <p:spPr>
          <a:xfrm>
            <a:off x="250825" y="1828800"/>
            <a:ext cx="8712200" cy="1439863"/>
          </a:xfrm>
        </p:spPr>
        <p:txBody>
          <a:bodyPr/>
          <a:lstStyle/>
          <a:p>
            <a:pPr indent="0" algn="ctr" eaLnBrk="1" hangingPunct="1"/>
            <a:r>
              <a:rPr lang="en-GB" sz="3600" smtClean="0"/>
              <a:t>Youth employment and labour market segmentation</a:t>
            </a:r>
          </a:p>
        </p:txBody>
      </p:sp>
      <p:sp>
        <p:nvSpPr>
          <p:cNvPr id="18434" name="Rectangle 6"/>
          <p:cNvSpPr>
            <a:spLocks noGrp="1" noChangeArrowheads="1"/>
          </p:cNvSpPr>
          <p:nvPr>
            <p:ph type="subTitle" idx="1"/>
          </p:nvPr>
        </p:nvSpPr>
        <p:spPr>
          <a:xfrm>
            <a:off x="222250" y="3844925"/>
            <a:ext cx="8785225" cy="2232025"/>
          </a:xfrm>
        </p:spPr>
        <p:txBody>
          <a:bodyPr/>
          <a:lstStyle/>
          <a:p>
            <a:pPr algn="ctr" eaLnBrk="1" hangingPunct="1"/>
            <a:r>
              <a:rPr lang="en-GB" smtClean="0"/>
              <a:t>Ljubljana, 19th June 2012</a:t>
            </a:r>
          </a:p>
          <a:p>
            <a:pPr algn="ctr" eaLnBrk="1" hangingPunct="1"/>
            <a:endParaRPr lang="en-GB" sz="2400" b="0" smtClean="0"/>
          </a:p>
          <a:p>
            <a:pPr eaLnBrk="1" hangingPunct="1"/>
            <a:r>
              <a:rPr lang="en-GB" sz="2400" b="0" smtClean="0"/>
              <a:t>Baudouin Regout</a:t>
            </a:r>
          </a:p>
          <a:p>
            <a:pPr eaLnBrk="1" hangingPunct="1"/>
            <a:r>
              <a:rPr lang="en-GB" sz="2400" b="0" smtClean="0"/>
              <a:t>Adviser, Bureau of European Policy Advisers</a:t>
            </a:r>
          </a:p>
          <a:p>
            <a:pPr eaLnBrk="1" hangingPunct="1"/>
            <a:r>
              <a:rPr lang="en-GB" sz="2400" b="0" smtClean="0"/>
              <a:t>Reporting to President Barroso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3" name="Rectangle 2"/>
          <p:cNvSpPr>
            <a:spLocks noGrp="1" noChangeArrowheads="1"/>
          </p:cNvSpPr>
          <p:nvPr>
            <p:ph type="title" idx="4294967295"/>
          </p:nvPr>
        </p:nvSpPr>
        <p:spPr>
          <a:xfrm>
            <a:off x="395288" y="1206500"/>
            <a:ext cx="8229600" cy="936625"/>
          </a:xfrm>
        </p:spPr>
        <p:txBody>
          <a:bodyPr/>
          <a:lstStyle/>
          <a:p>
            <a:pPr marL="0" indent="0"/>
            <a:r>
              <a:rPr lang="en-GB" sz="2800" smtClean="0"/>
              <a:t>Segmentation: are temporary contracts stepping stones or dead ends?</a:t>
            </a:r>
          </a:p>
        </p:txBody>
      </p:sp>
      <p:sp>
        <p:nvSpPr>
          <p:cNvPr id="126984" name="Oval 5"/>
          <p:cNvSpPr>
            <a:spLocks noChangeArrowheads="1"/>
          </p:cNvSpPr>
          <p:nvPr/>
        </p:nvSpPr>
        <p:spPr bwMode="auto">
          <a:xfrm>
            <a:off x="642938" y="2928938"/>
            <a:ext cx="214312" cy="214312"/>
          </a:xfrm>
          <a:prstGeom prst="ellipse">
            <a:avLst/>
          </a:prstGeom>
          <a:noFill/>
          <a:ln w="9525">
            <a:noFill/>
            <a:round/>
            <a:headEnd/>
            <a:tailEnd/>
          </a:ln>
        </p:spPr>
        <p:txBody>
          <a:bodyPr/>
          <a:lstStyle/>
          <a:p>
            <a:pPr marL="342900" indent="-342900" algn="ctr">
              <a:spcBef>
                <a:spcPct val="20000"/>
              </a:spcBef>
            </a:pPr>
            <a:endParaRPr lang="en-US" sz="3200">
              <a:solidFill>
                <a:srgbClr val="000066"/>
              </a:solidFill>
            </a:endParaRPr>
          </a:p>
        </p:txBody>
      </p:sp>
      <p:graphicFrame>
        <p:nvGraphicFramePr>
          <p:cNvPr id="126982" name="Object 6"/>
          <p:cNvGraphicFramePr>
            <a:graphicFrameLocks noChangeAspect="1"/>
          </p:cNvGraphicFramePr>
          <p:nvPr/>
        </p:nvGraphicFramePr>
        <p:xfrm>
          <a:off x="649288" y="2379663"/>
          <a:ext cx="5518150" cy="3857625"/>
        </p:xfrm>
        <a:graphic>
          <a:graphicData uri="http://schemas.openxmlformats.org/presentationml/2006/ole">
            <p:oleObj spid="_x0000_s126982" name="Chart" r:id="rId3" imgW="6181630" imgH="4029075" progId="Excel.Chart.8">
              <p:embed/>
            </p:oleObj>
          </a:graphicData>
        </a:graphic>
      </p:graphicFrame>
      <p:sp>
        <p:nvSpPr>
          <p:cNvPr id="126985" name="Text Box 8"/>
          <p:cNvSpPr txBox="1">
            <a:spLocks noChangeArrowheads="1"/>
          </p:cNvSpPr>
          <p:nvPr/>
        </p:nvSpPr>
        <p:spPr bwMode="auto">
          <a:xfrm>
            <a:off x="6588125" y="2203450"/>
            <a:ext cx="2447925" cy="3805238"/>
          </a:xfrm>
          <a:prstGeom prst="rect">
            <a:avLst/>
          </a:prstGeom>
          <a:noFill/>
          <a:ln w="9525">
            <a:noFill/>
            <a:miter lim="800000"/>
            <a:headEnd/>
            <a:tailEnd/>
          </a:ln>
        </p:spPr>
        <p:txBody>
          <a:bodyPr>
            <a:spAutoFit/>
          </a:bodyPr>
          <a:lstStyle/>
          <a:p>
            <a:pPr marL="177800" indent="-177800">
              <a:spcBef>
                <a:spcPct val="50000"/>
              </a:spcBef>
            </a:pPr>
            <a:r>
              <a:rPr lang="en-GB" b="1" u="sng">
                <a:solidFill>
                  <a:schemeClr val="accent2"/>
                </a:solidFill>
                <a:ea typeface="ＭＳ Ｐゴシック" charset="-128"/>
              </a:rPr>
              <a:t>Austria</a:t>
            </a:r>
          </a:p>
          <a:p>
            <a:pPr marL="177800" indent="-177800">
              <a:spcBef>
                <a:spcPct val="50000"/>
              </a:spcBef>
              <a:buFontTx/>
              <a:buChar char="•"/>
            </a:pPr>
            <a:r>
              <a:rPr lang="en-GB">
                <a:solidFill>
                  <a:schemeClr val="accent2"/>
                </a:solidFill>
                <a:ea typeface="ＭＳ Ｐゴシック" charset="-128"/>
              </a:rPr>
              <a:t>Mainly voluntary</a:t>
            </a:r>
          </a:p>
          <a:p>
            <a:pPr marL="177800" indent="-177800">
              <a:spcBef>
                <a:spcPct val="50000"/>
              </a:spcBef>
              <a:buFontTx/>
              <a:buChar char="•"/>
            </a:pPr>
            <a:r>
              <a:rPr lang="en-GB">
                <a:solidFill>
                  <a:schemeClr val="accent2"/>
                </a:solidFill>
                <a:ea typeface="ＭＳ Ｐゴシック" charset="-128"/>
              </a:rPr>
              <a:t>Stepping stones</a:t>
            </a:r>
          </a:p>
          <a:p>
            <a:pPr marL="177800" indent="-177800">
              <a:spcBef>
                <a:spcPct val="50000"/>
              </a:spcBef>
              <a:buFontTx/>
              <a:buChar char="•"/>
            </a:pPr>
            <a:r>
              <a:rPr lang="en-GB">
                <a:solidFill>
                  <a:schemeClr val="accent2"/>
                </a:solidFill>
                <a:ea typeface="ＭＳ Ｐゴシック" charset="-128"/>
              </a:rPr>
              <a:t>Low wage penalty</a:t>
            </a:r>
            <a:br>
              <a:rPr lang="en-GB">
                <a:solidFill>
                  <a:schemeClr val="accent2"/>
                </a:solidFill>
                <a:ea typeface="ＭＳ Ｐゴシック" charset="-128"/>
              </a:rPr>
            </a:br>
            <a:r>
              <a:rPr lang="en-GB">
                <a:solidFill>
                  <a:schemeClr val="accent2"/>
                </a:solidFill>
                <a:ea typeface="ＭＳ Ｐゴシック" charset="-128"/>
              </a:rPr>
              <a:t> </a:t>
            </a:r>
          </a:p>
          <a:p>
            <a:pPr marL="177800" indent="-177800">
              <a:spcBef>
                <a:spcPct val="50000"/>
              </a:spcBef>
            </a:pPr>
            <a:r>
              <a:rPr lang="en-GB" b="1" u="sng">
                <a:solidFill>
                  <a:schemeClr val="accent2"/>
                </a:solidFill>
                <a:ea typeface="ＭＳ Ｐゴシック" charset="-128"/>
              </a:rPr>
              <a:t>Spain and Poland</a:t>
            </a:r>
            <a:endParaRPr lang="en-GB">
              <a:solidFill>
                <a:schemeClr val="accent2"/>
              </a:solidFill>
              <a:ea typeface="ＭＳ Ｐゴシック" charset="-128"/>
            </a:endParaRPr>
          </a:p>
          <a:p>
            <a:pPr marL="177800" indent="-177800">
              <a:spcBef>
                <a:spcPct val="50000"/>
              </a:spcBef>
              <a:buFontTx/>
              <a:buChar char="•"/>
            </a:pPr>
            <a:r>
              <a:rPr lang="en-GB">
                <a:solidFill>
                  <a:schemeClr val="accent2"/>
                </a:solidFill>
                <a:ea typeface="ＭＳ Ｐゴシック" charset="-128"/>
              </a:rPr>
              <a:t>Mainly involuntary</a:t>
            </a:r>
          </a:p>
          <a:p>
            <a:pPr marL="177800" indent="-177800">
              <a:spcBef>
                <a:spcPct val="50000"/>
              </a:spcBef>
              <a:buFontTx/>
              <a:buChar char="•"/>
            </a:pPr>
            <a:r>
              <a:rPr lang="en-GB">
                <a:solidFill>
                  <a:schemeClr val="accent2"/>
                </a:solidFill>
                <a:ea typeface="ＭＳ Ｐゴシック" charset="-128"/>
              </a:rPr>
              <a:t>Low probability to move to a better job</a:t>
            </a:r>
          </a:p>
          <a:p>
            <a:pPr marL="177800" indent="-177800">
              <a:spcBef>
                <a:spcPct val="50000"/>
              </a:spcBef>
              <a:buFontTx/>
              <a:buChar char="•"/>
            </a:pPr>
            <a:r>
              <a:rPr lang="en-GB">
                <a:solidFill>
                  <a:schemeClr val="accent2"/>
                </a:solidFill>
                <a:ea typeface="ＭＳ Ｐゴシック" charset="-128"/>
              </a:rPr>
              <a:t>High wage penalty</a:t>
            </a:r>
          </a:p>
        </p:txBody>
      </p:sp>
      <p:sp>
        <p:nvSpPr>
          <p:cNvPr id="126986" name="Rectangle 9"/>
          <p:cNvSpPr>
            <a:spLocks noChangeArrowheads="1"/>
          </p:cNvSpPr>
          <p:nvPr/>
        </p:nvSpPr>
        <p:spPr bwMode="auto">
          <a:xfrm>
            <a:off x="250825" y="6330950"/>
            <a:ext cx="7088188" cy="338138"/>
          </a:xfrm>
          <a:prstGeom prst="rect">
            <a:avLst/>
          </a:prstGeom>
          <a:noFill/>
          <a:ln w="9525">
            <a:noFill/>
            <a:miter lim="800000"/>
            <a:headEnd/>
            <a:tailEnd/>
          </a:ln>
        </p:spPr>
        <p:txBody>
          <a:bodyPr/>
          <a:lstStyle/>
          <a:p>
            <a:pPr algn="ctr" eaLnBrk="0" hangingPunct="0">
              <a:lnSpc>
                <a:spcPct val="80000"/>
              </a:lnSpc>
              <a:spcBef>
                <a:spcPct val="20000"/>
              </a:spcBef>
              <a:buClr>
                <a:schemeClr val="bg1"/>
              </a:buClr>
            </a:pPr>
            <a:r>
              <a:rPr lang="en-GB" sz="1200"/>
              <a:t>Source</a:t>
            </a:r>
            <a:r>
              <a:rPr lang="en-GB" sz="1200" i="1"/>
              <a:t>: Eurostat EU LFS 2010, RWI study based on SILC, DG EMPL calculations on SES 2006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Rectangle 2"/>
          <p:cNvSpPr>
            <a:spLocks noGrp="1" noChangeArrowheads="1"/>
          </p:cNvSpPr>
          <p:nvPr>
            <p:ph type="title" idx="4294967295"/>
          </p:nvPr>
        </p:nvSpPr>
        <p:spPr>
          <a:xfrm>
            <a:off x="395288" y="1195388"/>
            <a:ext cx="8229600" cy="936625"/>
          </a:xfrm>
        </p:spPr>
        <p:txBody>
          <a:bodyPr/>
          <a:lstStyle/>
          <a:p>
            <a:pPr marL="0" indent="0"/>
            <a:r>
              <a:rPr lang="en-GB" sz="2800" smtClean="0"/>
              <a:t>Labour mismatches and employment traps an opportunity not to miss!</a:t>
            </a:r>
          </a:p>
        </p:txBody>
      </p:sp>
      <p:graphicFrame>
        <p:nvGraphicFramePr>
          <p:cNvPr id="128004" name="Object 4"/>
          <p:cNvGraphicFramePr>
            <a:graphicFrameLocks noChangeAspect="1"/>
          </p:cNvGraphicFramePr>
          <p:nvPr/>
        </p:nvGraphicFramePr>
        <p:xfrm>
          <a:off x="1116013" y="3300413"/>
          <a:ext cx="6913562" cy="2374900"/>
        </p:xfrm>
        <a:graphic>
          <a:graphicData uri="http://schemas.openxmlformats.org/presentationml/2006/ole">
            <p:oleObj spid="_x0000_s128004" name="Chart" r:id="rId3" imgW="6457910" imgH="2209704" progId="Excel.Chart.8">
              <p:embed/>
            </p:oleObj>
          </a:graphicData>
        </a:graphic>
      </p:graphicFrame>
      <p:sp>
        <p:nvSpPr>
          <p:cNvPr id="128006" name="Rectangle 4"/>
          <p:cNvSpPr>
            <a:spLocks noChangeArrowheads="1"/>
          </p:cNvSpPr>
          <p:nvPr/>
        </p:nvSpPr>
        <p:spPr bwMode="auto">
          <a:xfrm>
            <a:off x="755650" y="2141538"/>
            <a:ext cx="7848600" cy="647700"/>
          </a:xfrm>
          <a:prstGeom prst="rect">
            <a:avLst/>
          </a:prstGeom>
          <a:noFill/>
          <a:ln w="9525">
            <a:noFill/>
            <a:miter lim="800000"/>
            <a:headEnd/>
            <a:tailEnd/>
          </a:ln>
        </p:spPr>
        <p:txBody>
          <a:bodyPr/>
          <a:lstStyle/>
          <a:p>
            <a:pPr algn="ctr" eaLnBrk="0" hangingPunct="0">
              <a:spcBef>
                <a:spcPct val="20000"/>
              </a:spcBef>
              <a:buClr>
                <a:schemeClr val="bg1"/>
              </a:buClr>
              <a:buFontTx/>
              <a:buChar char="•"/>
            </a:pPr>
            <a:endParaRPr lang="en-US" b="1" i="1">
              <a:solidFill>
                <a:srgbClr val="0F5494"/>
              </a:solidFill>
              <a:latin typeface="Verdana" pitchFamily="34" charset="0"/>
            </a:endParaRPr>
          </a:p>
        </p:txBody>
      </p:sp>
      <p:sp>
        <p:nvSpPr>
          <p:cNvPr id="128007" name="Rectangle 5"/>
          <p:cNvSpPr>
            <a:spLocks noChangeArrowheads="1"/>
          </p:cNvSpPr>
          <p:nvPr/>
        </p:nvSpPr>
        <p:spPr bwMode="auto">
          <a:xfrm>
            <a:off x="684213" y="2132013"/>
            <a:ext cx="8064500" cy="641350"/>
          </a:xfrm>
          <a:prstGeom prst="rect">
            <a:avLst/>
          </a:prstGeom>
          <a:noFill/>
          <a:ln w="9525">
            <a:noFill/>
            <a:miter lim="800000"/>
            <a:headEnd/>
            <a:tailEnd/>
          </a:ln>
        </p:spPr>
        <p:txBody>
          <a:bodyPr>
            <a:spAutoFit/>
          </a:bodyPr>
          <a:lstStyle/>
          <a:p>
            <a:pPr algn="ctr">
              <a:lnSpc>
                <a:spcPct val="90000"/>
              </a:lnSpc>
            </a:pPr>
            <a:r>
              <a:rPr lang="en-GB" sz="2000" b="1">
                <a:solidFill>
                  <a:srgbClr val="5F5F5F"/>
                </a:solidFill>
              </a:rPr>
              <a:t>Evolution of unemployment rate</a:t>
            </a:r>
            <a:br>
              <a:rPr lang="en-GB" sz="2000" b="1">
                <a:solidFill>
                  <a:srgbClr val="5F5F5F"/>
                </a:solidFill>
              </a:rPr>
            </a:br>
            <a:r>
              <a:rPr lang="en-GB" sz="2000" b="1">
                <a:solidFill>
                  <a:srgbClr val="5F5F5F"/>
                </a:solidFill>
              </a:rPr>
              <a:t>and labour shortages</a:t>
            </a:r>
            <a:endParaRPr lang="en-GB" sz="2000" b="1"/>
          </a:p>
        </p:txBody>
      </p:sp>
      <p:sp>
        <p:nvSpPr>
          <p:cNvPr id="128008" name="Text Box 6"/>
          <p:cNvSpPr txBox="1">
            <a:spLocks noChangeArrowheads="1"/>
          </p:cNvSpPr>
          <p:nvPr/>
        </p:nvSpPr>
        <p:spPr bwMode="auto">
          <a:xfrm rot="-5400000">
            <a:off x="7938" y="4098925"/>
            <a:ext cx="2160588" cy="274637"/>
          </a:xfrm>
          <a:prstGeom prst="rect">
            <a:avLst/>
          </a:prstGeom>
          <a:noFill/>
          <a:ln w="9525">
            <a:noFill/>
            <a:miter lim="800000"/>
            <a:headEnd/>
            <a:tailEnd/>
          </a:ln>
        </p:spPr>
        <p:txBody>
          <a:bodyPr>
            <a:spAutoFit/>
          </a:bodyPr>
          <a:lstStyle/>
          <a:p>
            <a:pPr eaLnBrk="0" hangingPunct="0"/>
            <a:r>
              <a:rPr lang="en-GB" sz="1200" b="1">
                <a:solidFill>
                  <a:srgbClr val="0000FF"/>
                </a:solidFill>
              </a:rPr>
              <a:t>Unemployment rate (%)</a:t>
            </a:r>
          </a:p>
        </p:txBody>
      </p:sp>
      <p:sp>
        <p:nvSpPr>
          <p:cNvPr id="128009" name="Text Box 7"/>
          <p:cNvSpPr txBox="1">
            <a:spLocks noChangeArrowheads="1"/>
          </p:cNvSpPr>
          <p:nvPr/>
        </p:nvSpPr>
        <p:spPr bwMode="auto">
          <a:xfrm rot="5400000">
            <a:off x="6810375" y="4316413"/>
            <a:ext cx="2449513" cy="274637"/>
          </a:xfrm>
          <a:prstGeom prst="rect">
            <a:avLst/>
          </a:prstGeom>
          <a:noFill/>
          <a:ln w="9525">
            <a:noFill/>
            <a:miter lim="800000"/>
            <a:headEnd/>
            <a:tailEnd/>
          </a:ln>
        </p:spPr>
        <p:txBody>
          <a:bodyPr>
            <a:spAutoFit/>
          </a:bodyPr>
          <a:lstStyle/>
          <a:p>
            <a:pPr algn="ctr" eaLnBrk="0" hangingPunct="0"/>
            <a:r>
              <a:rPr lang="en-GB" sz="1200" b="1">
                <a:solidFill>
                  <a:srgbClr val="FF0000"/>
                </a:solidFill>
              </a:rPr>
              <a:t>Labour shortage indicator (%)</a:t>
            </a:r>
          </a:p>
        </p:txBody>
      </p:sp>
      <p:sp>
        <p:nvSpPr>
          <p:cNvPr id="128010" name="Text Box 8"/>
          <p:cNvSpPr txBox="1">
            <a:spLocks noChangeArrowheads="1"/>
          </p:cNvSpPr>
          <p:nvPr/>
        </p:nvSpPr>
        <p:spPr bwMode="auto">
          <a:xfrm>
            <a:off x="684213" y="6143625"/>
            <a:ext cx="8064500" cy="244475"/>
          </a:xfrm>
          <a:prstGeom prst="rect">
            <a:avLst/>
          </a:prstGeom>
          <a:noFill/>
          <a:ln w="9525">
            <a:noFill/>
            <a:miter lim="800000"/>
            <a:headEnd/>
            <a:tailEnd/>
          </a:ln>
        </p:spPr>
        <p:txBody>
          <a:bodyPr>
            <a:spAutoFit/>
          </a:bodyPr>
          <a:lstStyle/>
          <a:p>
            <a:pPr algn="r" eaLnBrk="0" hangingPunct="0">
              <a:spcBef>
                <a:spcPct val="50000"/>
              </a:spcBef>
            </a:pPr>
            <a:r>
              <a:rPr lang="en-GB" sz="1000"/>
              <a:t>Note: while unemployment was reaching very high levels, labour shortages started to increase again as of end 2009 (“Q” = quarter)</a:t>
            </a:r>
            <a:endParaRPr lang="en-IE" sz="1000"/>
          </a:p>
        </p:txBody>
      </p:sp>
      <p:sp>
        <p:nvSpPr>
          <p:cNvPr id="128011" name="Text Box 9"/>
          <p:cNvSpPr txBox="1">
            <a:spLocks noChangeArrowheads="1"/>
          </p:cNvSpPr>
          <p:nvPr/>
        </p:nvSpPr>
        <p:spPr bwMode="auto">
          <a:xfrm rot="-2790536">
            <a:off x="1252537" y="5700713"/>
            <a:ext cx="739775" cy="260350"/>
          </a:xfrm>
          <a:prstGeom prst="rect">
            <a:avLst/>
          </a:prstGeom>
          <a:solidFill>
            <a:schemeClr val="bg1"/>
          </a:solidFill>
          <a:ln w="9525" algn="ctr">
            <a:noFill/>
            <a:miter lim="800000"/>
            <a:headEnd/>
            <a:tailEnd/>
          </a:ln>
        </p:spPr>
        <p:txBody>
          <a:bodyPr>
            <a:spAutoFit/>
          </a:bodyPr>
          <a:lstStyle/>
          <a:p>
            <a:pPr algn="r" eaLnBrk="0" hangingPunct="0">
              <a:spcBef>
                <a:spcPct val="50000"/>
              </a:spcBef>
            </a:pPr>
            <a:r>
              <a:rPr lang="fr-BE" sz="1100"/>
              <a:t>2008Q1</a:t>
            </a:r>
            <a:endParaRPr lang="en-GB" sz="1100"/>
          </a:p>
        </p:txBody>
      </p:sp>
      <p:sp>
        <p:nvSpPr>
          <p:cNvPr id="128012" name="Text Box 10"/>
          <p:cNvSpPr txBox="1">
            <a:spLocks noChangeArrowheads="1"/>
          </p:cNvSpPr>
          <p:nvPr/>
        </p:nvSpPr>
        <p:spPr bwMode="auto">
          <a:xfrm rot="-2790536">
            <a:off x="2044700" y="5705476"/>
            <a:ext cx="739775" cy="260350"/>
          </a:xfrm>
          <a:prstGeom prst="rect">
            <a:avLst/>
          </a:prstGeom>
          <a:solidFill>
            <a:schemeClr val="bg1"/>
          </a:solidFill>
          <a:ln w="9525" algn="ctr">
            <a:noFill/>
            <a:miter lim="800000"/>
            <a:headEnd/>
            <a:tailEnd/>
          </a:ln>
        </p:spPr>
        <p:txBody>
          <a:bodyPr>
            <a:spAutoFit/>
          </a:bodyPr>
          <a:lstStyle/>
          <a:p>
            <a:pPr algn="r" eaLnBrk="0" hangingPunct="0">
              <a:spcBef>
                <a:spcPct val="50000"/>
              </a:spcBef>
            </a:pPr>
            <a:r>
              <a:rPr lang="fr-BE" sz="1100"/>
              <a:t>2008Q3</a:t>
            </a:r>
            <a:endParaRPr lang="en-GB" sz="1100"/>
          </a:p>
        </p:txBody>
      </p:sp>
      <p:sp>
        <p:nvSpPr>
          <p:cNvPr id="128013" name="Text Box 11"/>
          <p:cNvSpPr txBox="1">
            <a:spLocks noChangeArrowheads="1"/>
          </p:cNvSpPr>
          <p:nvPr/>
        </p:nvSpPr>
        <p:spPr bwMode="auto">
          <a:xfrm rot="-2790536">
            <a:off x="2838450" y="5703888"/>
            <a:ext cx="739775" cy="260350"/>
          </a:xfrm>
          <a:prstGeom prst="rect">
            <a:avLst/>
          </a:prstGeom>
          <a:solidFill>
            <a:schemeClr val="bg1"/>
          </a:solidFill>
          <a:ln w="9525" algn="ctr">
            <a:noFill/>
            <a:miter lim="800000"/>
            <a:headEnd/>
            <a:tailEnd/>
          </a:ln>
        </p:spPr>
        <p:txBody>
          <a:bodyPr>
            <a:spAutoFit/>
          </a:bodyPr>
          <a:lstStyle/>
          <a:p>
            <a:pPr algn="r" eaLnBrk="0" hangingPunct="0">
              <a:spcBef>
                <a:spcPct val="50000"/>
              </a:spcBef>
            </a:pPr>
            <a:r>
              <a:rPr lang="fr-BE" sz="1100"/>
              <a:t>2009Q1</a:t>
            </a:r>
            <a:endParaRPr lang="en-GB" sz="1100"/>
          </a:p>
        </p:txBody>
      </p:sp>
      <p:sp>
        <p:nvSpPr>
          <p:cNvPr id="128014" name="Text Box 12"/>
          <p:cNvSpPr txBox="1">
            <a:spLocks noChangeArrowheads="1"/>
          </p:cNvSpPr>
          <p:nvPr/>
        </p:nvSpPr>
        <p:spPr bwMode="auto">
          <a:xfrm rot="-2790536">
            <a:off x="3659187" y="5700713"/>
            <a:ext cx="739775" cy="260350"/>
          </a:xfrm>
          <a:prstGeom prst="rect">
            <a:avLst/>
          </a:prstGeom>
          <a:solidFill>
            <a:schemeClr val="bg1"/>
          </a:solidFill>
          <a:ln w="9525" algn="ctr">
            <a:noFill/>
            <a:miter lim="800000"/>
            <a:headEnd/>
            <a:tailEnd/>
          </a:ln>
        </p:spPr>
        <p:txBody>
          <a:bodyPr>
            <a:spAutoFit/>
          </a:bodyPr>
          <a:lstStyle/>
          <a:p>
            <a:pPr algn="r" eaLnBrk="0" hangingPunct="0">
              <a:spcBef>
                <a:spcPct val="50000"/>
              </a:spcBef>
            </a:pPr>
            <a:r>
              <a:rPr lang="fr-BE" sz="1100"/>
              <a:t>2009Q3</a:t>
            </a:r>
            <a:endParaRPr lang="en-GB" sz="1100"/>
          </a:p>
        </p:txBody>
      </p:sp>
      <p:sp>
        <p:nvSpPr>
          <p:cNvPr id="128015" name="Text Box 13"/>
          <p:cNvSpPr txBox="1">
            <a:spLocks noChangeArrowheads="1"/>
          </p:cNvSpPr>
          <p:nvPr/>
        </p:nvSpPr>
        <p:spPr bwMode="auto">
          <a:xfrm rot="-2790536">
            <a:off x="4451350" y="5702301"/>
            <a:ext cx="739775" cy="260350"/>
          </a:xfrm>
          <a:prstGeom prst="rect">
            <a:avLst/>
          </a:prstGeom>
          <a:solidFill>
            <a:schemeClr val="bg1"/>
          </a:solidFill>
          <a:ln w="9525" algn="ctr">
            <a:noFill/>
            <a:miter lim="800000"/>
            <a:headEnd/>
            <a:tailEnd/>
          </a:ln>
        </p:spPr>
        <p:txBody>
          <a:bodyPr>
            <a:spAutoFit/>
          </a:bodyPr>
          <a:lstStyle/>
          <a:p>
            <a:pPr algn="r" eaLnBrk="0" hangingPunct="0">
              <a:spcBef>
                <a:spcPct val="50000"/>
              </a:spcBef>
            </a:pPr>
            <a:r>
              <a:rPr lang="fr-BE" sz="1100"/>
              <a:t>2010Q1</a:t>
            </a:r>
            <a:endParaRPr lang="en-GB" sz="1100"/>
          </a:p>
        </p:txBody>
      </p:sp>
      <p:sp>
        <p:nvSpPr>
          <p:cNvPr id="128016" name="Text Box 14"/>
          <p:cNvSpPr txBox="1">
            <a:spLocks noChangeArrowheads="1"/>
          </p:cNvSpPr>
          <p:nvPr/>
        </p:nvSpPr>
        <p:spPr bwMode="auto">
          <a:xfrm rot="-2790536">
            <a:off x="5243512" y="5702301"/>
            <a:ext cx="739775" cy="260350"/>
          </a:xfrm>
          <a:prstGeom prst="rect">
            <a:avLst/>
          </a:prstGeom>
          <a:solidFill>
            <a:schemeClr val="bg1"/>
          </a:solidFill>
          <a:ln w="9525" algn="ctr">
            <a:noFill/>
            <a:miter lim="800000"/>
            <a:headEnd/>
            <a:tailEnd/>
          </a:ln>
        </p:spPr>
        <p:txBody>
          <a:bodyPr>
            <a:spAutoFit/>
          </a:bodyPr>
          <a:lstStyle/>
          <a:p>
            <a:pPr algn="r" eaLnBrk="0" hangingPunct="0">
              <a:spcBef>
                <a:spcPct val="50000"/>
              </a:spcBef>
            </a:pPr>
            <a:r>
              <a:rPr lang="fr-BE" sz="1100"/>
              <a:t>2010Q3</a:t>
            </a:r>
            <a:endParaRPr lang="en-GB" sz="1100"/>
          </a:p>
        </p:txBody>
      </p:sp>
      <p:sp>
        <p:nvSpPr>
          <p:cNvPr id="128017" name="Text Box 15"/>
          <p:cNvSpPr txBox="1">
            <a:spLocks noChangeArrowheads="1"/>
          </p:cNvSpPr>
          <p:nvPr/>
        </p:nvSpPr>
        <p:spPr bwMode="auto">
          <a:xfrm rot="-2790536">
            <a:off x="6035675" y="5702301"/>
            <a:ext cx="739775" cy="260350"/>
          </a:xfrm>
          <a:prstGeom prst="rect">
            <a:avLst/>
          </a:prstGeom>
          <a:solidFill>
            <a:schemeClr val="bg1"/>
          </a:solidFill>
          <a:ln w="9525" algn="ctr">
            <a:noFill/>
            <a:miter lim="800000"/>
            <a:headEnd/>
            <a:tailEnd/>
          </a:ln>
        </p:spPr>
        <p:txBody>
          <a:bodyPr>
            <a:spAutoFit/>
          </a:bodyPr>
          <a:lstStyle/>
          <a:p>
            <a:pPr algn="r" eaLnBrk="0" hangingPunct="0">
              <a:spcBef>
                <a:spcPct val="50000"/>
              </a:spcBef>
            </a:pPr>
            <a:r>
              <a:rPr lang="fr-BE" sz="1100"/>
              <a:t>2011Q1</a:t>
            </a:r>
            <a:endParaRPr lang="en-GB" sz="1100"/>
          </a:p>
        </p:txBody>
      </p:sp>
      <p:sp>
        <p:nvSpPr>
          <p:cNvPr id="128018" name="Text Box 16"/>
          <p:cNvSpPr txBox="1">
            <a:spLocks noChangeArrowheads="1"/>
          </p:cNvSpPr>
          <p:nvPr/>
        </p:nvSpPr>
        <p:spPr bwMode="auto">
          <a:xfrm rot="-2790536">
            <a:off x="6847681" y="5695157"/>
            <a:ext cx="712787" cy="260350"/>
          </a:xfrm>
          <a:prstGeom prst="rect">
            <a:avLst/>
          </a:prstGeom>
          <a:solidFill>
            <a:schemeClr val="bg1"/>
          </a:solidFill>
          <a:ln w="9525" algn="ctr">
            <a:noFill/>
            <a:miter lim="800000"/>
            <a:headEnd/>
            <a:tailEnd/>
          </a:ln>
        </p:spPr>
        <p:txBody>
          <a:bodyPr>
            <a:spAutoFit/>
          </a:bodyPr>
          <a:lstStyle/>
          <a:p>
            <a:pPr algn="r" eaLnBrk="0" hangingPunct="0">
              <a:spcBef>
                <a:spcPct val="50000"/>
              </a:spcBef>
            </a:pPr>
            <a:r>
              <a:rPr lang="fr-BE" sz="1100"/>
              <a:t>2011Q3</a:t>
            </a:r>
            <a:endParaRPr lang="en-GB" sz="1100"/>
          </a:p>
        </p:txBody>
      </p:sp>
      <p:sp>
        <p:nvSpPr>
          <p:cNvPr id="128019" name="Text Box 6"/>
          <p:cNvSpPr txBox="1">
            <a:spLocks noChangeArrowheads="1"/>
          </p:cNvSpPr>
          <p:nvPr/>
        </p:nvSpPr>
        <p:spPr bwMode="auto">
          <a:xfrm>
            <a:off x="2605088" y="3017838"/>
            <a:ext cx="1751012" cy="274637"/>
          </a:xfrm>
          <a:prstGeom prst="rect">
            <a:avLst/>
          </a:prstGeom>
          <a:noFill/>
          <a:ln w="9525">
            <a:noFill/>
            <a:miter lim="800000"/>
            <a:headEnd/>
            <a:tailEnd/>
          </a:ln>
        </p:spPr>
        <p:txBody>
          <a:bodyPr>
            <a:spAutoFit/>
          </a:bodyPr>
          <a:lstStyle/>
          <a:p>
            <a:pPr>
              <a:spcBef>
                <a:spcPct val="50000"/>
              </a:spcBef>
            </a:pPr>
            <a:r>
              <a:rPr lang="en-GB" sz="1200" b="1"/>
              <a:t>Unemployment rate</a:t>
            </a:r>
          </a:p>
        </p:txBody>
      </p:sp>
      <p:sp>
        <p:nvSpPr>
          <p:cNvPr id="128020" name="Rectangle 7"/>
          <p:cNvSpPr>
            <a:spLocks noChangeArrowheads="1"/>
          </p:cNvSpPr>
          <p:nvPr/>
        </p:nvSpPr>
        <p:spPr bwMode="auto">
          <a:xfrm>
            <a:off x="2533650" y="3090863"/>
            <a:ext cx="107950" cy="107950"/>
          </a:xfrm>
          <a:prstGeom prst="rect">
            <a:avLst/>
          </a:prstGeom>
          <a:solidFill>
            <a:srgbClr val="0000FF"/>
          </a:solidFill>
          <a:ln w="9525">
            <a:noFill/>
            <a:miter lim="800000"/>
            <a:headEnd/>
            <a:tailEnd/>
          </a:ln>
        </p:spPr>
        <p:txBody>
          <a:bodyPr wrap="none" anchor="ctr"/>
          <a:lstStyle/>
          <a:p>
            <a:endParaRPr lang="en-US">
              <a:latin typeface="Calibri" pitchFamily="34" charset="0"/>
            </a:endParaRPr>
          </a:p>
        </p:txBody>
      </p:sp>
      <p:sp>
        <p:nvSpPr>
          <p:cNvPr id="128021" name="Text Box 6"/>
          <p:cNvSpPr txBox="1">
            <a:spLocks noChangeArrowheads="1"/>
          </p:cNvSpPr>
          <p:nvPr/>
        </p:nvSpPr>
        <p:spPr bwMode="auto">
          <a:xfrm>
            <a:off x="5413375" y="3017838"/>
            <a:ext cx="1822450" cy="274637"/>
          </a:xfrm>
          <a:prstGeom prst="rect">
            <a:avLst/>
          </a:prstGeom>
          <a:noFill/>
          <a:ln w="9525">
            <a:noFill/>
            <a:miter lim="800000"/>
            <a:headEnd/>
            <a:tailEnd/>
          </a:ln>
        </p:spPr>
        <p:txBody>
          <a:bodyPr>
            <a:spAutoFit/>
          </a:bodyPr>
          <a:lstStyle/>
          <a:p>
            <a:pPr>
              <a:spcBef>
                <a:spcPct val="50000"/>
              </a:spcBef>
            </a:pPr>
            <a:r>
              <a:rPr lang="en-GB" sz="1200" b="1"/>
              <a:t>Labour shortages</a:t>
            </a:r>
          </a:p>
        </p:txBody>
      </p:sp>
      <p:sp>
        <p:nvSpPr>
          <p:cNvPr id="128022" name="Rectangle 7"/>
          <p:cNvSpPr>
            <a:spLocks noChangeArrowheads="1"/>
          </p:cNvSpPr>
          <p:nvPr/>
        </p:nvSpPr>
        <p:spPr bwMode="auto">
          <a:xfrm>
            <a:off x="5313363" y="3090863"/>
            <a:ext cx="107950" cy="107950"/>
          </a:xfrm>
          <a:prstGeom prst="rect">
            <a:avLst/>
          </a:prstGeom>
          <a:solidFill>
            <a:srgbClr val="FF0000"/>
          </a:solidFill>
          <a:ln w="9525">
            <a:noFill/>
            <a:miter lim="800000"/>
            <a:headEnd/>
            <a:tailEnd/>
          </a:ln>
        </p:spPr>
        <p:txBody>
          <a:bodyPr wrap="none" anchor="ctr"/>
          <a:lstStyle/>
          <a:p>
            <a:endParaRPr lang="en-US">
              <a:latin typeface="Calibri" pitchFamily="34" charset="0"/>
            </a:endParaRPr>
          </a:p>
        </p:txBody>
      </p:sp>
      <p:sp>
        <p:nvSpPr>
          <p:cNvPr id="128023" name="Text Box 21"/>
          <p:cNvSpPr txBox="1">
            <a:spLocks noChangeArrowheads="1"/>
          </p:cNvSpPr>
          <p:nvPr/>
        </p:nvSpPr>
        <p:spPr bwMode="auto">
          <a:xfrm rot="-2790536">
            <a:off x="1933575" y="5565776"/>
            <a:ext cx="352425" cy="260350"/>
          </a:xfrm>
          <a:prstGeom prst="rect">
            <a:avLst/>
          </a:prstGeom>
          <a:solidFill>
            <a:schemeClr val="bg1"/>
          </a:solidFill>
          <a:ln w="9525" algn="ctr">
            <a:noFill/>
            <a:miter lim="800000"/>
            <a:headEnd/>
            <a:tailEnd/>
          </a:ln>
        </p:spPr>
        <p:txBody>
          <a:bodyPr rot="10800000">
            <a:spAutoFit/>
          </a:bodyPr>
          <a:lstStyle/>
          <a:p>
            <a:pPr algn="r" eaLnBrk="0" hangingPunct="0">
              <a:spcBef>
                <a:spcPct val="50000"/>
              </a:spcBef>
            </a:pPr>
            <a:endParaRPr lang="en-US" sz="1100"/>
          </a:p>
        </p:txBody>
      </p:sp>
      <p:sp>
        <p:nvSpPr>
          <p:cNvPr id="128024" name="Text Box 22"/>
          <p:cNvSpPr txBox="1">
            <a:spLocks noChangeArrowheads="1"/>
          </p:cNvSpPr>
          <p:nvPr/>
        </p:nvSpPr>
        <p:spPr bwMode="auto">
          <a:xfrm rot="-2790536">
            <a:off x="2725737" y="5578476"/>
            <a:ext cx="352425" cy="260350"/>
          </a:xfrm>
          <a:prstGeom prst="rect">
            <a:avLst/>
          </a:prstGeom>
          <a:solidFill>
            <a:schemeClr val="bg1"/>
          </a:solidFill>
          <a:ln w="9525" algn="ctr">
            <a:noFill/>
            <a:miter lim="800000"/>
            <a:headEnd/>
            <a:tailEnd/>
          </a:ln>
        </p:spPr>
        <p:txBody>
          <a:bodyPr rot="10800000">
            <a:spAutoFit/>
          </a:bodyPr>
          <a:lstStyle/>
          <a:p>
            <a:pPr algn="r" eaLnBrk="0" hangingPunct="0">
              <a:spcBef>
                <a:spcPct val="50000"/>
              </a:spcBef>
            </a:pPr>
            <a:endParaRPr lang="en-US" sz="1100"/>
          </a:p>
        </p:txBody>
      </p:sp>
      <p:sp>
        <p:nvSpPr>
          <p:cNvPr id="128025" name="Text Box 23"/>
          <p:cNvSpPr txBox="1">
            <a:spLocks noChangeArrowheads="1"/>
          </p:cNvSpPr>
          <p:nvPr/>
        </p:nvSpPr>
        <p:spPr bwMode="auto">
          <a:xfrm rot="-2790536">
            <a:off x="3479800" y="5561013"/>
            <a:ext cx="352425" cy="260350"/>
          </a:xfrm>
          <a:prstGeom prst="rect">
            <a:avLst/>
          </a:prstGeom>
          <a:solidFill>
            <a:schemeClr val="bg1"/>
          </a:solidFill>
          <a:ln w="9525" algn="ctr">
            <a:noFill/>
            <a:miter lim="800000"/>
            <a:headEnd/>
            <a:tailEnd/>
          </a:ln>
        </p:spPr>
        <p:txBody>
          <a:bodyPr rot="10800000">
            <a:spAutoFit/>
          </a:bodyPr>
          <a:lstStyle/>
          <a:p>
            <a:pPr algn="r" eaLnBrk="0" hangingPunct="0">
              <a:spcBef>
                <a:spcPct val="50000"/>
              </a:spcBef>
            </a:pPr>
            <a:endParaRPr lang="en-US" sz="1100"/>
          </a:p>
        </p:txBody>
      </p:sp>
      <p:sp>
        <p:nvSpPr>
          <p:cNvPr id="128026" name="Text Box 24"/>
          <p:cNvSpPr txBox="1">
            <a:spLocks noChangeArrowheads="1"/>
          </p:cNvSpPr>
          <p:nvPr/>
        </p:nvSpPr>
        <p:spPr bwMode="auto">
          <a:xfrm rot="-2790536">
            <a:off x="4271962" y="5632451"/>
            <a:ext cx="352425" cy="260350"/>
          </a:xfrm>
          <a:prstGeom prst="rect">
            <a:avLst/>
          </a:prstGeom>
          <a:solidFill>
            <a:schemeClr val="bg1"/>
          </a:solidFill>
          <a:ln w="9525" algn="ctr">
            <a:noFill/>
            <a:miter lim="800000"/>
            <a:headEnd/>
            <a:tailEnd/>
          </a:ln>
        </p:spPr>
        <p:txBody>
          <a:bodyPr rot="10800000">
            <a:spAutoFit/>
          </a:bodyPr>
          <a:lstStyle/>
          <a:p>
            <a:pPr algn="r" eaLnBrk="0" hangingPunct="0">
              <a:spcBef>
                <a:spcPct val="50000"/>
              </a:spcBef>
            </a:pPr>
            <a:endParaRPr lang="en-US" sz="1100"/>
          </a:p>
        </p:txBody>
      </p:sp>
      <p:sp>
        <p:nvSpPr>
          <p:cNvPr id="128027" name="Text Box 25"/>
          <p:cNvSpPr txBox="1">
            <a:spLocks noChangeArrowheads="1"/>
          </p:cNvSpPr>
          <p:nvPr/>
        </p:nvSpPr>
        <p:spPr bwMode="auto">
          <a:xfrm rot="-2790536">
            <a:off x="5064125" y="5632451"/>
            <a:ext cx="352425" cy="260350"/>
          </a:xfrm>
          <a:prstGeom prst="rect">
            <a:avLst/>
          </a:prstGeom>
          <a:solidFill>
            <a:schemeClr val="bg1"/>
          </a:solidFill>
          <a:ln w="9525" algn="ctr">
            <a:noFill/>
            <a:miter lim="800000"/>
            <a:headEnd/>
            <a:tailEnd/>
          </a:ln>
        </p:spPr>
        <p:txBody>
          <a:bodyPr rot="10800000">
            <a:spAutoFit/>
          </a:bodyPr>
          <a:lstStyle/>
          <a:p>
            <a:pPr algn="r" eaLnBrk="0" hangingPunct="0">
              <a:spcBef>
                <a:spcPct val="50000"/>
              </a:spcBef>
            </a:pPr>
            <a:endParaRPr lang="en-US" sz="1100"/>
          </a:p>
        </p:txBody>
      </p:sp>
      <p:sp>
        <p:nvSpPr>
          <p:cNvPr id="128028" name="Text Box 26"/>
          <p:cNvSpPr txBox="1">
            <a:spLocks noChangeArrowheads="1"/>
          </p:cNvSpPr>
          <p:nvPr/>
        </p:nvSpPr>
        <p:spPr bwMode="auto">
          <a:xfrm rot="-2790536">
            <a:off x="5856287" y="5632451"/>
            <a:ext cx="352425" cy="260350"/>
          </a:xfrm>
          <a:prstGeom prst="rect">
            <a:avLst/>
          </a:prstGeom>
          <a:solidFill>
            <a:schemeClr val="bg1"/>
          </a:solidFill>
          <a:ln w="9525" algn="ctr">
            <a:noFill/>
            <a:miter lim="800000"/>
            <a:headEnd/>
            <a:tailEnd/>
          </a:ln>
        </p:spPr>
        <p:txBody>
          <a:bodyPr rot="10800000">
            <a:spAutoFit/>
          </a:bodyPr>
          <a:lstStyle/>
          <a:p>
            <a:pPr algn="r" eaLnBrk="0" hangingPunct="0">
              <a:spcBef>
                <a:spcPct val="50000"/>
              </a:spcBef>
            </a:pPr>
            <a:endParaRPr lang="en-US" sz="1100"/>
          </a:p>
        </p:txBody>
      </p:sp>
      <p:sp>
        <p:nvSpPr>
          <p:cNvPr id="128029" name="Text Box 27"/>
          <p:cNvSpPr txBox="1">
            <a:spLocks noChangeArrowheads="1"/>
          </p:cNvSpPr>
          <p:nvPr/>
        </p:nvSpPr>
        <p:spPr bwMode="auto">
          <a:xfrm rot="-2790536">
            <a:off x="6718300" y="5562601"/>
            <a:ext cx="352425" cy="260350"/>
          </a:xfrm>
          <a:prstGeom prst="rect">
            <a:avLst/>
          </a:prstGeom>
          <a:solidFill>
            <a:schemeClr val="bg1"/>
          </a:solidFill>
          <a:ln w="9525" algn="ctr">
            <a:noFill/>
            <a:miter lim="800000"/>
            <a:headEnd/>
            <a:tailEnd/>
          </a:ln>
        </p:spPr>
        <p:txBody>
          <a:bodyPr rot="10800000">
            <a:spAutoFit/>
          </a:bodyPr>
          <a:lstStyle/>
          <a:p>
            <a:pPr algn="r" eaLnBrk="0" hangingPunct="0">
              <a:spcBef>
                <a:spcPct val="50000"/>
              </a:spcBef>
            </a:pP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48" name="AutoShape 16"/>
          <p:cNvGraphicFramePr>
            <a:graphicFrameLocks/>
          </p:cNvGraphicFramePr>
          <p:nvPr>
            <p:custDataLst>
              <p:tags r:id="rId2"/>
            </p:custDataLst>
          </p:nvPr>
        </p:nvGraphicFramePr>
        <p:xfrm>
          <a:off x="0" y="0"/>
          <a:ext cx="161925" cy="161925"/>
        </p:xfrm>
        <a:graphic>
          <a:graphicData uri="http://schemas.openxmlformats.org/presentationml/2006/ole">
            <p:oleObj spid="_x0000_s69648" name="think-cell Slide" r:id="rId37" imgW="0" imgH="0" progId="">
              <p:embed/>
            </p:oleObj>
          </a:graphicData>
        </a:graphic>
      </p:graphicFrame>
      <p:sp>
        <p:nvSpPr>
          <p:cNvPr id="69651" name="Rectangle 3" hidden="1"/>
          <p:cNvSpPr>
            <a:spLocks noChangeArrowheads="1"/>
          </p:cNvSpPr>
          <p:nvPr>
            <p:custDataLst>
              <p:tags r:id="rId3"/>
            </p:custDataLst>
          </p:nvPr>
        </p:nvSpPr>
        <p:spPr bwMode="gray">
          <a:xfrm>
            <a:off x="0" y="0"/>
            <a:ext cx="161925" cy="161925"/>
          </a:xfrm>
          <a:prstGeom prst="rect">
            <a:avLst/>
          </a:prstGeom>
          <a:solidFill>
            <a:schemeClr val="accent1"/>
          </a:solidFill>
          <a:ln w="9525">
            <a:solidFill>
              <a:schemeClr val="tx1"/>
            </a:solidFill>
            <a:miter lim="800000"/>
            <a:headEnd/>
            <a:tailEnd/>
          </a:ln>
        </p:spPr>
        <p:txBody>
          <a:bodyPr wrap="none" lIns="0" tIns="0" rIns="0" bIns="0" anchor="ctr"/>
          <a:lstStyle/>
          <a:p>
            <a:pPr algn="ctr">
              <a:lnSpc>
                <a:spcPct val="90000"/>
              </a:lnSpc>
            </a:pPr>
            <a:r>
              <a:rPr lang="en-GB" sz="1400"/>
              <a:t> </a:t>
            </a:r>
          </a:p>
        </p:txBody>
      </p:sp>
      <p:pic>
        <p:nvPicPr>
          <p:cNvPr id="69652" name="Picture 4" descr="Flag of France.svg">
            <a:hlinkClick r:id="rId38"/>
          </p:cNvPr>
          <p:cNvPicPr>
            <a:picLocks noChangeArrowheads="1"/>
          </p:cNvPicPr>
          <p:nvPr>
            <p:custDataLst>
              <p:tags r:id="rId4"/>
            </p:custDataLst>
          </p:nvPr>
        </p:nvPicPr>
        <p:blipFill>
          <a:blip r:embed="rId39"/>
          <a:srcRect/>
          <a:stretch>
            <a:fillRect/>
          </a:stretch>
        </p:blipFill>
        <p:spPr bwMode="gray">
          <a:xfrm>
            <a:off x="128588" y="5145088"/>
            <a:ext cx="400050" cy="228600"/>
          </a:xfrm>
          <a:prstGeom prst="rect">
            <a:avLst/>
          </a:prstGeom>
          <a:noFill/>
          <a:ln w="9525">
            <a:solidFill>
              <a:srgbClr val="808080"/>
            </a:solidFill>
            <a:miter lim="800000"/>
            <a:headEnd/>
            <a:tailEnd/>
          </a:ln>
        </p:spPr>
      </p:pic>
      <p:pic>
        <p:nvPicPr>
          <p:cNvPr id="69653" name="Picture 5"/>
          <p:cNvPicPr preferRelativeResize="0">
            <a:picLocks noChangeArrowheads="1"/>
          </p:cNvPicPr>
          <p:nvPr>
            <p:custDataLst>
              <p:tags r:id="rId5"/>
            </p:custDataLst>
          </p:nvPr>
        </p:nvPicPr>
        <p:blipFill>
          <a:blip r:embed="rId40"/>
          <a:srcRect l="2991" t="3175" r="1485" b="1587"/>
          <a:stretch>
            <a:fillRect/>
          </a:stretch>
        </p:blipFill>
        <p:spPr bwMode="gray">
          <a:xfrm>
            <a:off x="128588" y="2720975"/>
            <a:ext cx="400050" cy="228600"/>
          </a:xfrm>
          <a:prstGeom prst="rect">
            <a:avLst/>
          </a:prstGeom>
          <a:solidFill>
            <a:srgbClr val="A5CDF9"/>
          </a:solidFill>
          <a:ln w="6350">
            <a:solidFill>
              <a:srgbClr val="808080"/>
            </a:solidFill>
            <a:miter lim="800000"/>
            <a:headEnd/>
            <a:tailEnd/>
          </a:ln>
        </p:spPr>
      </p:pic>
      <p:pic>
        <p:nvPicPr>
          <p:cNvPr id="69654" name="Picture 6" descr="http://www.undpanbp.org/">
            <a:hlinkClick r:id="rId41"/>
          </p:cNvPr>
          <p:cNvPicPr>
            <a:picLocks noChangeArrowheads="1"/>
          </p:cNvPicPr>
          <p:nvPr>
            <p:custDataLst>
              <p:tags r:id="rId6"/>
            </p:custDataLst>
          </p:nvPr>
        </p:nvPicPr>
        <p:blipFill>
          <a:blip r:embed="rId42"/>
          <a:srcRect/>
          <a:stretch>
            <a:fillRect/>
          </a:stretch>
        </p:blipFill>
        <p:spPr bwMode="gray">
          <a:xfrm>
            <a:off x="128588" y="3327400"/>
            <a:ext cx="400050" cy="228600"/>
          </a:xfrm>
          <a:prstGeom prst="rect">
            <a:avLst/>
          </a:prstGeom>
          <a:noFill/>
          <a:ln w="9525">
            <a:solidFill>
              <a:srgbClr val="808080"/>
            </a:solidFill>
            <a:miter lim="800000"/>
            <a:headEnd/>
            <a:tailEnd/>
          </a:ln>
        </p:spPr>
      </p:pic>
      <p:pic>
        <p:nvPicPr>
          <p:cNvPr id="69655" name="Picture 7" descr="Germany">
            <a:hlinkClick r:id="rId43"/>
          </p:cNvPr>
          <p:cNvPicPr>
            <a:picLocks noChangeArrowheads="1"/>
          </p:cNvPicPr>
          <p:nvPr>
            <p:custDataLst>
              <p:tags r:id="rId7"/>
            </p:custDataLst>
          </p:nvPr>
        </p:nvPicPr>
        <p:blipFill>
          <a:blip r:embed="rId44"/>
          <a:srcRect/>
          <a:stretch>
            <a:fillRect/>
          </a:stretch>
        </p:blipFill>
        <p:spPr bwMode="gray">
          <a:xfrm>
            <a:off x="128588" y="3024188"/>
            <a:ext cx="400050" cy="228600"/>
          </a:xfrm>
          <a:prstGeom prst="rect">
            <a:avLst/>
          </a:prstGeom>
          <a:noFill/>
          <a:ln w="9525">
            <a:solidFill>
              <a:srgbClr val="808080"/>
            </a:solidFill>
            <a:miter lim="800000"/>
            <a:headEnd/>
            <a:tailEnd/>
          </a:ln>
        </p:spPr>
      </p:pic>
      <p:pic>
        <p:nvPicPr>
          <p:cNvPr id="69656" name="Picture 8" descr="european flag"/>
          <p:cNvPicPr preferRelativeResize="0">
            <a:picLocks noChangeArrowheads="1"/>
          </p:cNvPicPr>
          <p:nvPr>
            <p:custDataLst>
              <p:tags r:id="rId8"/>
            </p:custDataLst>
          </p:nvPr>
        </p:nvPicPr>
        <p:blipFill>
          <a:blip r:embed="rId45"/>
          <a:srcRect/>
          <a:stretch>
            <a:fillRect/>
          </a:stretch>
        </p:blipFill>
        <p:spPr bwMode="gray">
          <a:xfrm>
            <a:off x="128588" y="3630613"/>
            <a:ext cx="400050" cy="228600"/>
          </a:xfrm>
          <a:prstGeom prst="rect">
            <a:avLst/>
          </a:prstGeom>
          <a:solidFill>
            <a:srgbClr val="A5CDF9"/>
          </a:solidFill>
          <a:ln w="6350">
            <a:solidFill>
              <a:srgbClr val="808080"/>
            </a:solidFill>
            <a:miter lim="800000"/>
            <a:headEnd/>
            <a:tailEnd/>
          </a:ln>
        </p:spPr>
      </p:pic>
      <p:pic>
        <p:nvPicPr>
          <p:cNvPr id="69657" name="Picture 9" descr="Flag of the Netherlands.svg">
            <a:hlinkClick r:id="rId46"/>
          </p:cNvPr>
          <p:cNvPicPr>
            <a:picLocks noChangeArrowheads="1"/>
          </p:cNvPicPr>
          <p:nvPr>
            <p:custDataLst>
              <p:tags r:id="rId9"/>
            </p:custDataLst>
          </p:nvPr>
        </p:nvPicPr>
        <p:blipFill>
          <a:blip r:embed="rId47"/>
          <a:srcRect/>
          <a:stretch>
            <a:fillRect/>
          </a:stretch>
        </p:blipFill>
        <p:spPr bwMode="gray">
          <a:xfrm>
            <a:off x="128588" y="1512888"/>
            <a:ext cx="400050" cy="228600"/>
          </a:xfrm>
          <a:prstGeom prst="rect">
            <a:avLst/>
          </a:prstGeom>
          <a:noFill/>
          <a:ln w="9525">
            <a:solidFill>
              <a:srgbClr val="808080"/>
            </a:solidFill>
            <a:miter lim="800000"/>
            <a:headEnd/>
            <a:tailEnd/>
          </a:ln>
        </p:spPr>
      </p:pic>
      <p:pic>
        <p:nvPicPr>
          <p:cNvPr id="69658" name="Picture 10" descr="Flag of Denmark.svg">
            <a:hlinkClick r:id="rId48"/>
          </p:cNvPr>
          <p:cNvPicPr>
            <a:picLocks noChangeArrowheads="1"/>
          </p:cNvPicPr>
          <p:nvPr>
            <p:custDataLst>
              <p:tags r:id="rId10"/>
            </p:custDataLst>
          </p:nvPr>
        </p:nvPicPr>
        <p:blipFill>
          <a:blip r:embed="rId49"/>
          <a:srcRect/>
          <a:stretch>
            <a:fillRect/>
          </a:stretch>
        </p:blipFill>
        <p:spPr bwMode="gray">
          <a:xfrm>
            <a:off x="128588" y="1814513"/>
            <a:ext cx="400050" cy="228600"/>
          </a:xfrm>
          <a:prstGeom prst="rect">
            <a:avLst/>
          </a:prstGeom>
          <a:noFill/>
          <a:ln w="9525">
            <a:solidFill>
              <a:srgbClr val="808080"/>
            </a:solidFill>
            <a:miter lim="800000"/>
            <a:headEnd/>
            <a:tailEnd/>
          </a:ln>
        </p:spPr>
      </p:pic>
      <p:pic>
        <p:nvPicPr>
          <p:cNvPr id="69659" name="Picture 11" descr="Flag of Austria.svg">
            <a:hlinkClick r:id="rId50"/>
          </p:cNvPr>
          <p:cNvPicPr>
            <a:picLocks noChangeArrowheads="1"/>
          </p:cNvPicPr>
          <p:nvPr>
            <p:custDataLst>
              <p:tags r:id="rId11"/>
            </p:custDataLst>
          </p:nvPr>
        </p:nvPicPr>
        <p:blipFill>
          <a:blip r:embed="rId51"/>
          <a:srcRect/>
          <a:stretch>
            <a:fillRect/>
          </a:stretch>
        </p:blipFill>
        <p:spPr bwMode="gray">
          <a:xfrm>
            <a:off x="128588" y="2117725"/>
            <a:ext cx="400050" cy="228600"/>
          </a:xfrm>
          <a:prstGeom prst="rect">
            <a:avLst/>
          </a:prstGeom>
          <a:noFill/>
          <a:ln w="9525">
            <a:solidFill>
              <a:srgbClr val="808080"/>
            </a:solidFill>
            <a:miter lim="800000"/>
            <a:headEnd/>
            <a:tailEnd/>
          </a:ln>
        </p:spPr>
      </p:pic>
      <p:pic>
        <p:nvPicPr>
          <p:cNvPr id="69660" name="Picture 12" descr="Flag of Belgium (civil).svg">
            <a:hlinkClick r:id="rId52"/>
          </p:cNvPr>
          <p:cNvPicPr>
            <a:picLocks noChangeArrowheads="1"/>
          </p:cNvPicPr>
          <p:nvPr>
            <p:custDataLst>
              <p:tags r:id="rId12"/>
            </p:custDataLst>
          </p:nvPr>
        </p:nvPicPr>
        <p:blipFill>
          <a:blip r:embed="rId53"/>
          <a:srcRect/>
          <a:stretch>
            <a:fillRect/>
          </a:stretch>
        </p:blipFill>
        <p:spPr bwMode="gray">
          <a:xfrm>
            <a:off x="128588" y="4841875"/>
            <a:ext cx="400050" cy="228600"/>
          </a:xfrm>
          <a:prstGeom prst="rect">
            <a:avLst/>
          </a:prstGeom>
          <a:noFill/>
          <a:ln w="9525">
            <a:solidFill>
              <a:srgbClr val="808080"/>
            </a:solidFill>
            <a:miter lim="800000"/>
            <a:headEnd/>
            <a:tailEnd/>
          </a:ln>
        </p:spPr>
      </p:pic>
      <p:pic>
        <p:nvPicPr>
          <p:cNvPr id="69661" name="Picture 13" descr="Flag of Finland.svg">
            <a:hlinkClick r:id="rId54"/>
          </p:cNvPr>
          <p:cNvPicPr>
            <a:picLocks noChangeArrowheads="1"/>
          </p:cNvPicPr>
          <p:nvPr>
            <p:custDataLst>
              <p:tags r:id="rId13"/>
            </p:custDataLst>
          </p:nvPr>
        </p:nvPicPr>
        <p:blipFill>
          <a:blip r:embed="rId55"/>
          <a:srcRect/>
          <a:stretch>
            <a:fillRect/>
          </a:stretch>
        </p:blipFill>
        <p:spPr bwMode="gray">
          <a:xfrm>
            <a:off x="128588" y="4538663"/>
            <a:ext cx="400050" cy="228600"/>
          </a:xfrm>
          <a:prstGeom prst="rect">
            <a:avLst/>
          </a:prstGeom>
          <a:noFill/>
          <a:ln w="9525">
            <a:solidFill>
              <a:srgbClr val="808080"/>
            </a:solidFill>
            <a:miter lim="800000"/>
            <a:headEnd/>
            <a:tailEnd/>
          </a:ln>
        </p:spPr>
      </p:pic>
      <p:pic>
        <p:nvPicPr>
          <p:cNvPr id="69662" name="Picture 14" descr="Flag of Ireland.svg">
            <a:hlinkClick r:id="rId56"/>
          </p:cNvPr>
          <p:cNvPicPr>
            <a:picLocks noChangeArrowheads="1"/>
          </p:cNvPicPr>
          <p:nvPr>
            <p:custDataLst>
              <p:tags r:id="rId14"/>
            </p:custDataLst>
          </p:nvPr>
        </p:nvPicPr>
        <p:blipFill>
          <a:blip r:embed="rId57"/>
          <a:srcRect/>
          <a:stretch>
            <a:fillRect/>
          </a:stretch>
        </p:blipFill>
        <p:spPr bwMode="gray">
          <a:xfrm>
            <a:off x="128588" y="2419350"/>
            <a:ext cx="400050" cy="227013"/>
          </a:xfrm>
          <a:prstGeom prst="rect">
            <a:avLst/>
          </a:prstGeom>
          <a:noFill/>
          <a:ln w="9525">
            <a:solidFill>
              <a:srgbClr val="808080"/>
            </a:solidFill>
            <a:miter lim="800000"/>
            <a:headEnd/>
            <a:tailEnd/>
          </a:ln>
        </p:spPr>
      </p:pic>
      <p:pic>
        <p:nvPicPr>
          <p:cNvPr id="69663" name="Picture 15" descr="Flag of Italy.svg">
            <a:hlinkClick r:id="rId58"/>
          </p:cNvPr>
          <p:cNvPicPr>
            <a:picLocks noChangeArrowheads="1"/>
          </p:cNvPicPr>
          <p:nvPr>
            <p:custDataLst>
              <p:tags r:id="rId15"/>
            </p:custDataLst>
          </p:nvPr>
        </p:nvPicPr>
        <p:blipFill>
          <a:blip r:embed="rId59"/>
          <a:srcRect/>
          <a:stretch>
            <a:fillRect/>
          </a:stretch>
        </p:blipFill>
        <p:spPr bwMode="gray">
          <a:xfrm>
            <a:off x="128588" y="6053138"/>
            <a:ext cx="400050" cy="228600"/>
          </a:xfrm>
          <a:prstGeom prst="rect">
            <a:avLst/>
          </a:prstGeom>
          <a:noFill/>
          <a:ln w="9525">
            <a:solidFill>
              <a:srgbClr val="808080"/>
            </a:solidFill>
            <a:miter lim="800000"/>
            <a:headEnd/>
            <a:tailEnd/>
          </a:ln>
        </p:spPr>
      </p:pic>
      <p:pic>
        <p:nvPicPr>
          <p:cNvPr id="69664" name="Picture 16" descr="Flag of Portugal.svg">
            <a:hlinkClick r:id="rId60"/>
          </p:cNvPr>
          <p:cNvPicPr>
            <a:picLocks noChangeArrowheads="1"/>
          </p:cNvPicPr>
          <p:nvPr>
            <p:custDataLst>
              <p:tags r:id="rId16"/>
            </p:custDataLst>
          </p:nvPr>
        </p:nvPicPr>
        <p:blipFill>
          <a:blip r:embed="rId61"/>
          <a:srcRect/>
          <a:stretch>
            <a:fillRect/>
          </a:stretch>
        </p:blipFill>
        <p:spPr bwMode="gray">
          <a:xfrm>
            <a:off x="128588" y="4235450"/>
            <a:ext cx="400050" cy="228600"/>
          </a:xfrm>
          <a:prstGeom prst="rect">
            <a:avLst/>
          </a:prstGeom>
          <a:noFill/>
          <a:ln w="9525">
            <a:solidFill>
              <a:srgbClr val="808080"/>
            </a:solidFill>
            <a:miter lim="800000"/>
            <a:headEnd/>
            <a:tailEnd/>
          </a:ln>
        </p:spPr>
      </p:pic>
      <p:pic>
        <p:nvPicPr>
          <p:cNvPr id="69665" name="Picture 17" descr="Flag of Spain.svg">
            <a:hlinkClick r:id="rId62"/>
          </p:cNvPr>
          <p:cNvPicPr>
            <a:picLocks noChangeArrowheads="1"/>
          </p:cNvPicPr>
          <p:nvPr>
            <p:custDataLst>
              <p:tags r:id="rId17"/>
            </p:custDataLst>
          </p:nvPr>
        </p:nvPicPr>
        <p:blipFill>
          <a:blip r:embed="rId63"/>
          <a:srcRect/>
          <a:stretch>
            <a:fillRect/>
          </a:stretch>
        </p:blipFill>
        <p:spPr bwMode="gray">
          <a:xfrm>
            <a:off x="128588" y="5749925"/>
            <a:ext cx="400050" cy="228600"/>
          </a:xfrm>
          <a:prstGeom prst="rect">
            <a:avLst/>
          </a:prstGeom>
          <a:noFill/>
          <a:ln w="9525">
            <a:solidFill>
              <a:srgbClr val="808080"/>
            </a:solidFill>
            <a:miter lim="800000"/>
            <a:headEnd/>
            <a:tailEnd/>
          </a:ln>
        </p:spPr>
      </p:pic>
      <p:pic>
        <p:nvPicPr>
          <p:cNvPr id="69666" name="Picture 18" descr="Flag of Sweden.svg">
            <a:hlinkClick r:id="rId64"/>
          </p:cNvPr>
          <p:cNvPicPr>
            <a:picLocks noChangeArrowheads="1"/>
          </p:cNvPicPr>
          <p:nvPr>
            <p:custDataLst>
              <p:tags r:id="rId18"/>
            </p:custDataLst>
          </p:nvPr>
        </p:nvPicPr>
        <p:blipFill>
          <a:blip r:embed="rId65"/>
          <a:srcRect/>
          <a:stretch>
            <a:fillRect/>
          </a:stretch>
        </p:blipFill>
        <p:spPr bwMode="gray">
          <a:xfrm>
            <a:off x="128588" y="5448300"/>
            <a:ext cx="400050" cy="227013"/>
          </a:xfrm>
          <a:prstGeom prst="rect">
            <a:avLst/>
          </a:prstGeom>
          <a:noFill/>
          <a:ln w="9525">
            <a:solidFill>
              <a:srgbClr val="808080"/>
            </a:solidFill>
            <a:miter lim="800000"/>
            <a:headEnd/>
            <a:tailEnd/>
          </a:ln>
        </p:spPr>
      </p:pic>
      <p:pic>
        <p:nvPicPr>
          <p:cNvPr id="69667" name="Picture 19" descr="Flag of Greece.svg">
            <a:hlinkClick r:id="rId66"/>
          </p:cNvPr>
          <p:cNvPicPr>
            <a:picLocks noChangeArrowheads="1"/>
          </p:cNvPicPr>
          <p:nvPr>
            <p:custDataLst>
              <p:tags r:id="rId19"/>
            </p:custDataLst>
          </p:nvPr>
        </p:nvPicPr>
        <p:blipFill>
          <a:blip r:embed="rId67"/>
          <a:srcRect/>
          <a:stretch>
            <a:fillRect/>
          </a:stretch>
        </p:blipFill>
        <p:spPr bwMode="gray">
          <a:xfrm>
            <a:off x="128588" y="6356350"/>
            <a:ext cx="400050" cy="228600"/>
          </a:xfrm>
          <a:prstGeom prst="rect">
            <a:avLst/>
          </a:prstGeom>
          <a:noFill/>
          <a:ln w="9525">
            <a:solidFill>
              <a:srgbClr val="808080"/>
            </a:solidFill>
            <a:miter lim="800000"/>
            <a:headEnd/>
            <a:tailEnd/>
          </a:ln>
        </p:spPr>
      </p:pic>
      <p:sp>
        <p:nvSpPr>
          <p:cNvPr id="69668" name="Line 20"/>
          <p:cNvSpPr>
            <a:spLocks noChangeShapeType="1"/>
          </p:cNvSpPr>
          <p:nvPr>
            <p:custDataLst>
              <p:tags r:id="rId20"/>
            </p:custDataLst>
          </p:nvPr>
        </p:nvSpPr>
        <p:spPr bwMode="gray">
          <a:xfrm>
            <a:off x="128588" y="2693988"/>
            <a:ext cx="8782050" cy="0"/>
          </a:xfrm>
          <a:prstGeom prst="line">
            <a:avLst/>
          </a:prstGeom>
          <a:noFill/>
          <a:ln w="9525">
            <a:solidFill>
              <a:srgbClr val="808080"/>
            </a:solidFill>
            <a:prstDash val="sysDot"/>
            <a:round/>
            <a:headEnd/>
            <a:tailEnd/>
          </a:ln>
        </p:spPr>
        <p:txBody>
          <a:bodyPr lIns="93296" tIns="46648" rIns="93296" bIns="46648"/>
          <a:lstStyle/>
          <a:p>
            <a:endParaRPr lang="en-US"/>
          </a:p>
        </p:txBody>
      </p:sp>
      <p:sp>
        <p:nvSpPr>
          <p:cNvPr id="69669" name="Rectangle 23"/>
          <p:cNvSpPr>
            <a:spLocks noGrp="1" noChangeArrowheads="1"/>
          </p:cNvSpPr>
          <p:nvPr>
            <p:ph type="title"/>
            <p:custDataLst>
              <p:tags r:id="rId21"/>
            </p:custDataLst>
          </p:nvPr>
        </p:nvSpPr>
        <p:spPr bwMode="gray">
          <a:xfrm>
            <a:off x="39688" y="-41275"/>
            <a:ext cx="9036050" cy="936625"/>
          </a:xfrm>
        </p:spPr>
        <p:txBody>
          <a:bodyPr/>
          <a:lstStyle/>
          <a:p>
            <a:pPr marL="0" indent="0"/>
            <a:r>
              <a:rPr lang="en-GB" sz="2400" smtClean="0">
                <a:solidFill>
                  <a:srgbClr val="FFFFFF"/>
                </a:solidFill>
              </a:rPr>
              <a:t>Some European countries have made large cuts in youth unemployment </a:t>
            </a:r>
          </a:p>
        </p:txBody>
      </p:sp>
      <p:sp>
        <p:nvSpPr>
          <p:cNvPr id="69670" name="Rectangle 30"/>
          <p:cNvSpPr>
            <a:spLocks noChangeArrowheads="1"/>
          </p:cNvSpPr>
          <p:nvPr>
            <p:custDataLst>
              <p:tags r:id="rId22"/>
            </p:custDataLst>
          </p:nvPr>
        </p:nvSpPr>
        <p:spPr bwMode="gray">
          <a:xfrm>
            <a:off x="663575" y="979488"/>
            <a:ext cx="2433638" cy="488950"/>
          </a:xfrm>
          <a:prstGeom prst="rect">
            <a:avLst/>
          </a:prstGeom>
          <a:noFill/>
          <a:ln w="9525">
            <a:noFill/>
            <a:miter lim="800000"/>
            <a:headEnd/>
            <a:tailEnd/>
          </a:ln>
        </p:spPr>
        <p:txBody>
          <a:bodyPr wrap="none" lIns="0" tIns="0" rIns="0" bIns="0" anchor="b">
            <a:spAutoFit/>
          </a:bodyPr>
          <a:lstStyle/>
          <a:p>
            <a:pPr defTabSz="912813">
              <a:buClr>
                <a:schemeClr val="tx2"/>
              </a:buClr>
            </a:pPr>
            <a:r>
              <a:rPr lang="en-GB" sz="1600" b="1"/>
              <a:t>Youth unemployment</a:t>
            </a:r>
          </a:p>
          <a:p>
            <a:pPr defTabSz="912813">
              <a:buClr>
                <a:schemeClr val="tx2"/>
              </a:buClr>
            </a:pPr>
            <a:r>
              <a:rPr lang="en-GB" sz="1600"/>
              <a:t>2004–08 average, &lt;25 age</a:t>
            </a:r>
          </a:p>
        </p:txBody>
      </p:sp>
      <p:sp>
        <p:nvSpPr>
          <p:cNvPr id="69671" name="Rectangle 31"/>
          <p:cNvSpPr>
            <a:spLocks noChangeArrowheads="1"/>
          </p:cNvSpPr>
          <p:nvPr>
            <p:custDataLst>
              <p:tags r:id="rId23"/>
            </p:custDataLst>
          </p:nvPr>
        </p:nvSpPr>
        <p:spPr bwMode="gray">
          <a:xfrm>
            <a:off x="5018088" y="979488"/>
            <a:ext cx="2154237" cy="488950"/>
          </a:xfrm>
          <a:prstGeom prst="rect">
            <a:avLst/>
          </a:prstGeom>
          <a:noFill/>
          <a:ln w="9525">
            <a:noFill/>
            <a:miter lim="800000"/>
            <a:headEnd/>
            <a:tailEnd/>
          </a:ln>
        </p:spPr>
        <p:txBody>
          <a:bodyPr wrap="none" lIns="0" tIns="0" rIns="0" bIns="0" anchor="b">
            <a:spAutoFit/>
          </a:bodyPr>
          <a:lstStyle/>
          <a:p>
            <a:pPr defTabSz="912813">
              <a:buClr>
                <a:schemeClr val="tx2"/>
              </a:buClr>
            </a:pPr>
            <a:r>
              <a:rPr lang="en-GB" sz="1600" b="1"/>
              <a:t>Change vs. 1998–1994</a:t>
            </a:r>
          </a:p>
          <a:p>
            <a:pPr defTabSz="912813">
              <a:buClr>
                <a:schemeClr val="tx2"/>
              </a:buClr>
            </a:pPr>
            <a:r>
              <a:rPr lang="en-GB" sz="1600"/>
              <a:t>Percentage points</a:t>
            </a:r>
          </a:p>
        </p:txBody>
      </p:sp>
      <p:pic>
        <p:nvPicPr>
          <p:cNvPr id="69672" name="Picture 33" descr="Flag of Luxembourg.svg">
            <a:hlinkClick r:id="rId68"/>
          </p:cNvPr>
          <p:cNvPicPr>
            <a:picLocks noChangeArrowheads="1"/>
          </p:cNvPicPr>
          <p:nvPr>
            <p:custDataLst>
              <p:tags r:id="rId24"/>
            </p:custDataLst>
          </p:nvPr>
        </p:nvPicPr>
        <p:blipFill>
          <a:blip r:embed="rId69"/>
          <a:srcRect/>
          <a:stretch>
            <a:fillRect/>
          </a:stretch>
        </p:blipFill>
        <p:spPr bwMode="gray">
          <a:xfrm>
            <a:off x="128588" y="3933825"/>
            <a:ext cx="400050" cy="227013"/>
          </a:xfrm>
          <a:prstGeom prst="rect">
            <a:avLst/>
          </a:prstGeom>
          <a:noFill/>
          <a:ln w="9525">
            <a:solidFill>
              <a:srgbClr val="808080"/>
            </a:solidFill>
            <a:miter lim="800000"/>
            <a:headEnd/>
            <a:tailEnd/>
          </a:ln>
        </p:spPr>
      </p:pic>
      <p:sp>
        <p:nvSpPr>
          <p:cNvPr id="69673" name="Line 36"/>
          <p:cNvSpPr>
            <a:spLocks noChangeShapeType="1"/>
          </p:cNvSpPr>
          <p:nvPr>
            <p:custDataLst>
              <p:tags r:id="rId25"/>
            </p:custDataLst>
          </p:nvPr>
        </p:nvSpPr>
        <p:spPr bwMode="gray">
          <a:xfrm>
            <a:off x="128588" y="3898900"/>
            <a:ext cx="8782050" cy="0"/>
          </a:xfrm>
          <a:prstGeom prst="line">
            <a:avLst/>
          </a:prstGeom>
          <a:noFill/>
          <a:ln w="9525">
            <a:solidFill>
              <a:srgbClr val="808080"/>
            </a:solidFill>
            <a:prstDash val="sysDot"/>
            <a:round/>
            <a:headEnd/>
            <a:tailEnd/>
          </a:ln>
        </p:spPr>
        <p:txBody>
          <a:bodyPr lIns="93296" tIns="46648" rIns="93296" bIns="46648"/>
          <a:lstStyle/>
          <a:p>
            <a:endParaRPr lang="en-US"/>
          </a:p>
        </p:txBody>
      </p:sp>
      <p:sp>
        <p:nvSpPr>
          <p:cNvPr id="69674" name="Line 37"/>
          <p:cNvSpPr>
            <a:spLocks noChangeShapeType="1"/>
          </p:cNvSpPr>
          <p:nvPr>
            <p:custDataLst>
              <p:tags r:id="rId26"/>
            </p:custDataLst>
          </p:nvPr>
        </p:nvSpPr>
        <p:spPr bwMode="gray">
          <a:xfrm>
            <a:off x="128588" y="5103813"/>
            <a:ext cx="8782050" cy="0"/>
          </a:xfrm>
          <a:prstGeom prst="line">
            <a:avLst/>
          </a:prstGeom>
          <a:noFill/>
          <a:ln w="9525">
            <a:solidFill>
              <a:srgbClr val="808080"/>
            </a:solidFill>
            <a:prstDash val="sysDot"/>
            <a:round/>
            <a:headEnd/>
            <a:tailEnd/>
          </a:ln>
        </p:spPr>
        <p:txBody>
          <a:bodyPr lIns="93296" tIns="46648" rIns="93296" bIns="46648"/>
          <a:lstStyle/>
          <a:p>
            <a:endParaRPr lang="en-US"/>
          </a:p>
        </p:txBody>
      </p:sp>
      <p:sp>
        <p:nvSpPr>
          <p:cNvPr id="69675" name="Line 38"/>
          <p:cNvSpPr>
            <a:spLocks noChangeShapeType="1"/>
          </p:cNvSpPr>
          <p:nvPr>
            <p:custDataLst>
              <p:tags r:id="rId27"/>
            </p:custDataLst>
          </p:nvPr>
        </p:nvSpPr>
        <p:spPr bwMode="gray">
          <a:xfrm>
            <a:off x="128588" y="6308725"/>
            <a:ext cx="8782050" cy="0"/>
          </a:xfrm>
          <a:prstGeom prst="line">
            <a:avLst/>
          </a:prstGeom>
          <a:noFill/>
          <a:ln w="9525">
            <a:solidFill>
              <a:srgbClr val="808080"/>
            </a:solidFill>
            <a:prstDash val="sysDot"/>
            <a:round/>
            <a:headEnd/>
            <a:tailEnd/>
          </a:ln>
        </p:spPr>
        <p:txBody>
          <a:bodyPr lIns="93296" tIns="46648" rIns="93296" bIns="46648"/>
          <a:lstStyle/>
          <a:p>
            <a:endParaRPr lang="en-US"/>
          </a:p>
        </p:txBody>
      </p:sp>
      <p:graphicFrame>
        <p:nvGraphicFramePr>
          <p:cNvPr id="69649" name="Object 17"/>
          <p:cNvGraphicFramePr>
            <a:graphicFrameLocks/>
          </p:cNvGraphicFramePr>
          <p:nvPr>
            <p:custDataLst>
              <p:tags r:id="rId28"/>
            </p:custDataLst>
          </p:nvPr>
        </p:nvGraphicFramePr>
        <p:xfrm>
          <a:off x="569913" y="1374775"/>
          <a:ext cx="4132262" cy="5337175"/>
        </p:xfrm>
        <a:graphic>
          <a:graphicData uri="http://schemas.openxmlformats.org/presentationml/2006/ole">
            <p:oleObj spid="_x0000_s69649" name="Chart" r:id="rId70" imgW="4041000" imgH="5220360" progId="MSGraph.Chart.8">
              <p:embed followColorScheme="full"/>
            </p:oleObj>
          </a:graphicData>
        </a:graphic>
      </p:graphicFrame>
      <p:sp>
        <p:nvSpPr>
          <p:cNvPr id="69676" name="Line 27"/>
          <p:cNvSpPr>
            <a:spLocks noChangeShapeType="1"/>
          </p:cNvSpPr>
          <p:nvPr>
            <p:custDataLst>
              <p:tags r:id="rId29"/>
            </p:custDataLst>
          </p:nvPr>
        </p:nvSpPr>
        <p:spPr bwMode="gray">
          <a:xfrm flipV="1">
            <a:off x="2894013" y="2781300"/>
            <a:ext cx="0" cy="55245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69677" name="Line 26"/>
          <p:cNvSpPr>
            <a:spLocks noChangeShapeType="1"/>
          </p:cNvSpPr>
          <p:nvPr>
            <p:custDataLst>
              <p:tags r:id="rId30"/>
            </p:custDataLst>
          </p:nvPr>
        </p:nvSpPr>
        <p:spPr bwMode="gray">
          <a:xfrm>
            <a:off x="2711450" y="2840038"/>
            <a:ext cx="185738" cy="0"/>
          </a:xfrm>
          <a:prstGeom prst="line">
            <a:avLst/>
          </a:prstGeom>
          <a:noFill/>
          <a:ln w="38100">
            <a:solidFill>
              <a:srgbClr val="FF6600"/>
            </a:solidFill>
            <a:round/>
            <a:headEnd/>
            <a:tailEnd type="triangle" w="med" len="med"/>
          </a:ln>
        </p:spPr>
        <p:txBody>
          <a:bodyPr wrap="none" lIns="93296" tIns="46648" rIns="93296" bIns="46648" anchor="ctr"/>
          <a:lstStyle/>
          <a:p>
            <a:endParaRPr lang="en-US"/>
          </a:p>
        </p:txBody>
      </p:sp>
      <p:sp>
        <p:nvSpPr>
          <p:cNvPr id="69678" name="Line 28"/>
          <p:cNvSpPr>
            <a:spLocks noChangeShapeType="1"/>
          </p:cNvSpPr>
          <p:nvPr>
            <p:custDataLst>
              <p:tags r:id="rId31"/>
            </p:custDataLst>
          </p:nvPr>
        </p:nvSpPr>
        <p:spPr bwMode="gray">
          <a:xfrm flipV="1">
            <a:off x="2894013" y="3551238"/>
            <a:ext cx="0" cy="85725"/>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69679" name="Oval 29"/>
          <p:cNvSpPr>
            <a:spLocks noChangeArrowheads="1"/>
          </p:cNvSpPr>
          <p:nvPr>
            <p:custDataLst>
              <p:tags r:id="rId32"/>
            </p:custDataLst>
          </p:nvPr>
        </p:nvSpPr>
        <p:spPr bwMode="gray">
          <a:xfrm>
            <a:off x="2711450" y="2744788"/>
            <a:ext cx="2009775" cy="555625"/>
          </a:xfrm>
          <a:prstGeom prst="ellipse">
            <a:avLst/>
          </a:prstGeom>
          <a:noFill/>
          <a:ln w="9525">
            <a:noFill/>
            <a:round/>
            <a:headEnd/>
            <a:tailEnd/>
          </a:ln>
        </p:spPr>
        <p:txBody>
          <a:bodyPr wrap="none" lIns="0" tIns="0" rIns="0" bIns="0" anchor="ctr"/>
          <a:lstStyle/>
          <a:p>
            <a:pPr algn="ctr" defTabSz="912813">
              <a:lnSpc>
                <a:spcPct val="90000"/>
              </a:lnSpc>
              <a:buClr>
                <a:schemeClr val="tx2"/>
              </a:buClr>
            </a:pPr>
            <a:r>
              <a:rPr lang="en-GB" sz="1400"/>
              <a:t>+4.2 percentage </a:t>
            </a:r>
          </a:p>
          <a:p>
            <a:pPr algn="ctr" defTabSz="912813">
              <a:lnSpc>
                <a:spcPct val="90000"/>
              </a:lnSpc>
              <a:buClr>
                <a:schemeClr val="tx2"/>
              </a:buClr>
            </a:pPr>
            <a:r>
              <a:rPr lang="en-GB" sz="1400"/>
              <a:t>points</a:t>
            </a:r>
          </a:p>
        </p:txBody>
      </p:sp>
      <p:graphicFrame>
        <p:nvGraphicFramePr>
          <p:cNvPr id="69650" name="Object 18"/>
          <p:cNvGraphicFramePr>
            <a:graphicFrameLocks/>
          </p:cNvGraphicFramePr>
          <p:nvPr>
            <p:custDataLst>
              <p:tags r:id="rId33"/>
            </p:custDataLst>
          </p:nvPr>
        </p:nvGraphicFramePr>
        <p:xfrm>
          <a:off x="4886325" y="1374775"/>
          <a:ext cx="4132263" cy="5337175"/>
        </p:xfrm>
        <a:graphic>
          <a:graphicData uri="http://schemas.openxmlformats.org/presentationml/2006/ole">
            <p:oleObj spid="_x0000_s69650" name="Chart" r:id="rId71" imgW="4041000" imgH="5220360" progId="MSGraph.Chart.8">
              <p:embed followColorScheme="full"/>
            </p:oleObj>
          </a:graphicData>
        </a:graphic>
      </p:graphicFrame>
      <p:sp>
        <p:nvSpPr>
          <p:cNvPr id="69680" name="McK 5. Source"/>
          <p:cNvSpPr>
            <a:spLocks noChangeArrowheads="1"/>
          </p:cNvSpPr>
          <p:nvPr>
            <p:custDataLst>
              <p:tags r:id="rId34"/>
            </p:custDataLst>
          </p:nvPr>
        </p:nvSpPr>
        <p:spPr bwMode="gray">
          <a:xfrm>
            <a:off x="1974850" y="6664325"/>
            <a:ext cx="7002463" cy="136525"/>
          </a:xfrm>
          <a:prstGeom prst="rect">
            <a:avLst/>
          </a:prstGeom>
          <a:noFill/>
          <a:ln w="9525">
            <a:noFill/>
            <a:miter lim="800000"/>
            <a:headEnd/>
            <a:tailEnd/>
          </a:ln>
        </p:spPr>
        <p:txBody>
          <a:bodyPr lIns="0" tIns="0" rIns="0" bIns="0" anchor="ctr">
            <a:spAutoFit/>
          </a:bodyPr>
          <a:lstStyle/>
          <a:p>
            <a:pPr marL="620713" indent="-620713" algn="r" defTabSz="912813">
              <a:tabLst>
                <a:tab pos="623888" algn="l"/>
              </a:tabLst>
            </a:pPr>
            <a:r>
              <a:rPr lang="en-US" sz="900" i="1">
                <a:solidFill>
                  <a:srgbClr val="000000"/>
                </a:solidFill>
              </a:rPr>
              <a:t>SOURCE: McKinsey Global Institute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96" name="AutoShape 16"/>
          <p:cNvGraphicFramePr>
            <a:graphicFrameLocks/>
          </p:cNvGraphicFramePr>
          <p:nvPr>
            <p:custDataLst>
              <p:tags r:id="rId2"/>
            </p:custDataLst>
          </p:nvPr>
        </p:nvGraphicFramePr>
        <p:xfrm>
          <a:off x="0" y="0"/>
          <a:ext cx="161925" cy="161925"/>
        </p:xfrm>
        <a:graphic>
          <a:graphicData uri="http://schemas.openxmlformats.org/presentationml/2006/ole">
            <p:oleObj spid="_x0000_s71696" name="think-cell Slide" r:id="rId48" imgW="0" imgH="0" progId="">
              <p:embed/>
            </p:oleObj>
          </a:graphicData>
        </a:graphic>
      </p:graphicFrame>
      <p:sp>
        <p:nvSpPr>
          <p:cNvPr id="71699" name="Rectangle 3" hidden="1"/>
          <p:cNvSpPr>
            <a:spLocks noChangeArrowheads="1"/>
          </p:cNvSpPr>
          <p:nvPr>
            <p:custDataLst>
              <p:tags r:id="rId3"/>
            </p:custDataLst>
          </p:nvPr>
        </p:nvSpPr>
        <p:spPr bwMode="auto">
          <a:xfrm>
            <a:off x="0" y="0"/>
            <a:ext cx="161925" cy="161925"/>
          </a:xfrm>
          <a:prstGeom prst="rect">
            <a:avLst/>
          </a:prstGeom>
          <a:solidFill>
            <a:schemeClr val="accent1"/>
          </a:solidFill>
          <a:ln w="9525">
            <a:solidFill>
              <a:schemeClr val="tx1"/>
            </a:solidFill>
            <a:miter lim="800000"/>
            <a:headEnd/>
            <a:tailEnd/>
          </a:ln>
        </p:spPr>
        <p:txBody>
          <a:bodyPr wrap="none" lIns="0" tIns="0" rIns="0" bIns="0" anchor="ctr"/>
          <a:lstStyle/>
          <a:p>
            <a:pPr algn="ctr">
              <a:lnSpc>
                <a:spcPct val="90000"/>
              </a:lnSpc>
            </a:pPr>
            <a:r>
              <a:rPr lang="en-US" sz="1100"/>
              <a:t> </a:t>
            </a:r>
          </a:p>
        </p:txBody>
      </p:sp>
      <p:sp>
        <p:nvSpPr>
          <p:cNvPr id="71700" name="Rectangle 4"/>
          <p:cNvSpPr>
            <a:spLocks noGrp="1" noChangeArrowheads="1"/>
          </p:cNvSpPr>
          <p:nvPr>
            <p:ph type="title"/>
            <p:custDataLst>
              <p:tags r:id="rId4"/>
            </p:custDataLst>
          </p:nvPr>
        </p:nvSpPr>
        <p:spPr>
          <a:xfrm>
            <a:off x="260350" y="223838"/>
            <a:ext cx="8496300" cy="295275"/>
          </a:xfrm>
        </p:spPr>
        <p:txBody>
          <a:bodyPr/>
          <a:lstStyle/>
          <a:p>
            <a:pPr marL="0" indent="0"/>
            <a:r>
              <a:rPr lang="en-US" sz="2400" smtClean="0">
                <a:solidFill>
                  <a:srgbClr val="FFFFFF"/>
                </a:solidFill>
              </a:rPr>
              <a:t>Decrease youth unemployment – the Dutch experience </a:t>
            </a:r>
          </a:p>
        </p:txBody>
      </p:sp>
      <p:sp>
        <p:nvSpPr>
          <p:cNvPr id="71701" name="Rectangle 6"/>
          <p:cNvSpPr>
            <a:spLocks noChangeArrowheads="1"/>
          </p:cNvSpPr>
          <p:nvPr>
            <p:custDataLst>
              <p:tags r:id="rId5"/>
            </p:custDataLst>
          </p:nvPr>
        </p:nvSpPr>
        <p:spPr bwMode="gray">
          <a:xfrm>
            <a:off x="5897563" y="2005013"/>
            <a:ext cx="2992437" cy="3484562"/>
          </a:xfrm>
          <a:prstGeom prst="rect">
            <a:avLst/>
          </a:prstGeom>
          <a:solidFill>
            <a:schemeClr val="bg1"/>
          </a:solidFill>
          <a:ln w="19050">
            <a:solidFill>
              <a:schemeClr val="accent1"/>
            </a:solidFill>
            <a:miter lim="800000"/>
            <a:headEnd/>
            <a:tailEnd/>
          </a:ln>
        </p:spPr>
        <p:txBody>
          <a:bodyPr lIns="66115" tIns="66115" rIns="66115" bIns="65307"/>
          <a:lstStyle/>
          <a:p>
            <a:endParaRPr lang="en-US"/>
          </a:p>
        </p:txBody>
      </p:sp>
      <p:sp>
        <p:nvSpPr>
          <p:cNvPr id="71702" name="AutoShape 7"/>
          <p:cNvSpPr>
            <a:spLocks noChangeArrowheads="1"/>
          </p:cNvSpPr>
          <p:nvPr>
            <p:custDataLst>
              <p:tags r:id="rId6"/>
            </p:custDataLst>
          </p:nvPr>
        </p:nvSpPr>
        <p:spPr bwMode="auto">
          <a:xfrm>
            <a:off x="220663" y="1127125"/>
            <a:ext cx="5600700" cy="5400675"/>
          </a:xfrm>
          <a:prstGeom prst="homePlate">
            <a:avLst>
              <a:gd name="adj" fmla="val 9098"/>
            </a:avLst>
          </a:prstGeom>
          <a:solidFill>
            <a:schemeClr val="bg1"/>
          </a:solidFill>
          <a:ln w="19050">
            <a:solidFill>
              <a:schemeClr val="accent1"/>
            </a:solidFill>
            <a:miter lim="800000"/>
            <a:headEnd/>
            <a:tailEnd/>
          </a:ln>
        </p:spPr>
        <p:txBody>
          <a:bodyPr wrap="none" lIns="93296" tIns="46648" rIns="93296" bIns="46648" anchor="ctr"/>
          <a:lstStyle/>
          <a:p>
            <a:endParaRPr lang="en-US"/>
          </a:p>
        </p:txBody>
      </p:sp>
      <p:sp>
        <p:nvSpPr>
          <p:cNvPr id="71703" name="Rectangle 8"/>
          <p:cNvSpPr>
            <a:spLocks noChangeArrowheads="1"/>
          </p:cNvSpPr>
          <p:nvPr>
            <p:custDataLst>
              <p:tags r:id="rId7"/>
            </p:custDataLst>
          </p:nvPr>
        </p:nvSpPr>
        <p:spPr bwMode="auto">
          <a:xfrm>
            <a:off x="317500" y="1978025"/>
            <a:ext cx="1698625" cy="3943350"/>
          </a:xfrm>
          <a:prstGeom prst="rect">
            <a:avLst/>
          </a:prstGeom>
          <a:noFill/>
          <a:ln w="9525">
            <a:noFill/>
            <a:miter lim="800000"/>
            <a:headEnd/>
            <a:tailEnd/>
          </a:ln>
        </p:spPr>
        <p:txBody>
          <a:bodyPr lIns="36731" tIns="36731" rIns="36731" bIns="36731">
            <a:spAutoFit/>
          </a:bodyPr>
          <a:lstStyle/>
          <a:p>
            <a:pPr marL="196850" lvl="1" indent="-195263" defTabSz="912813">
              <a:buClr>
                <a:schemeClr val="tx2"/>
              </a:buClr>
              <a:buSzPct val="125000"/>
              <a:buFont typeface="Arial" charset="0"/>
              <a:buChar char="▪"/>
            </a:pPr>
            <a:r>
              <a:rPr lang="en-US" sz="1100"/>
              <a:t>Launched in 2003 to tackle youth unemployment</a:t>
            </a:r>
          </a:p>
          <a:p>
            <a:pPr marL="196850" lvl="1" indent="-195263" defTabSz="912813">
              <a:buClr>
                <a:schemeClr val="tx2"/>
              </a:buClr>
              <a:buSzPct val="125000"/>
              <a:buFont typeface="Arial" charset="0"/>
              <a:buChar char="▪"/>
            </a:pPr>
            <a:r>
              <a:rPr lang="en-US" sz="1100"/>
              <a:t>Aiming at offering each young person </a:t>
            </a:r>
            <a:r>
              <a:rPr lang="en-US" sz="1100" b="1"/>
              <a:t>a training position or a job before six months in unemployment</a:t>
            </a:r>
            <a:r>
              <a:rPr lang="en-US" sz="1100"/>
              <a:t> are reached</a:t>
            </a:r>
          </a:p>
          <a:p>
            <a:pPr marL="196850" lvl="1" indent="-195263" defTabSz="912813">
              <a:buClr>
                <a:schemeClr val="tx2"/>
              </a:buClr>
              <a:buSzPct val="125000"/>
              <a:buFont typeface="Arial" charset="0"/>
              <a:buChar char="▪"/>
            </a:pPr>
            <a:r>
              <a:rPr lang="en-US" sz="1100"/>
              <a:t>Targeting the </a:t>
            </a:r>
            <a:r>
              <a:rPr lang="en-US" sz="1100" b="1"/>
              <a:t>halving of young people leaving school</a:t>
            </a:r>
            <a:r>
              <a:rPr lang="en-US" sz="1100"/>
              <a:t> without a starting qualifications</a:t>
            </a:r>
          </a:p>
          <a:p>
            <a:pPr marL="196850" lvl="1" indent="-195263" defTabSz="912813">
              <a:buClr>
                <a:schemeClr val="tx2"/>
              </a:buClr>
              <a:buSzPct val="125000"/>
              <a:buFont typeface="Arial" charset="0"/>
              <a:buChar char="▪"/>
            </a:pPr>
            <a:r>
              <a:rPr lang="en-US" sz="1100"/>
              <a:t>Implemented with </a:t>
            </a:r>
            <a:r>
              <a:rPr lang="en-US" sz="1100" b="1"/>
              <a:t>high cooperation between local actors</a:t>
            </a:r>
            <a:r>
              <a:rPr lang="en-US" sz="1100"/>
              <a:t> (city councilors acting like ambassadors, companies, employers organizations, vocational school)</a:t>
            </a:r>
          </a:p>
        </p:txBody>
      </p:sp>
      <p:sp>
        <p:nvSpPr>
          <p:cNvPr id="71704" name="Rectangle 9"/>
          <p:cNvSpPr>
            <a:spLocks noChangeArrowheads="1"/>
          </p:cNvSpPr>
          <p:nvPr>
            <p:custDataLst>
              <p:tags r:id="rId8"/>
            </p:custDataLst>
          </p:nvPr>
        </p:nvSpPr>
        <p:spPr bwMode="gray">
          <a:xfrm>
            <a:off x="273050" y="1201738"/>
            <a:ext cx="5000625" cy="430212"/>
          </a:xfrm>
          <a:prstGeom prst="rect">
            <a:avLst/>
          </a:prstGeom>
          <a:solidFill>
            <a:schemeClr val="accent1"/>
          </a:solidFill>
          <a:ln w="9525">
            <a:noFill/>
            <a:miter lim="800000"/>
            <a:headEnd/>
            <a:tailEnd/>
          </a:ln>
        </p:spPr>
        <p:txBody>
          <a:bodyPr lIns="66115" tIns="66115" rIns="66115" bIns="65307" anchor="ctr"/>
          <a:lstStyle/>
          <a:p>
            <a:endParaRPr lang="en-US"/>
          </a:p>
        </p:txBody>
      </p:sp>
      <p:sp>
        <p:nvSpPr>
          <p:cNvPr id="71705" name="Rectangle 10"/>
          <p:cNvSpPr>
            <a:spLocks noChangeArrowheads="1"/>
          </p:cNvSpPr>
          <p:nvPr>
            <p:custDataLst>
              <p:tags r:id="rId9"/>
            </p:custDataLst>
          </p:nvPr>
        </p:nvSpPr>
        <p:spPr bwMode="gray">
          <a:xfrm>
            <a:off x="300038" y="1243013"/>
            <a:ext cx="3663950" cy="168275"/>
          </a:xfrm>
          <a:prstGeom prst="rect">
            <a:avLst/>
          </a:prstGeom>
          <a:noFill/>
          <a:ln w="9525">
            <a:noFill/>
            <a:miter lim="800000"/>
            <a:headEnd/>
            <a:tailEnd/>
          </a:ln>
        </p:spPr>
        <p:txBody>
          <a:bodyPr lIns="0" tIns="0" rIns="0" bIns="0" anchor="b">
            <a:spAutoFit/>
          </a:bodyPr>
          <a:lstStyle/>
          <a:p>
            <a:pPr defTabSz="912813">
              <a:buClr>
                <a:schemeClr val="tx2"/>
              </a:buClr>
            </a:pPr>
            <a:r>
              <a:rPr lang="en-US" sz="1100" b="1">
                <a:solidFill>
                  <a:schemeClr val="tx2"/>
                </a:solidFill>
              </a:rPr>
              <a:t>The Youth Unemployment Taskforce Experience</a:t>
            </a:r>
            <a:endParaRPr lang="en-US" sz="1100" baseline="30000">
              <a:solidFill>
                <a:schemeClr val="tx2"/>
              </a:solidFill>
            </a:endParaRPr>
          </a:p>
        </p:txBody>
      </p:sp>
      <p:sp>
        <p:nvSpPr>
          <p:cNvPr id="71706" name="Rectangle 11"/>
          <p:cNvSpPr>
            <a:spLocks noChangeArrowheads="1"/>
          </p:cNvSpPr>
          <p:nvPr>
            <p:custDataLst>
              <p:tags r:id="rId10"/>
            </p:custDataLst>
          </p:nvPr>
        </p:nvSpPr>
        <p:spPr bwMode="gray">
          <a:xfrm>
            <a:off x="5943600" y="2074863"/>
            <a:ext cx="2868613" cy="430212"/>
          </a:xfrm>
          <a:prstGeom prst="rect">
            <a:avLst/>
          </a:prstGeom>
          <a:solidFill>
            <a:schemeClr val="accent1"/>
          </a:solidFill>
          <a:ln w="9525">
            <a:noFill/>
            <a:miter lim="800000"/>
            <a:headEnd/>
            <a:tailEnd/>
          </a:ln>
        </p:spPr>
        <p:txBody>
          <a:bodyPr lIns="66115" tIns="66115" rIns="66115" bIns="65307" anchor="ctr"/>
          <a:lstStyle/>
          <a:p>
            <a:endParaRPr lang="en-US"/>
          </a:p>
        </p:txBody>
      </p:sp>
      <p:sp>
        <p:nvSpPr>
          <p:cNvPr id="71707" name="Rectangle 12"/>
          <p:cNvSpPr>
            <a:spLocks noChangeArrowheads="1"/>
          </p:cNvSpPr>
          <p:nvPr>
            <p:custDataLst>
              <p:tags r:id="rId11"/>
            </p:custDataLst>
          </p:nvPr>
        </p:nvSpPr>
        <p:spPr bwMode="gray">
          <a:xfrm>
            <a:off x="5981700" y="2108200"/>
            <a:ext cx="2955925" cy="336550"/>
          </a:xfrm>
          <a:prstGeom prst="rect">
            <a:avLst/>
          </a:prstGeom>
          <a:noFill/>
          <a:ln w="9525">
            <a:noFill/>
            <a:miter lim="800000"/>
            <a:headEnd/>
            <a:tailEnd/>
          </a:ln>
        </p:spPr>
        <p:txBody>
          <a:bodyPr lIns="0" tIns="0" rIns="0" bIns="0" anchor="b">
            <a:spAutoFit/>
          </a:bodyPr>
          <a:lstStyle/>
          <a:p>
            <a:pPr defTabSz="912813">
              <a:buClr>
                <a:schemeClr val="tx2"/>
              </a:buClr>
            </a:pPr>
            <a:r>
              <a:rPr lang="en-US" sz="1100" b="1">
                <a:solidFill>
                  <a:schemeClr val="tx2"/>
                </a:solidFill>
              </a:rPr>
              <a:t>Labor market outcomes: youth (&lt;25) unemployment rate evolution</a:t>
            </a:r>
          </a:p>
        </p:txBody>
      </p:sp>
      <p:graphicFrame>
        <p:nvGraphicFramePr>
          <p:cNvPr id="71697" name="Object 17"/>
          <p:cNvGraphicFramePr>
            <a:graphicFrameLocks/>
          </p:cNvGraphicFramePr>
          <p:nvPr>
            <p:custDataLst>
              <p:tags r:id="rId12"/>
            </p:custDataLst>
          </p:nvPr>
        </p:nvGraphicFramePr>
        <p:xfrm>
          <a:off x="6578600" y="2574925"/>
          <a:ext cx="2317750" cy="1192213"/>
        </p:xfrm>
        <a:graphic>
          <a:graphicData uri="http://schemas.openxmlformats.org/presentationml/2006/ole">
            <p:oleObj spid="_x0000_s71697" name="Chart" r:id="rId49" imgW="2258280" imgH="1152000" progId="MSGraph.Chart.8">
              <p:embed followColorScheme="full"/>
            </p:oleObj>
          </a:graphicData>
        </a:graphic>
      </p:graphicFrame>
      <p:sp>
        <p:nvSpPr>
          <p:cNvPr id="71708" name="Rectangle 14"/>
          <p:cNvSpPr>
            <a:spLocks noChangeArrowheads="1"/>
          </p:cNvSpPr>
          <p:nvPr>
            <p:custDataLst>
              <p:tags r:id="rId13"/>
            </p:custDataLst>
          </p:nvPr>
        </p:nvSpPr>
        <p:spPr bwMode="auto">
          <a:xfrm>
            <a:off x="7188200" y="2713038"/>
            <a:ext cx="233363" cy="171450"/>
          </a:xfrm>
          <a:prstGeom prst="rect">
            <a:avLst/>
          </a:prstGeom>
          <a:noFill/>
          <a:ln w="9525">
            <a:noFill/>
            <a:miter lim="800000"/>
            <a:headEnd/>
            <a:tailEnd/>
          </a:ln>
        </p:spPr>
        <p:txBody>
          <a:bodyPr wrap="none" lIns="17816" tIns="0" rIns="17816" bIns="0" anchor="b"/>
          <a:lstStyle/>
          <a:p>
            <a:pPr algn="ctr" defTabSz="912813">
              <a:buClr>
                <a:schemeClr val="tx2"/>
              </a:buClr>
            </a:pPr>
            <a:fld id="{ED2012F5-CA03-4A02-BC8C-4C4319878B2D}" type="datetime'''''''''''''''''''''''''''8'',''''2'">
              <a:rPr lang="en-US" sz="1100"/>
              <a:pPr algn="ctr" defTabSz="912813">
                <a:buClr>
                  <a:schemeClr val="tx2"/>
                </a:buClr>
              </a:pPr>
              <a:t>8,2</a:t>
            </a:fld>
            <a:endParaRPr lang="en-US" sz="1100"/>
          </a:p>
        </p:txBody>
      </p:sp>
      <p:sp>
        <p:nvSpPr>
          <p:cNvPr id="71709" name="Rectangle 15"/>
          <p:cNvSpPr>
            <a:spLocks noChangeArrowheads="1"/>
          </p:cNvSpPr>
          <p:nvPr>
            <p:custDataLst>
              <p:tags r:id="rId14"/>
            </p:custDataLst>
          </p:nvPr>
        </p:nvSpPr>
        <p:spPr bwMode="auto">
          <a:xfrm>
            <a:off x="6765925" y="2732088"/>
            <a:ext cx="233363" cy="171450"/>
          </a:xfrm>
          <a:prstGeom prst="rect">
            <a:avLst/>
          </a:prstGeom>
          <a:noFill/>
          <a:ln w="9525">
            <a:noFill/>
            <a:miter lim="800000"/>
            <a:headEnd/>
            <a:tailEnd/>
          </a:ln>
        </p:spPr>
        <p:txBody>
          <a:bodyPr wrap="none" lIns="17816" tIns="0" rIns="17816" bIns="0" anchor="b"/>
          <a:lstStyle/>
          <a:p>
            <a:pPr algn="ctr" defTabSz="912813">
              <a:buClr>
                <a:schemeClr val="tx2"/>
              </a:buClr>
            </a:pPr>
            <a:fld id="{CAC1FCC8-1459-457B-B424-B39F3C86146A}" type="datetime'''''''''''''''''''''''''''''''''8'''''''''''''''',0'''''''''''">
              <a:rPr lang="en-US" sz="1100"/>
              <a:pPr algn="ctr" defTabSz="912813">
                <a:buClr>
                  <a:schemeClr val="tx2"/>
                </a:buClr>
              </a:pPr>
              <a:t>8,0</a:t>
            </a:fld>
            <a:endParaRPr lang="en-US" sz="1100"/>
          </a:p>
        </p:txBody>
      </p:sp>
      <p:sp>
        <p:nvSpPr>
          <p:cNvPr id="71710" name="Rectangle 16"/>
          <p:cNvSpPr>
            <a:spLocks noChangeArrowheads="1"/>
          </p:cNvSpPr>
          <p:nvPr>
            <p:custDataLst>
              <p:tags r:id="rId15"/>
            </p:custDataLst>
          </p:nvPr>
        </p:nvSpPr>
        <p:spPr bwMode="auto">
          <a:xfrm>
            <a:off x="8456613" y="2974975"/>
            <a:ext cx="233362" cy="171450"/>
          </a:xfrm>
          <a:prstGeom prst="rect">
            <a:avLst/>
          </a:prstGeom>
          <a:noFill/>
          <a:ln w="9525">
            <a:noFill/>
            <a:miter lim="800000"/>
            <a:headEnd/>
            <a:tailEnd/>
          </a:ln>
        </p:spPr>
        <p:txBody>
          <a:bodyPr wrap="none" lIns="17816" tIns="0" rIns="17816" bIns="0" anchor="b"/>
          <a:lstStyle/>
          <a:p>
            <a:pPr algn="ctr" defTabSz="912813">
              <a:buClr>
                <a:schemeClr val="tx2"/>
              </a:buClr>
            </a:pPr>
            <a:fld id="{7F49AAAD-ECB5-4277-890B-4B8F8EE92B2B}" type="datetime'''''''5'''''''''''''',''''3'''''''''''''''''''''''''''''''''">
              <a:rPr lang="en-US" sz="1100"/>
              <a:pPr algn="ctr" defTabSz="912813">
                <a:buClr>
                  <a:schemeClr val="tx2"/>
                </a:buClr>
              </a:pPr>
              <a:t>5,3</a:t>
            </a:fld>
            <a:endParaRPr lang="en-US" sz="1100"/>
          </a:p>
        </p:txBody>
      </p:sp>
      <p:sp>
        <p:nvSpPr>
          <p:cNvPr id="71711" name="Rectangle 17"/>
          <p:cNvSpPr>
            <a:spLocks noChangeArrowheads="1"/>
          </p:cNvSpPr>
          <p:nvPr>
            <p:custDataLst>
              <p:tags r:id="rId16"/>
            </p:custDataLst>
          </p:nvPr>
        </p:nvSpPr>
        <p:spPr bwMode="auto">
          <a:xfrm>
            <a:off x="8034338" y="2927350"/>
            <a:ext cx="233362" cy="171450"/>
          </a:xfrm>
          <a:prstGeom prst="rect">
            <a:avLst/>
          </a:prstGeom>
          <a:noFill/>
          <a:ln w="9525">
            <a:noFill/>
            <a:miter lim="800000"/>
            <a:headEnd/>
            <a:tailEnd/>
          </a:ln>
        </p:spPr>
        <p:txBody>
          <a:bodyPr wrap="none" lIns="17816" tIns="0" rIns="17816" bIns="0" anchor="b"/>
          <a:lstStyle/>
          <a:p>
            <a:pPr algn="ctr" defTabSz="912813">
              <a:buClr>
                <a:schemeClr val="tx2"/>
              </a:buClr>
            </a:pPr>
            <a:fld id="{B420269E-7482-4BCC-8669-A8EBBEEE5B81}" type="datetime'''''5'''''''',''''''''''''''''''''9'''''''''''''''''''''">
              <a:rPr lang="en-US" sz="1100"/>
              <a:pPr algn="ctr" defTabSz="912813">
                <a:buClr>
                  <a:schemeClr val="tx2"/>
                </a:buClr>
              </a:pPr>
              <a:t>5,9</a:t>
            </a:fld>
            <a:endParaRPr lang="en-US" sz="1100"/>
          </a:p>
        </p:txBody>
      </p:sp>
      <p:sp>
        <p:nvSpPr>
          <p:cNvPr id="71712" name="Rectangle 18"/>
          <p:cNvSpPr>
            <a:spLocks noChangeArrowheads="1"/>
          </p:cNvSpPr>
          <p:nvPr>
            <p:custDataLst>
              <p:tags r:id="rId17"/>
            </p:custDataLst>
          </p:nvPr>
        </p:nvSpPr>
        <p:spPr bwMode="auto">
          <a:xfrm>
            <a:off x="7612063" y="2859088"/>
            <a:ext cx="233362" cy="171450"/>
          </a:xfrm>
          <a:prstGeom prst="rect">
            <a:avLst/>
          </a:prstGeom>
          <a:noFill/>
          <a:ln w="9525">
            <a:noFill/>
            <a:miter lim="800000"/>
            <a:headEnd/>
            <a:tailEnd/>
          </a:ln>
        </p:spPr>
        <p:txBody>
          <a:bodyPr wrap="none" lIns="17816" tIns="0" rIns="17816" bIns="0" anchor="b"/>
          <a:lstStyle/>
          <a:p>
            <a:pPr algn="ctr" defTabSz="912813">
              <a:buClr>
                <a:schemeClr val="tx2"/>
              </a:buClr>
            </a:pPr>
            <a:fld id="{3166AD93-DDA9-490E-B375-BA1911509490}" type="datetime'''''''''''''''''''''''''''''''6'',''6'''">
              <a:rPr lang="en-US" sz="1100"/>
              <a:pPr algn="ctr" defTabSz="912813">
                <a:buClr>
                  <a:schemeClr val="tx2"/>
                </a:buClr>
              </a:pPr>
              <a:t>6,6</a:t>
            </a:fld>
            <a:endParaRPr lang="en-US" sz="1100"/>
          </a:p>
        </p:txBody>
      </p:sp>
      <p:sp>
        <p:nvSpPr>
          <p:cNvPr id="71713" name="Line 19"/>
          <p:cNvSpPr>
            <a:spLocks noChangeShapeType="1"/>
          </p:cNvSpPr>
          <p:nvPr>
            <p:custDataLst>
              <p:tags r:id="rId18"/>
            </p:custDataLst>
          </p:nvPr>
        </p:nvSpPr>
        <p:spPr bwMode="auto">
          <a:xfrm>
            <a:off x="7853363" y="2943225"/>
            <a:ext cx="173037"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71714" name="Line 20"/>
          <p:cNvSpPr>
            <a:spLocks noChangeShapeType="1"/>
          </p:cNvSpPr>
          <p:nvPr>
            <p:custDataLst>
              <p:tags r:id="rId19"/>
            </p:custDataLst>
          </p:nvPr>
        </p:nvSpPr>
        <p:spPr bwMode="auto">
          <a:xfrm>
            <a:off x="8275638" y="2943225"/>
            <a:ext cx="357187"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71715" name="Line 21"/>
          <p:cNvSpPr>
            <a:spLocks noChangeShapeType="1"/>
          </p:cNvSpPr>
          <p:nvPr>
            <p:custDataLst>
              <p:tags r:id="rId20"/>
            </p:custDataLst>
          </p:nvPr>
        </p:nvSpPr>
        <p:spPr bwMode="auto">
          <a:xfrm>
            <a:off x="7032625" y="2943225"/>
            <a:ext cx="571500"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71716" name="Line 22"/>
          <p:cNvSpPr>
            <a:spLocks noChangeShapeType="1"/>
          </p:cNvSpPr>
          <p:nvPr>
            <p:custDataLst>
              <p:tags r:id="rId21"/>
            </p:custDataLst>
          </p:nvPr>
        </p:nvSpPr>
        <p:spPr bwMode="gray">
          <a:xfrm>
            <a:off x="8574088" y="2940050"/>
            <a:ext cx="0" cy="38100"/>
          </a:xfrm>
          <a:prstGeom prst="line">
            <a:avLst/>
          </a:prstGeom>
          <a:noFill/>
          <a:ln w="38100">
            <a:solidFill>
              <a:schemeClr val="tx2"/>
            </a:solidFill>
            <a:round/>
            <a:headEnd/>
            <a:tailEnd type="triangle" w="med" len="med"/>
          </a:ln>
        </p:spPr>
        <p:txBody>
          <a:bodyPr wrap="none" lIns="93296" tIns="46648" rIns="93296" bIns="46648" anchor="ctr"/>
          <a:lstStyle/>
          <a:p>
            <a:endParaRPr lang="en-US"/>
          </a:p>
        </p:txBody>
      </p:sp>
      <p:sp>
        <p:nvSpPr>
          <p:cNvPr id="71717" name="Oval 23"/>
          <p:cNvSpPr>
            <a:spLocks noChangeArrowheads="1"/>
          </p:cNvSpPr>
          <p:nvPr>
            <p:custDataLst>
              <p:tags r:id="rId22"/>
            </p:custDataLst>
          </p:nvPr>
        </p:nvSpPr>
        <p:spPr bwMode="auto">
          <a:xfrm>
            <a:off x="8339138" y="2674938"/>
            <a:ext cx="469900" cy="219075"/>
          </a:xfrm>
          <a:prstGeom prst="ellipse">
            <a:avLst/>
          </a:prstGeom>
          <a:solidFill>
            <a:schemeClr val="accent1"/>
          </a:solidFill>
          <a:ln w="9525">
            <a:solidFill>
              <a:schemeClr val="tx2"/>
            </a:solidFill>
            <a:round/>
            <a:headEnd/>
            <a:tailEnd/>
          </a:ln>
        </p:spPr>
        <p:txBody>
          <a:bodyPr wrap="none" lIns="0" tIns="0" rIns="0" bIns="0" anchor="ctr"/>
          <a:lstStyle/>
          <a:p>
            <a:pPr algn="ctr" defTabSz="912813">
              <a:lnSpc>
                <a:spcPct val="90000"/>
              </a:lnSpc>
              <a:buClr>
                <a:schemeClr val="tx2"/>
              </a:buClr>
            </a:pPr>
            <a:fld id="{FF9F7E27-A4E4-475E-A970-141FD6311386}" type="datetime'''''''''''''''-''''''''''''''''''''''''''''3''''4''%'''''">
              <a:rPr lang="en-US" sz="1100" b="1"/>
              <a:pPr algn="ctr" defTabSz="912813">
                <a:lnSpc>
                  <a:spcPct val="90000"/>
                </a:lnSpc>
                <a:buClr>
                  <a:schemeClr val="tx2"/>
                </a:buClr>
              </a:pPr>
              <a:t>-34%</a:t>
            </a:fld>
            <a:endParaRPr lang="en-US" sz="1100" b="1"/>
          </a:p>
        </p:txBody>
      </p:sp>
      <p:sp>
        <p:nvSpPr>
          <p:cNvPr id="71718" name="Rectangle 24"/>
          <p:cNvSpPr>
            <a:spLocks noChangeArrowheads="1"/>
          </p:cNvSpPr>
          <p:nvPr>
            <p:custDataLst>
              <p:tags r:id="rId23"/>
            </p:custDataLst>
          </p:nvPr>
        </p:nvSpPr>
        <p:spPr bwMode="auto">
          <a:xfrm>
            <a:off x="317500" y="1763713"/>
            <a:ext cx="1665288" cy="168275"/>
          </a:xfrm>
          <a:prstGeom prst="rect">
            <a:avLst/>
          </a:prstGeom>
          <a:noFill/>
          <a:ln w="9525">
            <a:noFill/>
            <a:miter lim="800000"/>
            <a:headEnd/>
            <a:tailEnd/>
          </a:ln>
        </p:spPr>
        <p:txBody>
          <a:bodyPr lIns="0" tIns="0" rIns="0" bIns="0" anchor="b"/>
          <a:lstStyle/>
          <a:p>
            <a:pPr defTabSz="912813">
              <a:buClr>
                <a:schemeClr val="tx2"/>
              </a:buClr>
            </a:pPr>
            <a:r>
              <a:rPr lang="en-US" sz="1100" b="1"/>
              <a:t>Overview and objectives</a:t>
            </a:r>
            <a:endParaRPr lang="en-US" sz="1100"/>
          </a:p>
        </p:txBody>
      </p:sp>
      <p:sp>
        <p:nvSpPr>
          <p:cNvPr id="71719" name="Line 25"/>
          <p:cNvSpPr>
            <a:spLocks noChangeShapeType="1"/>
          </p:cNvSpPr>
          <p:nvPr>
            <p:custDataLst>
              <p:tags r:id="rId24"/>
            </p:custDataLst>
          </p:nvPr>
        </p:nvSpPr>
        <p:spPr bwMode="auto">
          <a:xfrm>
            <a:off x="317500" y="1931988"/>
            <a:ext cx="1665288" cy="1587"/>
          </a:xfrm>
          <a:prstGeom prst="line">
            <a:avLst/>
          </a:prstGeom>
          <a:noFill/>
          <a:ln w="9525">
            <a:solidFill>
              <a:schemeClr val="tx1"/>
            </a:solidFill>
            <a:round/>
            <a:headEnd/>
            <a:tailEnd/>
          </a:ln>
        </p:spPr>
        <p:txBody>
          <a:bodyPr lIns="93296" tIns="46648" rIns="93296" bIns="46648"/>
          <a:lstStyle/>
          <a:p>
            <a:endParaRPr lang="en-US"/>
          </a:p>
        </p:txBody>
      </p:sp>
      <p:sp>
        <p:nvSpPr>
          <p:cNvPr id="71720" name="Rectangle 26"/>
          <p:cNvSpPr>
            <a:spLocks noChangeArrowheads="1"/>
          </p:cNvSpPr>
          <p:nvPr>
            <p:custDataLst>
              <p:tags r:id="rId25"/>
            </p:custDataLst>
          </p:nvPr>
        </p:nvSpPr>
        <p:spPr bwMode="auto">
          <a:xfrm>
            <a:off x="2181225" y="1720850"/>
            <a:ext cx="3108325" cy="211138"/>
          </a:xfrm>
          <a:prstGeom prst="rect">
            <a:avLst/>
          </a:prstGeom>
          <a:noFill/>
          <a:ln w="9525">
            <a:noFill/>
            <a:miter lim="800000"/>
            <a:headEnd/>
            <a:tailEnd/>
          </a:ln>
        </p:spPr>
        <p:txBody>
          <a:bodyPr lIns="0" tIns="0" rIns="0" bIns="0" anchor="b"/>
          <a:lstStyle/>
          <a:p>
            <a:pPr defTabSz="912813">
              <a:buClr>
                <a:schemeClr val="tx2"/>
              </a:buClr>
            </a:pPr>
            <a:r>
              <a:rPr lang="en-US" sz="1100" b="1"/>
              <a:t>Measures (examples)</a:t>
            </a:r>
            <a:endParaRPr lang="en-US" sz="1100"/>
          </a:p>
        </p:txBody>
      </p:sp>
      <p:sp>
        <p:nvSpPr>
          <p:cNvPr id="71721" name="Line 27"/>
          <p:cNvSpPr>
            <a:spLocks noChangeShapeType="1"/>
          </p:cNvSpPr>
          <p:nvPr>
            <p:custDataLst>
              <p:tags r:id="rId26"/>
            </p:custDataLst>
          </p:nvPr>
        </p:nvSpPr>
        <p:spPr bwMode="auto">
          <a:xfrm>
            <a:off x="2181225" y="1931988"/>
            <a:ext cx="3108325" cy="1587"/>
          </a:xfrm>
          <a:prstGeom prst="line">
            <a:avLst/>
          </a:prstGeom>
          <a:noFill/>
          <a:ln w="9525">
            <a:solidFill>
              <a:schemeClr val="tx1"/>
            </a:solidFill>
            <a:round/>
            <a:headEnd/>
            <a:tailEnd/>
          </a:ln>
        </p:spPr>
        <p:txBody>
          <a:bodyPr lIns="93296" tIns="46648" rIns="93296" bIns="46648"/>
          <a:lstStyle/>
          <a:p>
            <a:endParaRPr lang="en-US"/>
          </a:p>
        </p:txBody>
      </p:sp>
      <p:sp>
        <p:nvSpPr>
          <p:cNvPr id="71722" name="Rectangle 28"/>
          <p:cNvSpPr>
            <a:spLocks noChangeArrowheads="1"/>
          </p:cNvSpPr>
          <p:nvPr>
            <p:custDataLst>
              <p:tags r:id="rId27"/>
            </p:custDataLst>
          </p:nvPr>
        </p:nvSpPr>
        <p:spPr bwMode="auto">
          <a:xfrm>
            <a:off x="2170113" y="1978025"/>
            <a:ext cx="3225800" cy="4448175"/>
          </a:xfrm>
          <a:prstGeom prst="rect">
            <a:avLst/>
          </a:prstGeom>
          <a:noFill/>
          <a:ln w="9525">
            <a:noFill/>
            <a:miter lim="800000"/>
            <a:headEnd/>
            <a:tailEnd/>
          </a:ln>
        </p:spPr>
        <p:txBody>
          <a:bodyPr lIns="36731" tIns="36731" rIns="36731" bIns="36731">
            <a:spAutoFit/>
          </a:bodyPr>
          <a:lstStyle/>
          <a:p>
            <a:pPr marL="196850" lvl="1" indent="-195263" defTabSz="912813">
              <a:buClr>
                <a:schemeClr val="tx2"/>
              </a:buClr>
              <a:buSzPct val="125000"/>
              <a:buFont typeface="Arial" charset="0"/>
              <a:buChar char="▪"/>
            </a:pPr>
            <a:r>
              <a:rPr lang="en-US" sz="1100" b="1"/>
              <a:t>Youth development and experience raising positions</a:t>
            </a:r>
            <a:r>
              <a:rPr lang="en-US" sz="1100"/>
              <a:t> (JOP): youth having received unemployment or social assistance benefits for more than six months can participate in an internship of three months during which trainees keep their benefit and get a wage of EUR 450 per month from the employer</a:t>
            </a:r>
          </a:p>
          <a:p>
            <a:pPr marL="196850" lvl="1" indent="-195263" defTabSz="912813">
              <a:buClr>
                <a:schemeClr val="tx2"/>
              </a:buClr>
              <a:buSzPct val="125000"/>
              <a:buFont typeface="Arial" charset="0"/>
              <a:buChar char="▪"/>
            </a:pPr>
            <a:r>
              <a:rPr lang="en-US" sz="1100" b="1"/>
              <a:t>Work Fist Trajectories</a:t>
            </a:r>
            <a:r>
              <a:rPr lang="en-US" sz="1100"/>
              <a:t>: projects in which those asking for social assistance are put to work directly, </a:t>
            </a:r>
            <a:r>
              <a:rPr lang="en-US" sz="1100" i="1"/>
              <a:t>i.e. </a:t>
            </a:r>
            <a:r>
              <a:rPr lang="en-US" sz="1100"/>
              <a:t>as soon as possible after submitting an application, in low paid subsidized jobs (as incentive to look for regular job). The non compliance can deprive of part of the benefits </a:t>
            </a:r>
          </a:p>
          <a:p>
            <a:pPr marL="196850" lvl="1" indent="-195263" defTabSz="912813">
              <a:buClr>
                <a:schemeClr val="tx2"/>
              </a:buClr>
              <a:buSzPct val="125000"/>
              <a:buFont typeface="Arial" charset="0"/>
              <a:buChar char="▪"/>
            </a:pPr>
            <a:r>
              <a:rPr lang="en-US" sz="1100" b="1"/>
              <a:t>Tax reduction</a:t>
            </a:r>
            <a:r>
              <a:rPr lang="en-US" sz="1100"/>
              <a:t> for providing contracts to apprenticeships</a:t>
            </a:r>
          </a:p>
          <a:p>
            <a:pPr marL="196850" lvl="1" indent="-195263" defTabSz="912813">
              <a:buClr>
                <a:schemeClr val="tx2"/>
              </a:buClr>
              <a:buSzPct val="125000"/>
              <a:buFont typeface="Arial" charset="0"/>
              <a:buChar char="▪"/>
            </a:pPr>
            <a:r>
              <a:rPr lang="en-US" sz="1100" b="1"/>
              <a:t>O&amp;O</a:t>
            </a:r>
            <a:r>
              <a:rPr lang="en-US" sz="1100"/>
              <a:t>: employers can make use of their sectoral training Fund (funded from contributions from member companies</a:t>
            </a:r>
            <a:r>
              <a:rPr lang="ja-JP" altLang="en-US" sz="1100">
                <a:ea typeface="ＭＳ Ｐゴシック" charset="-128"/>
              </a:rPr>
              <a:t>’</a:t>
            </a:r>
            <a:r>
              <a:rPr lang="en-US" sz="1100"/>
              <a:t> wage Bills) to provide on-the-job training</a:t>
            </a:r>
          </a:p>
          <a:p>
            <a:pPr marL="196850" lvl="1" indent="-195263" defTabSz="912813">
              <a:buClr>
                <a:schemeClr val="tx2"/>
              </a:buClr>
              <a:buSzPct val="125000"/>
              <a:buFont typeface="Arial" charset="0"/>
              <a:buChar char="▪"/>
            </a:pPr>
            <a:r>
              <a:rPr lang="en-US" sz="1100"/>
              <a:t>Invite to social partners to </a:t>
            </a:r>
            <a:r>
              <a:rPr lang="en-US" sz="1100" b="1"/>
              <a:t>introduce pay for low-skilled young</a:t>
            </a:r>
            <a:r>
              <a:rPr lang="en-US" sz="1100"/>
              <a:t> people at the level of the statutory minimum youth wage</a:t>
            </a:r>
          </a:p>
          <a:p>
            <a:pPr marL="196850" lvl="1" indent="-195263" defTabSz="912813">
              <a:buClr>
                <a:schemeClr val="tx2"/>
              </a:buClr>
              <a:buSzPct val="125000"/>
              <a:buFont typeface="Arial" charset="0"/>
              <a:buChar char="▪"/>
            </a:pPr>
            <a:r>
              <a:rPr lang="en-US" sz="1100"/>
              <a:t>Creation of regional reporting and </a:t>
            </a:r>
            <a:r>
              <a:rPr lang="en-US" sz="1100" b="1"/>
              <a:t>coordination centers (RMCs) for early school leave</a:t>
            </a:r>
          </a:p>
        </p:txBody>
      </p:sp>
      <p:pic>
        <p:nvPicPr>
          <p:cNvPr id="71723" name="Picture 29" descr="Flag of the Netherlands.svg">
            <a:hlinkClick r:id="rId50"/>
          </p:cNvPr>
          <p:cNvPicPr>
            <a:picLocks noChangeArrowheads="1"/>
          </p:cNvPicPr>
          <p:nvPr>
            <p:custDataLst>
              <p:tags r:id="rId28"/>
            </p:custDataLst>
          </p:nvPr>
        </p:nvPicPr>
        <p:blipFill>
          <a:blip r:embed="rId51"/>
          <a:srcRect/>
          <a:stretch>
            <a:fillRect/>
          </a:stretch>
        </p:blipFill>
        <p:spPr bwMode="auto">
          <a:xfrm>
            <a:off x="6013450" y="3136900"/>
            <a:ext cx="438150" cy="354013"/>
          </a:xfrm>
          <a:prstGeom prst="rect">
            <a:avLst/>
          </a:prstGeom>
          <a:noFill/>
          <a:ln w="9525">
            <a:solidFill>
              <a:srgbClr val="EAEAEA"/>
            </a:solidFill>
            <a:miter lim="800000"/>
            <a:headEnd/>
            <a:tailEnd/>
          </a:ln>
        </p:spPr>
      </p:pic>
      <p:graphicFrame>
        <p:nvGraphicFramePr>
          <p:cNvPr id="71698" name="Object 18"/>
          <p:cNvGraphicFramePr>
            <a:graphicFrameLocks/>
          </p:cNvGraphicFramePr>
          <p:nvPr>
            <p:custDataLst>
              <p:tags r:id="rId29"/>
            </p:custDataLst>
          </p:nvPr>
        </p:nvGraphicFramePr>
        <p:xfrm>
          <a:off x="6578600" y="3971925"/>
          <a:ext cx="2317750" cy="1192213"/>
        </p:xfrm>
        <a:graphic>
          <a:graphicData uri="http://schemas.openxmlformats.org/presentationml/2006/ole">
            <p:oleObj spid="_x0000_s71698" name="Chart" r:id="rId52" imgW="2258280" imgH="1152000" progId="MSGraph.Chart.8">
              <p:embed followColorScheme="full"/>
            </p:oleObj>
          </a:graphicData>
        </a:graphic>
      </p:graphicFrame>
      <p:sp>
        <p:nvSpPr>
          <p:cNvPr id="71724" name="Rectangle 31"/>
          <p:cNvSpPr>
            <a:spLocks noChangeArrowheads="1"/>
          </p:cNvSpPr>
          <p:nvPr>
            <p:custDataLst>
              <p:tags r:id="rId30"/>
            </p:custDataLst>
          </p:nvPr>
        </p:nvSpPr>
        <p:spPr bwMode="auto">
          <a:xfrm>
            <a:off x="6716713" y="5159375"/>
            <a:ext cx="331787" cy="171450"/>
          </a:xfrm>
          <a:prstGeom prst="rect">
            <a:avLst/>
          </a:prstGeom>
          <a:noFill/>
          <a:ln w="9525">
            <a:noFill/>
            <a:miter lim="800000"/>
            <a:headEnd/>
            <a:tailEnd/>
          </a:ln>
        </p:spPr>
        <p:txBody>
          <a:bodyPr lIns="0" tIns="0" rIns="0" bIns="0"/>
          <a:lstStyle/>
          <a:p>
            <a:pPr algn="ctr" defTabSz="912813">
              <a:buClr>
                <a:schemeClr val="tx2"/>
              </a:buClr>
            </a:pPr>
            <a:fld id="{58649B30-A357-4A8F-B0EA-85F763C59E05}" type="datetime'''''''''''''''''''''''''''''''2''''''0''0''''''''4'">
              <a:rPr lang="en-US" sz="1100"/>
              <a:pPr algn="ctr" defTabSz="912813">
                <a:buClr>
                  <a:schemeClr val="tx2"/>
                </a:buClr>
              </a:pPr>
              <a:t>2004</a:t>
            </a:fld>
            <a:endParaRPr lang="en-US" sz="1100"/>
          </a:p>
        </p:txBody>
      </p:sp>
      <p:sp>
        <p:nvSpPr>
          <p:cNvPr id="71725" name="Rectangle 32"/>
          <p:cNvSpPr>
            <a:spLocks noChangeArrowheads="1"/>
          </p:cNvSpPr>
          <p:nvPr>
            <p:custDataLst>
              <p:tags r:id="rId31"/>
            </p:custDataLst>
          </p:nvPr>
        </p:nvSpPr>
        <p:spPr bwMode="auto">
          <a:xfrm>
            <a:off x="7148513" y="4108450"/>
            <a:ext cx="312737" cy="173038"/>
          </a:xfrm>
          <a:prstGeom prst="rect">
            <a:avLst/>
          </a:prstGeom>
          <a:noFill/>
          <a:ln w="9525">
            <a:noFill/>
            <a:miter lim="800000"/>
            <a:headEnd/>
            <a:tailEnd/>
          </a:ln>
        </p:spPr>
        <p:txBody>
          <a:bodyPr wrap="none" lIns="17816" tIns="0" rIns="17816" bIns="0" anchor="b"/>
          <a:lstStyle/>
          <a:p>
            <a:pPr algn="ctr" defTabSz="912813">
              <a:buClr>
                <a:schemeClr val="tx2"/>
              </a:buClr>
            </a:pPr>
            <a:fld id="{B7F7A058-AFF0-4E5E-89F4-EDBDA36C41CD}" type="datetime'''''''''''''''''''1''''''''6'''''''''''''',''''''''''''''4'''">
              <a:rPr lang="en-US" sz="1100"/>
              <a:pPr algn="ctr" defTabSz="912813">
                <a:buClr>
                  <a:schemeClr val="tx2"/>
                </a:buClr>
              </a:pPr>
              <a:t>16,4</a:t>
            </a:fld>
            <a:endParaRPr lang="en-US" sz="1100"/>
          </a:p>
        </p:txBody>
      </p:sp>
      <p:sp>
        <p:nvSpPr>
          <p:cNvPr id="71726" name="Rectangle 33"/>
          <p:cNvSpPr>
            <a:spLocks noChangeArrowheads="1"/>
          </p:cNvSpPr>
          <p:nvPr>
            <p:custDataLst>
              <p:tags r:id="rId32"/>
            </p:custDataLst>
          </p:nvPr>
        </p:nvSpPr>
        <p:spPr bwMode="auto">
          <a:xfrm>
            <a:off x="6726238" y="4129088"/>
            <a:ext cx="312737" cy="171450"/>
          </a:xfrm>
          <a:prstGeom prst="rect">
            <a:avLst/>
          </a:prstGeom>
          <a:noFill/>
          <a:ln w="9525">
            <a:noFill/>
            <a:miter lim="800000"/>
            <a:headEnd/>
            <a:tailEnd/>
          </a:ln>
        </p:spPr>
        <p:txBody>
          <a:bodyPr wrap="none" lIns="17816" tIns="0" rIns="17816" bIns="0" anchor="b"/>
          <a:lstStyle/>
          <a:p>
            <a:pPr algn="ctr" defTabSz="912813">
              <a:buClr>
                <a:schemeClr val="tx2"/>
              </a:buClr>
            </a:pPr>
            <a:fld id="{66250B91-3E5D-48A0-8D59-7112B90095A9}" type="datetime'''1''''''''6,''''''''''''''''''''0'''''''''''''''''''">
              <a:rPr lang="en-US" sz="1100"/>
              <a:pPr algn="ctr" defTabSz="912813">
                <a:buClr>
                  <a:schemeClr val="tx2"/>
                </a:buClr>
              </a:pPr>
              <a:t>16,0</a:t>
            </a:fld>
            <a:endParaRPr lang="en-US" sz="1100"/>
          </a:p>
        </p:txBody>
      </p:sp>
      <p:sp>
        <p:nvSpPr>
          <p:cNvPr id="71727" name="Rectangle 34"/>
          <p:cNvSpPr>
            <a:spLocks noChangeArrowheads="1"/>
          </p:cNvSpPr>
          <p:nvPr>
            <p:custDataLst>
              <p:tags r:id="rId33"/>
            </p:custDataLst>
          </p:nvPr>
        </p:nvSpPr>
        <p:spPr bwMode="auto">
          <a:xfrm>
            <a:off x="8416925" y="4157663"/>
            <a:ext cx="312738" cy="171450"/>
          </a:xfrm>
          <a:prstGeom prst="rect">
            <a:avLst/>
          </a:prstGeom>
          <a:noFill/>
          <a:ln w="9525">
            <a:noFill/>
            <a:miter lim="800000"/>
            <a:headEnd/>
            <a:tailEnd/>
          </a:ln>
        </p:spPr>
        <p:txBody>
          <a:bodyPr wrap="none" lIns="17816" tIns="0" rIns="17816" bIns="0" anchor="b"/>
          <a:lstStyle/>
          <a:p>
            <a:pPr algn="ctr" defTabSz="912813">
              <a:buClr>
                <a:schemeClr val="tx2"/>
              </a:buClr>
            </a:pPr>
            <a:fld id="{48A447F7-AAE0-4BAB-A53A-DE1B50D9259C}" type="datetime'1''''''5,''''''3'''''''''''''''''''">
              <a:rPr lang="en-US" sz="1100"/>
              <a:pPr algn="ctr" defTabSz="912813">
                <a:buClr>
                  <a:schemeClr val="tx2"/>
                </a:buClr>
              </a:pPr>
              <a:t>15,3</a:t>
            </a:fld>
            <a:endParaRPr lang="en-US" sz="1100"/>
          </a:p>
        </p:txBody>
      </p:sp>
      <p:sp>
        <p:nvSpPr>
          <p:cNvPr id="71728" name="Rectangle 35"/>
          <p:cNvSpPr>
            <a:spLocks noChangeArrowheads="1"/>
          </p:cNvSpPr>
          <p:nvPr>
            <p:custDataLst>
              <p:tags r:id="rId34"/>
            </p:custDataLst>
          </p:nvPr>
        </p:nvSpPr>
        <p:spPr bwMode="auto">
          <a:xfrm>
            <a:off x="8408988" y="5159375"/>
            <a:ext cx="330200" cy="171450"/>
          </a:xfrm>
          <a:prstGeom prst="rect">
            <a:avLst/>
          </a:prstGeom>
          <a:noFill/>
          <a:ln w="9525">
            <a:noFill/>
            <a:miter lim="800000"/>
            <a:headEnd/>
            <a:tailEnd/>
          </a:ln>
        </p:spPr>
        <p:txBody>
          <a:bodyPr lIns="0" tIns="0" rIns="0" bIns="0"/>
          <a:lstStyle/>
          <a:p>
            <a:pPr algn="ctr" defTabSz="912813">
              <a:buClr>
                <a:schemeClr val="tx2"/>
              </a:buClr>
            </a:pPr>
            <a:fld id="{39F2B4D7-6DAF-4D99-8E8D-0C089696545D}" type="datetime'''''''''''''''''''''''''''2''''''0''''''0''8'''''''">
              <a:rPr lang="en-US" sz="1100"/>
              <a:pPr algn="ctr" defTabSz="912813">
                <a:buClr>
                  <a:schemeClr val="tx2"/>
                </a:buClr>
              </a:pPr>
              <a:t>2008</a:t>
            </a:fld>
            <a:endParaRPr lang="en-US" sz="1100"/>
          </a:p>
        </p:txBody>
      </p:sp>
      <p:sp>
        <p:nvSpPr>
          <p:cNvPr id="71729" name="Rectangle 36"/>
          <p:cNvSpPr>
            <a:spLocks noChangeArrowheads="1"/>
          </p:cNvSpPr>
          <p:nvPr>
            <p:custDataLst>
              <p:tags r:id="rId35"/>
            </p:custDataLst>
          </p:nvPr>
        </p:nvSpPr>
        <p:spPr bwMode="auto">
          <a:xfrm>
            <a:off x="8064500" y="5159375"/>
            <a:ext cx="173038" cy="171450"/>
          </a:xfrm>
          <a:prstGeom prst="rect">
            <a:avLst/>
          </a:prstGeom>
          <a:noFill/>
          <a:ln w="9525">
            <a:noFill/>
            <a:miter lim="800000"/>
            <a:headEnd/>
            <a:tailEnd/>
          </a:ln>
        </p:spPr>
        <p:txBody>
          <a:bodyPr lIns="0" tIns="0" rIns="0" bIns="0"/>
          <a:lstStyle/>
          <a:p>
            <a:pPr algn="ctr" defTabSz="912813">
              <a:buClr>
                <a:schemeClr val="tx2"/>
              </a:buClr>
            </a:pPr>
            <a:fld id="{E0C58892-336A-4B9A-9793-8CF2AD355306}" type="datetime'''''''0''''''''''''''7'''''''''''''''''">
              <a:rPr lang="en-US" sz="1100"/>
              <a:pPr algn="ctr" defTabSz="912813">
                <a:buClr>
                  <a:schemeClr val="tx2"/>
                </a:buClr>
              </a:pPr>
              <a:t>07</a:t>
            </a:fld>
            <a:endParaRPr lang="en-US" sz="1100"/>
          </a:p>
        </p:txBody>
      </p:sp>
      <p:sp>
        <p:nvSpPr>
          <p:cNvPr id="71730" name="Rectangle 37"/>
          <p:cNvSpPr>
            <a:spLocks noChangeArrowheads="1"/>
          </p:cNvSpPr>
          <p:nvPr>
            <p:custDataLst>
              <p:tags r:id="rId36"/>
            </p:custDataLst>
          </p:nvPr>
        </p:nvSpPr>
        <p:spPr bwMode="auto">
          <a:xfrm>
            <a:off x="7994650" y="4186238"/>
            <a:ext cx="311150" cy="173037"/>
          </a:xfrm>
          <a:prstGeom prst="rect">
            <a:avLst/>
          </a:prstGeom>
          <a:noFill/>
          <a:ln w="9525">
            <a:noFill/>
            <a:miter lim="800000"/>
            <a:headEnd/>
            <a:tailEnd/>
          </a:ln>
        </p:spPr>
        <p:txBody>
          <a:bodyPr wrap="none" lIns="17816" tIns="0" rIns="17816" bIns="0" anchor="b"/>
          <a:lstStyle/>
          <a:p>
            <a:pPr algn="ctr" defTabSz="912813">
              <a:buClr>
                <a:schemeClr val="tx2"/>
              </a:buClr>
            </a:pPr>
            <a:fld id="{D8C36293-E8CD-4011-AF31-CD98E4BE3A34}" type="datetime'''''''''''''''''''''1''4'',''''''''''''''''''''''''''''7'''">
              <a:rPr lang="en-US" sz="1100"/>
              <a:pPr algn="ctr" defTabSz="912813">
                <a:buClr>
                  <a:schemeClr val="tx2"/>
                </a:buClr>
              </a:pPr>
              <a:t>14,7</a:t>
            </a:fld>
            <a:endParaRPr lang="en-US" sz="1100"/>
          </a:p>
        </p:txBody>
      </p:sp>
      <p:sp>
        <p:nvSpPr>
          <p:cNvPr id="71731" name="Rectangle 38"/>
          <p:cNvSpPr>
            <a:spLocks noChangeArrowheads="1"/>
          </p:cNvSpPr>
          <p:nvPr>
            <p:custDataLst>
              <p:tags r:id="rId37"/>
            </p:custDataLst>
          </p:nvPr>
        </p:nvSpPr>
        <p:spPr bwMode="auto">
          <a:xfrm>
            <a:off x="7642225" y="5159375"/>
            <a:ext cx="171450" cy="171450"/>
          </a:xfrm>
          <a:prstGeom prst="rect">
            <a:avLst/>
          </a:prstGeom>
          <a:noFill/>
          <a:ln w="9525">
            <a:noFill/>
            <a:miter lim="800000"/>
            <a:headEnd/>
            <a:tailEnd/>
          </a:ln>
        </p:spPr>
        <p:txBody>
          <a:bodyPr lIns="0" tIns="0" rIns="0" bIns="0"/>
          <a:lstStyle/>
          <a:p>
            <a:pPr algn="ctr" defTabSz="912813">
              <a:buClr>
                <a:schemeClr val="tx2"/>
              </a:buClr>
            </a:pPr>
            <a:fld id="{AF27072D-28EC-44EC-AFA9-0FF1DA54B0F0}" type="datetime'''''''''''''''''''0''''''6'''''">
              <a:rPr lang="en-US" sz="1100"/>
              <a:pPr algn="ctr" defTabSz="912813">
                <a:buClr>
                  <a:schemeClr val="tx2"/>
                </a:buClr>
              </a:pPr>
              <a:t>06</a:t>
            </a:fld>
            <a:endParaRPr lang="en-US" sz="1100"/>
          </a:p>
        </p:txBody>
      </p:sp>
      <p:sp>
        <p:nvSpPr>
          <p:cNvPr id="71732" name="Rectangle 39"/>
          <p:cNvSpPr>
            <a:spLocks noChangeArrowheads="1"/>
          </p:cNvSpPr>
          <p:nvPr>
            <p:custDataLst>
              <p:tags r:id="rId38"/>
            </p:custDataLst>
          </p:nvPr>
        </p:nvSpPr>
        <p:spPr bwMode="auto">
          <a:xfrm>
            <a:off x="7570788" y="4138613"/>
            <a:ext cx="312737" cy="171450"/>
          </a:xfrm>
          <a:prstGeom prst="rect">
            <a:avLst/>
          </a:prstGeom>
          <a:noFill/>
          <a:ln w="9525">
            <a:noFill/>
            <a:miter lim="800000"/>
            <a:headEnd/>
            <a:tailEnd/>
          </a:ln>
        </p:spPr>
        <p:txBody>
          <a:bodyPr wrap="none" lIns="17816" tIns="0" rIns="17816" bIns="0" anchor="b"/>
          <a:lstStyle/>
          <a:p>
            <a:pPr algn="ctr" defTabSz="912813">
              <a:buClr>
                <a:schemeClr val="tx2"/>
              </a:buClr>
            </a:pPr>
            <a:fld id="{E26063BD-0596-4C12-BF99-CAEFE089AD46}" type="datetime'''''''''''''''''''''''''''''1''''''''''5'''''''',''7'''''''''">
              <a:rPr lang="en-US" sz="1100"/>
              <a:pPr algn="ctr" defTabSz="912813">
                <a:buClr>
                  <a:schemeClr val="tx2"/>
                </a:buClr>
              </a:pPr>
              <a:t>15,7</a:t>
            </a:fld>
            <a:endParaRPr lang="en-US" sz="1100"/>
          </a:p>
        </p:txBody>
      </p:sp>
      <p:sp>
        <p:nvSpPr>
          <p:cNvPr id="71733" name="Rectangle 40"/>
          <p:cNvSpPr>
            <a:spLocks noChangeArrowheads="1"/>
          </p:cNvSpPr>
          <p:nvPr>
            <p:custDataLst>
              <p:tags r:id="rId39"/>
            </p:custDataLst>
          </p:nvPr>
        </p:nvSpPr>
        <p:spPr bwMode="auto">
          <a:xfrm>
            <a:off x="7258050" y="5159375"/>
            <a:ext cx="92075" cy="171450"/>
          </a:xfrm>
          <a:prstGeom prst="rect">
            <a:avLst/>
          </a:prstGeom>
          <a:noFill/>
          <a:ln w="9525">
            <a:noFill/>
            <a:miter lim="800000"/>
            <a:headEnd/>
            <a:tailEnd/>
          </a:ln>
        </p:spPr>
        <p:txBody>
          <a:bodyPr lIns="0" tIns="0" rIns="0" bIns="0"/>
          <a:lstStyle/>
          <a:p>
            <a:pPr algn="ctr" defTabSz="912813">
              <a:buClr>
                <a:schemeClr val="tx2"/>
              </a:buClr>
            </a:pPr>
            <a:fld id="{F3F2DE08-F989-460C-A2FA-CB900509D7DA}" type="datetime'''''''''''''''5'''''''''''''''''''''''''''''''''''''''''''''">
              <a:rPr lang="en-US" sz="1100"/>
              <a:pPr algn="ctr" defTabSz="912813">
                <a:buClr>
                  <a:schemeClr val="tx2"/>
                </a:buClr>
              </a:pPr>
              <a:t>5</a:t>
            </a:fld>
            <a:endParaRPr lang="en-US" sz="1100"/>
          </a:p>
        </p:txBody>
      </p:sp>
      <p:sp>
        <p:nvSpPr>
          <p:cNvPr id="71734" name="Line 41"/>
          <p:cNvSpPr>
            <a:spLocks noChangeShapeType="1"/>
          </p:cNvSpPr>
          <p:nvPr>
            <p:custDataLst>
              <p:tags r:id="rId40"/>
            </p:custDataLst>
          </p:nvPr>
        </p:nvSpPr>
        <p:spPr bwMode="auto">
          <a:xfrm>
            <a:off x="8315325" y="4338638"/>
            <a:ext cx="317500"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71735" name="Line 42"/>
          <p:cNvSpPr>
            <a:spLocks noChangeShapeType="1"/>
          </p:cNvSpPr>
          <p:nvPr>
            <p:custDataLst>
              <p:tags r:id="rId41"/>
            </p:custDataLst>
          </p:nvPr>
        </p:nvSpPr>
        <p:spPr bwMode="auto">
          <a:xfrm>
            <a:off x="7032625" y="4338638"/>
            <a:ext cx="952500"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71736" name="Line 43"/>
          <p:cNvSpPr>
            <a:spLocks noChangeShapeType="1"/>
          </p:cNvSpPr>
          <p:nvPr>
            <p:custDataLst>
              <p:tags r:id="rId42"/>
            </p:custDataLst>
          </p:nvPr>
        </p:nvSpPr>
        <p:spPr bwMode="gray">
          <a:xfrm>
            <a:off x="8574088" y="4335463"/>
            <a:ext cx="0" cy="36512"/>
          </a:xfrm>
          <a:prstGeom prst="line">
            <a:avLst/>
          </a:prstGeom>
          <a:noFill/>
          <a:ln w="38100">
            <a:solidFill>
              <a:schemeClr val="tx2"/>
            </a:solidFill>
            <a:round/>
            <a:headEnd/>
            <a:tailEnd type="triangle" w="med" len="med"/>
          </a:ln>
        </p:spPr>
        <p:txBody>
          <a:bodyPr wrap="none" lIns="93296" tIns="46648" rIns="93296" bIns="46648" anchor="ctr"/>
          <a:lstStyle/>
          <a:p>
            <a:endParaRPr lang="en-US"/>
          </a:p>
        </p:txBody>
      </p:sp>
      <p:sp>
        <p:nvSpPr>
          <p:cNvPr id="71737" name="Oval 44"/>
          <p:cNvSpPr>
            <a:spLocks noChangeArrowheads="1"/>
          </p:cNvSpPr>
          <p:nvPr>
            <p:custDataLst>
              <p:tags r:id="rId43"/>
            </p:custDataLst>
          </p:nvPr>
        </p:nvSpPr>
        <p:spPr bwMode="auto">
          <a:xfrm>
            <a:off x="8394700" y="3938588"/>
            <a:ext cx="357188" cy="219075"/>
          </a:xfrm>
          <a:prstGeom prst="ellipse">
            <a:avLst/>
          </a:prstGeom>
          <a:solidFill>
            <a:schemeClr val="accent1"/>
          </a:solidFill>
          <a:ln w="9525">
            <a:solidFill>
              <a:schemeClr val="tx2"/>
            </a:solidFill>
            <a:round/>
            <a:headEnd/>
            <a:tailEnd/>
          </a:ln>
        </p:spPr>
        <p:txBody>
          <a:bodyPr wrap="none" lIns="0" tIns="0" rIns="0" bIns="0" anchor="ctr"/>
          <a:lstStyle/>
          <a:p>
            <a:pPr algn="ctr" defTabSz="912813">
              <a:lnSpc>
                <a:spcPct val="90000"/>
              </a:lnSpc>
              <a:buClr>
                <a:schemeClr val="tx2"/>
              </a:buClr>
            </a:pPr>
            <a:fld id="{34F46579-40B4-4292-96FA-7C3324FC9EA6}" type="datetime'-''''''4''''''''%'''''''''''''''''''''''''">
              <a:rPr lang="en-US" sz="1100" b="1"/>
              <a:pPr algn="ctr" defTabSz="912813">
                <a:lnSpc>
                  <a:spcPct val="90000"/>
                </a:lnSpc>
                <a:buClr>
                  <a:schemeClr val="tx2"/>
                </a:buClr>
              </a:pPr>
              <a:t>-4%</a:t>
            </a:fld>
            <a:endParaRPr lang="en-US" sz="1100" b="1"/>
          </a:p>
        </p:txBody>
      </p:sp>
      <p:pic>
        <p:nvPicPr>
          <p:cNvPr id="71738" name="Picture 45" descr="european flag"/>
          <p:cNvPicPr preferRelativeResize="0">
            <a:picLocks noChangeArrowheads="1"/>
          </p:cNvPicPr>
          <p:nvPr>
            <p:custDataLst>
              <p:tags r:id="rId44"/>
            </p:custDataLst>
          </p:nvPr>
        </p:nvPicPr>
        <p:blipFill>
          <a:blip r:embed="rId53"/>
          <a:srcRect/>
          <a:stretch>
            <a:fillRect/>
          </a:stretch>
        </p:blipFill>
        <p:spPr bwMode="gray">
          <a:xfrm>
            <a:off x="6013450" y="4525963"/>
            <a:ext cx="438150" cy="352425"/>
          </a:xfrm>
          <a:prstGeom prst="rect">
            <a:avLst/>
          </a:prstGeom>
          <a:solidFill>
            <a:srgbClr val="A5CDF9"/>
          </a:solidFill>
          <a:ln w="9525">
            <a:noFill/>
            <a:miter lim="800000"/>
            <a:headEnd/>
            <a:tailEnd/>
          </a:ln>
        </p:spPr>
      </p:pic>
      <p:sp>
        <p:nvSpPr>
          <p:cNvPr id="71739" name="McK 5. Source"/>
          <p:cNvSpPr>
            <a:spLocks noChangeArrowheads="1"/>
          </p:cNvSpPr>
          <p:nvPr>
            <p:custDataLst>
              <p:tags r:id="rId45"/>
            </p:custDataLst>
          </p:nvPr>
        </p:nvSpPr>
        <p:spPr bwMode="gray">
          <a:xfrm>
            <a:off x="1974850" y="6630988"/>
            <a:ext cx="7002463" cy="136525"/>
          </a:xfrm>
          <a:prstGeom prst="rect">
            <a:avLst/>
          </a:prstGeom>
          <a:noFill/>
          <a:ln w="9525">
            <a:noFill/>
            <a:miter lim="800000"/>
            <a:headEnd/>
            <a:tailEnd/>
          </a:ln>
        </p:spPr>
        <p:txBody>
          <a:bodyPr lIns="0" tIns="0" rIns="0" bIns="0" anchor="ctr">
            <a:spAutoFit/>
          </a:bodyPr>
          <a:lstStyle/>
          <a:p>
            <a:pPr marL="620713" indent="-620713" algn="r" defTabSz="912813">
              <a:tabLst>
                <a:tab pos="623888" algn="l"/>
              </a:tabLst>
            </a:pPr>
            <a:r>
              <a:rPr lang="en-US" sz="900" i="1">
                <a:solidFill>
                  <a:srgbClr val="000000"/>
                </a:solidFill>
              </a:rPr>
              <a:t>SOURCE: McKinsey Global Institute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a:xfrm>
            <a:off x="395288" y="1139825"/>
            <a:ext cx="8229600" cy="936625"/>
          </a:xfrm>
        </p:spPr>
        <p:txBody>
          <a:bodyPr/>
          <a:lstStyle/>
          <a:p>
            <a:pPr marL="0" indent="0"/>
            <a:r>
              <a:rPr lang="en-IE" sz="2600" smtClean="0"/>
              <a:t>The EU opens up opportunities for young people</a:t>
            </a:r>
            <a:endParaRPr lang="en-GB" sz="2600" smtClean="0"/>
          </a:p>
        </p:txBody>
      </p:sp>
      <p:sp>
        <p:nvSpPr>
          <p:cNvPr id="134146" name="Text Box 6"/>
          <p:cNvSpPr txBox="1">
            <a:spLocks noChangeArrowheads="1"/>
          </p:cNvSpPr>
          <p:nvPr/>
        </p:nvSpPr>
        <p:spPr bwMode="auto">
          <a:xfrm>
            <a:off x="4105275" y="2636838"/>
            <a:ext cx="4787900" cy="457200"/>
          </a:xfrm>
          <a:prstGeom prst="rect">
            <a:avLst/>
          </a:prstGeom>
          <a:noFill/>
          <a:ln w="9525">
            <a:noFill/>
            <a:miter lim="800000"/>
            <a:headEnd/>
            <a:tailEnd/>
          </a:ln>
        </p:spPr>
        <p:txBody>
          <a:bodyPr lIns="91408" tIns="45704" rIns="91408" bIns="45704">
            <a:spAutoFit/>
          </a:bodyPr>
          <a:lstStyle/>
          <a:p>
            <a:pPr algn="ctr">
              <a:spcBef>
                <a:spcPct val="50000"/>
              </a:spcBef>
            </a:pPr>
            <a:r>
              <a:rPr lang="en-GB" sz="2400" b="1">
                <a:solidFill>
                  <a:srgbClr val="800080"/>
                </a:solidFill>
                <a:latin typeface="Verdana" pitchFamily="34" charset="0"/>
              </a:rPr>
              <a:t>TRAIN: LEONARDO</a:t>
            </a:r>
          </a:p>
        </p:txBody>
      </p:sp>
      <p:sp>
        <p:nvSpPr>
          <p:cNvPr id="134147" name="Text Box 6"/>
          <p:cNvSpPr txBox="1">
            <a:spLocks noChangeArrowheads="1"/>
          </p:cNvSpPr>
          <p:nvPr/>
        </p:nvSpPr>
        <p:spPr bwMode="auto">
          <a:xfrm>
            <a:off x="268288" y="2166938"/>
            <a:ext cx="4500562" cy="457200"/>
          </a:xfrm>
          <a:prstGeom prst="rect">
            <a:avLst/>
          </a:prstGeom>
          <a:noFill/>
          <a:ln w="9525">
            <a:noFill/>
            <a:miter lim="800000"/>
            <a:headEnd/>
            <a:tailEnd/>
          </a:ln>
        </p:spPr>
        <p:txBody>
          <a:bodyPr lIns="91408" tIns="45704" rIns="91408" bIns="45704">
            <a:spAutoFit/>
          </a:bodyPr>
          <a:lstStyle/>
          <a:p>
            <a:pPr algn="ctr">
              <a:spcBef>
                <a:spcPct val="50000"/>
              </a:spcBef>
            </a:pPr>
            <a:r>
              <a:rPr lang="en-GB" sz="2400" b="1">
                <a:solidFill>
                  <a:srgbClr val="006600"/>
                </a:solidFill>
                <a:latin typeface="Verdana" pitchFamily="34" charset="0"/>
              </a:rPr>
              <a:t>STUDY: ERASMUS</a:t>
            </a:r>
          </a:p>
        </p:txBody>
      </p:sp>
      <p:sp>
        <p:nvSpPr>
          <p:cNvPr id="134148" name="Text Box 6"/>
          <p:cNvSpPr txBox="1">
            <a:spLocks noChangeArrowheads="1"/>
          </p:cNvSpPr>
          <p:nvPr/>
        </p:nvSpPr>
        <p:spPr bwMode="auto">
          <a:xfrm>
            <a:off x="-38100" y="4425950"/>
            <a:ext cx="5111750" cy="457200"/>
          </a:xfrm>
          <a:prstGeom prst="rect">
            <a:avLst/>
          </a:prstGeom>
          <a:noFill/>
          <a:ln w="9525">
            <a:noFill/>
            <a:miter lim="800000"/>
            <a:headEnd/>
            <a:tailEnd/>
          </a:ln>
        </p:spPr>
        <p:txBody>
          <a:bodyPr lIns="91408" tIns="45704" rIns="91408" bIns="45704">
            <a:spAutoFit/>
          </a:bodyPr>
          <a:lstStyle/>
          <a:p>
            <a:pPr algn="ctr">
              <a:spcBef>
                <a:spcPct val="50000"/>
              </a:spcBef>
            </a:pPr>
            <a:r>
              <a:rPr lang="en-GB" sz="2400" b="1">
                <a:solidFill>
                  <a:srgbClr val="CC6600"/>
                </a:solidFill>
                <a:latin typeface="Verdana" pitchFamily="34" charset="0"/>
              </a:rPr>
              <a:t>WORK: EURES</a:t>
            </a:r>
          </a:p>
        </p:txBody>
      </p:sp>
      <p:sp>
        <p:nvSpPr>
          <p:cNvPr id="134149" name="Text Box 6"/>
          <p:cNvSpPr txBox="1">
            <a:spLocks noChangeArrowheads="1"/>
          </p:cNvSpPr>
          <p:nvPr/>
        </p:nvSpPr>
        <p:spPr bwMode="auto">
          <a:xfrm>
            <a:off x="4572000" y="3068638"/>
            <a:ext cx="4427538" cy="2017712"/>
          </a:xfrm>
          <a:prstGeom prst="rect">
            <a:avLst/>
          </a:prstGeom>
          <a:noFill/>
          <a:ln w="9525">
            <a:noFill/>
            <a:miter lim="800000"/>
            <a:headEnd/>
            <a:tailEnd/>
          </a:ln>
        </p:spPr>
        <p:txBody>
          <a:bodyPr lIns="91408" tIns="45704" rIns="91408" bIns="45704">
            <a:spAutoFit/>
          </a:bodyPr>
          <a:lstStyle/>
          <a:p>
            <a:pPr marL="266700" indent="-266700">
              <a:spcBef>
                <a:spcPct val="50000"/>
              </a:spcBef>
              <a:buSzPct val="90000"/>
              <a:buFont typeface="Wingdings" pitchFamily="2" charset="2"/>
              <a:buChar char="§"/>
            </a:pPr>
            <a:r>
              <a:rPr lang="en-GB" b="1">
                <a:latin typeface="Verdana" pitchFamily="34" charset="0"/>
              </a:rPr>
              <a:t>710 000 people so far</a:t>
            </a:r>
          </a:p>
          <a:p>
            <a:pPr marL="266700" indent="-266700">
              <a:spcBef>
                <a:spcPct val="50000"/>
              </a:spcBef>
              <a:buSzPct val="90000"/>
              <a:buFont typeface="Wingdings" pitchFamily="2" charset="2"/>
              <a:buChar char="§"/>
            </a:pPr>
            <a:r>
              <a:rPr lang="en-GB" b="1">
                <a:latin typeface="Verdana" pitchFamily="34" charset="0"/>
              </a:rPr>
              <a:t>&gt; 80 000 placements a year</a:t>
            </a:r>
          </a:p>
          <a:p>
            <a:pPr marL="266700" indent="-266700">
              <a:spcBef>
                <a:spcPct val="50000"/>
              </a:spcBef>
              <a:buSzPct val="90000"/>
              <a:buFont typeface="Wingdings" pitchFamily="2" charset="2"/>
              <a:buChar char="§"/>
            </a:pPr>
            <a:r>
              <a:rPr lang="en-GB" b="1">
                <a:latin typeface="Verdana" pitchFamily="34" charset="0"/>
              </a:rPr>
              <a:t>86% find it beneficial</a:t>
            </a:r>
          </a:p>
          <a:p>
            <a:pPr marL="266700" indent="-266700">
              <a:spcBef>
                <a:spcPct val="50000"/>
              </a:spcBef>
              <a:buSzPct val="90000"/>
              <a:buFont typeface="Wingdings" pitchFamily="2" charset="2"/>
              <a:buChar char="§"/>
            </a:pPr>
            <a:endParaRPr lang="en-GB" b="1">
              <a:latin typeface="Verdana" pitchFamily="34" charset="0"/>
            </a:endParaRPr>
          </a:p>
          <a:p>
            <a:pPr marL="266700" indent="-266700">
              <a:spcBef>
                <a:spcPct val="50000"/>
              </a:spcBef>
              <a:buSzPct val="90000"/>
              <a:buFont typeface="Wingdings" pitchFamily="2" charset="2"/>
              <a:buChar char="§"/>
            </a:pPr>
            <a:endParaRPr lang="en-GB" b="1">
              <a:latin typeface="Verdana" pitchFamily="34" charset="0"/>
            </a:endParaRPr>
          </a:p>
        </p:txBody>
      </p:sp>
      <p:sp>
        <p:nvSpPr>
          <p:cNvPr id="7" name="Rectangle 6"/>
          <p:cNvSpPr>
            <a:spLocks noChangeArrowheads="1"/>
          </p:cNvSpPr>
          <p:nvPr/>
        </p:nvSpPr>
        <p:spPr bwMode="auto">
          <a:xfrm>
            <a:off x="4341813" y="6742113"/>
            <a:ext cx="446087" cy="115887"/>
          </a:xfrm>
          <a:prstGeom prst="rect">
            <a:avLst/>
          </a:prstGeom>
          <a:solidFill>
            <a:srgbClr val="133176"/>
          </a:solidFill>
          <a:ln w="9525" algn="ctr">
            <a:solidFill>
              <a:srgbClr val="133176"/>
            </a:solidFill>
            <a:miter lim="800000"/>
            <a:headEnd/>
            <a:tailEnd/>
          </a:ln>
          <a:effectLst>
            <a:outerShdw dist="23000" dir="5400000" rotWithShape="0">
              <a:srgbClr val="000000">
                <a:alpha val="34999"/>
              </a:srgbClr>
            </a:outerShdw>
          </a:effectLst>
        </p:spPr>
        <p:txBody>
          <a:bodyPr lIns="91408" tIns="45704" rIns="91408" bIns="45704" anchor="ctr"/>
          <a:lstStyle/>
          <a:p>
            <a:pPr algn="ctr" defTabSz="457200" fontAlgn="auto">
              <a:spcBef>
                <a:spcPts val="0"/>
              </a:spcBef>
              <a:spcAft>
                <a:spcPts val="0"/>
              </a:spcAft>
              <a:defRPr/>
            </a:pPr>
            <a:endParaRPr lang="en-US">
              <a:solidFill>
                <a:schemeClr val="lt1"/>
              </a:solidFill>
              <a:latin typeface="+mn-lt"/>
              <a:cs typeface="+mn-cs"/>
            </a:endParaRPr>
          </a:p>
        </p:txBody>
      </p:sp>
      <p:sp>
        <p:nvSpPr>
          <p:cNvPr id="134151" name="Rectangle 8"/>
          <p:cNvSpPr>
            <a:spLocks noChangeArrowheads="1"/>
          </p:cNvSpPr>
          <p:nvPr/>
        </p:nvSpPr>
        <p:spPr bwMode="auto">
          <a:xfrm>
            <a:off x="8532813" y="6453188"/>
            <a:ext cx="431800" cy="260350"/>
          </a:xfrm>
          <a:prstGeom prst="rect">
            <a:avLst/>
          </a:prstGeom>
          <a:noFill/>
          <a:ln w="9525">
            <a:noFill/>
            <a:miter lim="800000"/>
            <a:headEnd/>
            <a:tailEnd/>
          </a:ln>
        </p:spPr>
        <p:txBody>
          <a:bodyPr lIns="91408" tIns="45704" rIns="91408" bIns="45704"/>
          <a:lstStyle/>
          <a:p>
            <a:pPr algn="r"/>
            <a:fld id="{4D436AC2-A074-46C7-A8E5-528983251A26}" type="slidenum">
              <a:rPr lang="en-GB" sz="1000" b="1">
                <a:latin typeface="Verdana" pitchFamily="34" charset="0"/>
              </a:rPr>
              <a:pPr algn="r"/>
              <a:t>13</a:t>
            </a:fld>
            <a:endParaRPr lang="en-GB" sz="1000" b="1">
              <a:latin typeface="Verdana" pitchFamily="34" charset="0"/>
            </a:endParaRPr>
          </a:p>
        </p:txBody>
      </p:sp>
      <p:sp>
        <p:nvSpPr>
          <p:cNvPr id="134152" name="Rectangle 9"/>
          <p:cNvSpPr>
            <a:spLocks noChangeArrowheads="1"/>
          </p:cNvSpPr>
          <p:nvPr/>
        </p:nvSpPr>
        <p:spPr bwMode="auto">
          <a:xfrm>
            <a:off x="395288" y="6337300"/>
            <a:ext cx="6840537" cy="476250"/>
          </a:xfrm>
          <a:prstGeom prst="rect">
            <a:avLst/>
          </a:prstGeom>
          <a:noFill/>
          <a:ln w="9525">
            <a:noFill/>
            <a:miter lim="800000"/>
            <a:headEnd/>
            <a:tailEnd/>
          </a:ln>
        </p:spPr>
        <p:txBody>
          <a:bodyPr lIns="91408" tIns="45704" rIns="91408" bIns="45704"/>
          <a:lstStyle/>
          <a:p>
            <a:endParaRPr lang="en-GB" sz="900"/>
          </a:p>
          <a:p>
            <a:r>
              <a:rPr lang="en-GB" sz="900">
                <a:solidFill>
                  <a:srgbClr val="000066"/>
                </a:solidFill>
                <a:latin typeface="Verdana" pitchFamily="34" charset="0"/>
              </a:rPr>
              <a:t>Presentation of J.M. Barroso to the informal European Council, 30 January 2012</a:t>
            </a:r>
          </a:p>
          <a:p>
            <a:endParaRPr lang="en-GB" sz="900">
              <a:solidFill>
                <a:srgbClr val="000066"/>
              </a:solidFill>
              <a:latin typeface="Verdana" pitchFamily="34" charset="0"/>
            </a:endParaRPr>
          </a:p>
        </p:txBody>
      </p:sp>
      <p:sp>
        <p:nvSpPr>
          <p:cNvPr id="134153" name="Text Box 6"/>
          <p:cNvSpPr txBox="1">
            <a:spLocks noChangeArrowheads="1"/>
          </p:cNvSpPr>
          <p:nvPr/>
        </p:nvSpPr>
        <p:spPr bwMode="auto">
          <a:xfrm>
            <a:off x="611188" y="2598738"/>
            <a:ext cx="3760787" cy="1604962"/>
          </a:xfrm>
          <a:prstGeom prst="rect">
            <a:avLst/>
          </a:prstGeom>
          <a:noFill/>
          <a:ln w="9525">
            <a:noFill/>
            <a:miter lim="800000"/>
            <a:headEnd/>
            <a:tailEnd/>
          </a:ln>
        </p:spPr>
        <p:txBody>
          <a:bodyPr lIns="91408" tIns="45704" rIns="91408" bIns="45704">
            <a:spAutoFit/>
          </a:bodyPr>
          <a:lstStyle/>
          <a:p>
            <a:pPr marL="266700" indent="-266700">
              <a:spcBef>
                <a:spcPct val="50000"/>
              </a:spcBef>
              <a:buSzPct val="90000"/>
              <a:buFont typeface="Wingdings" pitchFamily="2" charset="2"/>
              <a:buChar char="§"/>
            </a:pPr>
            <a:r>
              <a:rPr lang="en-GB" b="1">
                <a:latin typeface="Verdana" pitchFamily="34" charset="0"/>
              </a:rPr>
              <a:t>3 million students so far</a:t>
            </a:r>
          </a:p>
          <a:p>
            <a:pPr marL="266700" indent="-266700">
              <a:spcBef>
                <a:spcPct val="50000"/>
              </a:spcBef>
              <a:buSzPct val="90000"/>
              <a:buFont typeface="Wingdings" pitchFamily="2" charset="2"/>
              <a:buChar char="§"/>
            </a:pPr>
            <a:r>
              <a:rPr lang="en-GB" b="1">
                <a:latin typeface="Verdana" pitchFamily="34" charset="0"/>
              </a:rPr>
              <a:t>&gt; 200 000 a year</a:t>
            </a:r>
          </a:p>
          <a:p>
            <a:pPr marL="266700" indent="-266700">
              <a:spcBef>
                <a:spcPct val="50000"/>
              </a:spcBef>
              <a:buSzPct val="90000"/>
              <a:buFont typeface="Wingdings" pitchFamily="2" charset="2"/>
              <a:buChar char="§"/>
            </a:pPr>
            <a:r>
              <a:rPr lang="en-GB" b="1">
                <a:latin typeface="Verdana" pitchFamily="34" charset="0"/>
              </a:rPr>
              <a:t>&gt; 90% satisfaction</a:t>
            </a:r>
          </a:p>
          <a:p>
            <a:pPr marL="266700" indent="-266700">
              <a:spcBef>
                <a:spcPct val="50000"/>
              </a:spcBef>
              <a:buSzPct val="90000"/>
              <a:buFont typeface="Wingdings" pitchFamily="2" charset="2"/>
              <a:buNone/>
            </a:pPr>
            <a:endParaRPr lang="en-GB" b="1">
              <a:latin typeface="Verdana" pitchFamily="34" charset="0"/>
            </a:endParaRPr>
          </a:p>
        </p:txBody>
      </p:sp>
      <p:sp>
        <p:nvSpPr>
          <p:cNvPr id="134154" name="Text Box 6"/>
          <p:cNvSpPr txBox="1">
            <a:spLocks noChangeArrowheads="1"/>
          </p:cNvSpPr>
          <p:nvPr/>
        </p:nvSpPr>
        <p:spPr bwMode="auto">
          <a:xfrm>
            <a:off x="611188" y="4900613"/>
            <a:ext cx="4464050" cy="1192212"/>
          </a:xfrm>
          <a:prstGeom prst="rect">
            <a:avLst/>
          </a:prstGeom>
          <a:noFill/>
          <a:ln w="9525">
            <a:noFill/>
            <a:miter lim="800000"/>
            <a:headEnd/>
            <a:tailEnd/>
          </a:ln>
        </p:spPr>
        <p:txBody>
          <a:bodyPr lIns="91408" tIns="45704" rIns="91408" bIns="45704">
            <a:spAutoFit/>
          </a:bodyPr>
          <a:lstStyle/>
          <a:p>
            <a:pPr marL="266700" indent="-266700">
              <a:spcBef>
                <a:spcPct val="50000"/>
              </a:spcBef>
              <a:buSzPct val="90000"/>
              <a:buFont typeface="Wingdings" pitchFamily="2" charset="2"/>
              <a:buChar char="§"/>
            </a:pPr>
            <a:r>
              <a:rPr lang="en-GB" b="1">
                <a:latin typeface="Verdana" pitchFamily="34" charset="0"/>
              </a:rPr>
              <a:t>1.3 million vacancies</a:t>
            </a:r>
          </a:p>
          <a:p>
            <a:pPr marL="266700" indent="-266700">
              <a:spcBef>
                <a:spcPct val="50000"/>
              </a:spcBef>
              <a:buSzPct val="90000"/>
              <a:buFont typeface="Wingdings" pitchFamily="2" charset="2"/>
              <a:buChar char="§"/>
            </a:pPr>
            <a:r>
              <a:rPr lang="en-GB" b="1">
                <a:latin typeface="Verdana" pitchFamily="34" charset="0"/>
              </a:rPr>
              <a:t>25 700 employers registered</a:t>
            </a:r>
          </a:p>
          <a:p>
            <a:pPr marL="266700" indent="-266700">
              <a:spcBef>
                <a:spcPct val="50000"/>
              </a:spcBef>
              <a:buSzPct val="90000"/>
              <a:buFont typeface="Wingdings" pitchFamily="2" charset="2"/>
              <a:buChar char="§"/>
            </a:pPr>
            <a:r>
              <a:rPr lang="en-GB" b="1">
                <a:latin typeface="Verdana" pitchFamily="34" charset="0"/>
              </a:rPr>
              <a:t>100 000 jobs/offers a year</a:t>
            </a:r>
          </a:p>
        </p:txBody>
      </p:sp>
      <p:grpSp>
        <p:nvGrpSpPr>
          <p:cNvPr id="134155" name="Group 12"/>
          <p:cNvGrpSpPr>
            <a:grpSpLocks/>
          </p:cNvGrpSpPr>
          <p:nvPr/>
        </p:nvGrpSpPr>
        <p:grpSpPr bwMode="auto">
          <a:xfrm>
            <a:off x="5953125" y="4797425"/>
            <a:ext cx="2651125" cy="1635125"/>
            <a:chOff x="4386" y="3332"/>
            <a:chExt cx="1952" cy="1136"/>
          </a:xfrm>
        </p:grpSpPr>
        <p:pic>
          <p:nvPicPr>
            <p:cNvPr id="134156" name="Picture 13" descr="Youth on the move - visuals"/>
            <p:cNvPicPr>
              <a:picLocks noChangeAspect="1" noChangeArrowheads="1"/>
            </p:cNvPicPr>
            <p:nvPr/>
          </p:nvPicPr>
          <p:blipFill>
            <a:blip r:embed="rId2"/>
            <a:srcRect l="5511" t="16675" r="5511" b="16675"/>
            <a:stretch>
              <a:fillRect/>
            </a:stretch>
          </p:blipFill>
          <p:spPr bwMode="auto">
            <a:xfrm>
              <a:off x="4509" y="3332"/>
              <a:ext cx="1829" cy="986"/>
            </a:xfrm>
            <a:prstGeom prst="rect">
              <a:avLst/>
            </a:prstGeom>
            <a:noFill/>
            <a:ln w="9525">
              <a:noFill/>
              <a:miter lim="800000"/>
              <a:headEnd/>
              <a:tailEnd/>
            </a:ln>
          </p:spPr>
        </p:pic>
        <p:sp>
          <p:nvSpPr>
            <p:cNvPr id="134157" name="Rectangle 14"/>
            <p:cNvSpPr>
              <a:spLocks noChangeArrowheads="1"/>
            </p:cNvSpPr>
            <p:nvPr/>
          </p:nvSpPr>
          <p:spPr bwMode="auto">
            <a:xfrm>
              <a:off x="4386" y="3334"/>
              <a:ext cx="136" cy="1134"/>
            </a:xfrm>
            <a:prstGeom prst="rect">
              <a:avLst/>
            </a:prstGeom>
            <a:solidFill>
              <a:schemeClr val="bg1"/>
            </a:solidFill>
            <a:ln w="9525" algn="ctr">
              <a:no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young people2 clair3"/>
          <p:cNvPicPr>
            <a:picLocks noChangeAspect="1" noChangeArrowheads="1"/>
          </p:cNvPicPr>
          <p:nvPr/>
        </p:nvPicPr>
        <p:blipFill>
          <a:blip r:embed="rId2"/>
          <a:srcRect b="6334"/>
          <a:stretch>
            <a:fillRect/>
          </a:stretch>
        </p:blipFill>
        <p:spPr bwMode="auto">
          <a:xfrm>
            <a:off x="0" y="1285875"/>
            <a:ext cx="9144000" cy="5727700"/>
          </a:xfrm>
          <a:prstGeom prst="rect">
            <a:avLst/>
          </a:prstGeom>
          <a:noFill/>
          <a:ln w="9525">
            <a:noFill/>
            <a:miter lim="800000"/>
            <a:headEnd/>
            <a:tailEnd/>
          </a:ln>
        </p:spPr>
      </p:pic>
      <p:sp>
        <p:nvSpPr>
          <p:cNvPr id="135170" name="Text Box 6"/>
          <p:cNvSpPr txBox="1">
            <a:spLocks noChangeArrowheads="1"/>
          </p:cNvSpPr>
          <p:nvPr/>
        </p:nvSpPr>
        <p:spPr bwMode="auto">
          <a:xfrm>
            <a:off x="4787900" y="2454275"/>
            <a:ext cx="4032250" cy="1190625"/>
          </a:xfrm>
          <a:prstGeom prst="rect">
            <a:avLst/>
          </a:prstGeom>
          <a:noFill/>
          <a:ln w="9525">
            <a:noFill/>
            <a:miter lim="800000"/>
            <a:headEnd/>
            <a:tailEnd/>
          </a:ln>
        </p:spPr>
        <p:txBody>
          <a:bodyPr lIns="91408" tIns="45704" rIns="91408" bIns="45704">
            <a:spAutoFit/>
          </a:bodyPr>
          <a:lstStyle/>
          <a:p>
            <a:pPr algn="ctr">
              <a:spcBef>
                <a:spcPct val="10000"/>
              </a:spcBef>
              <a:spcAft>
                <a:spcPct val="15000"/>
              </a:spcAft>
              <a:buFont typeface="Wingdings" pitchFamily="2" charset="2"/>
              <a:buNone/>
            </a:pPr>
            <a:r>
              <a:rPr lang="en-GB" b="1">
                <a:solidFill>
                  <a:srgbClr val="29297B"/>
                </a:solidFill>
                <a:latin typeface="Verdana" pitchFamily="34" charset="0"/>
              </a:rPr>
              <a:t>Guarantee job, education</a:t>
            </a:r>
            <a:br>
              <a:rPr lang="en-GB" b="1">
                <a:solidFill>
                  <a:srgbClr val="29297B"/>
                </a:solidFill>
                <a:latin typeface="Verdana" pitchFamily="34" charset="0"/>
              </a:rPr>
            </a:br>
            <a:r>
              <a:rPr lang="en-GB" b="1">
                <a:solidFill>
                  <a:srgbClr val="29297B"/>
                </a:solidFill>
                <a:latin typeface="Verdana" pitchFamily="34" charset="0"/>
              </a:rPr>
              <a:t>or training for each young </a:t>
            </a:r>
            <a:br>
              <a:rPr lang="en-GB" b="1">
                <a:solidFill>
                  <a:srgbClr val="29297B"/>
                </a:solidFill>
                <a:latin typeface="Verdana" pitchFamily="34" charset="0"/>
              </a:rPr>
            </a:br>
            <a:r>
              <a:rPr lang="en-GB" b="1">
                <a:solidFill>
                  <a:srgbClr val="29297B"/>
                </a:solidFill>
                <a:latin typeface="Verdana" pitchFamily="34" charset="0"/>
              </a:rPr>
              <a:t>person within 4 months </a:t>
            </a:r>
            <a:br>
              <a:rPr lang="en-GB" b="1">
                <a:solidFill>
                  <a:srgbClr val="29297B"/>
                </a:solidFill>
                <a:latin typeface="Verdana" pitchFamily="34" charset="0"/>
              </a:rPr>
            </a:br>
            <a:r>
              <a:rPr lang="en-GB" b="1">
                <a:solidFill>
                  <a:srgbClr val="29297B"/>
                </a:solidFill>
                <a:latin typeface="Verdana" pitchFamily="34" charset="0"/>
              </a:rPr>
              <a:t>of leaving school</a:t>
            </a:r>
          </a:p>
        </p:txBody>
      </p:sp>
      <p:sp>
        <p:nvSpPr>
          <p:cNvPr id="135171" name="Text Box 6"/>
          <p:cNvSpPr txBox="1">
            <a:spLocks noChangeArrowheads="1"/>
          </p:cNvSpPr>
          <p:nvPr/>
        </p:nvSpPr>
        <p:spPr bwMode="auto">
          <a:xfrm>
            <a:off x="1979613" y="1879600"/>
            <a:ext cx="5219700" cy="457200"/>
          </a:xfrm>
          <a:prstGeom prst="rect">
            <a:avLst/>
          </a:prstGeom>
          <a:noFill/>
          <a:ln w="9525">
            <a:noFill/>
            <a:miter lim="800000"/>
            <a:headEnd/>
            <a:tailEnd/>
          </a:ln>
        </p:spPr>
        <p:txBody>
          <a:bodyPr lIns="91408" tIns="45704" rIns="91408" bIns="45704">
            <a:spAutoFit/>
          </a:bodyPr>
          <a:lstStyle/>
          <a:p>
            <a:pPr marL="180975" indent="-180975" algn="ctr"/>
            <a:r>
              <a:rPr lang="fr-BE" sz="2400" b="1">
                <a:solidFill>
                  <a:srgbClr val="29297B"/>
                </a:solidFill>
                <a:latin typeface="Verdana" pitchFamily="34" charset="0"/>
              </a:rPr>
              <a:t>EACH MEMBER STATE TO:</a:t>
            </a:r>
          </a:p>
        </p:txBody>
      </p:sp>
      <p:sp>
        <p:nvSpPr>
          <p:cNvPr id="135172" name="Text Box 6"/>
          <p:cNvSpPr txBox="1">
            <a:spLocks noChangeArrowheads="1"/>
          </p:cNvSpPr>
          <p:nvPr/>
        </p:nvSpPr>
        <p:spPr bwMode="auto">
          <a:xfrm>
            <a:off x="5021263" y="3822700"/>
            <a:ext cx="3565525" cy="915988"/>
          </a:xfrm>
          <a:prstGeom prst="rect">
            <a:avLst/>
          </a:prstGeom>
          <a:noFill/>
          <a:ln w="9525">
            <a:noFill/>
            <a:miter lim="800000"/>
            <a:headEnd/>
            <a:tailEnd/>
          </a:ln>
        </p:spPr>
        <p:txBody>
          <a:bodyPr lIns="91408" tIns="45704" rIns="91408" bIns="45704">
            <a:spAutoFit/>
          </a:bodyPr>
          <a:lstStyle/>
          <a:p>
            <a:pPr algn="ctr">
              <a:spcBef>
                <a:spcPct val="10000"/>
              </a:spcBef>
              <a:spcAft>
                <a:spcPct val="15000"/>
              </a:spcAft>
              <a:buFont typeface="Wingdings" pitchFamily="2" charset="2"/>
              <a:buNone/>
            </a:pPr>
            <a:r>
              <a:rPr lang="en-GB" b="1">
                <a:solidFill>
                  <a:srgbClr val="29297B"/>
                </a:solidFill>
                <a:latin typeface="Verdana" pitchFamily="34" charset="0"/>
              </a:rPr>
              <a:t>Re-direct EU Structural Funds to give priority to youth unemployment</a:t>
            </a:r>
          </a:p>
        </p:txBody>
      </p:sp>
      <p:sp>
        <p:nvSpPr>
          <p:cNvPr id="135173" name="Text Box 6"/>
          <p:cNvSpPr txBox="1">
            <a:spLocks noChangeArrowheads="1"/>
          </p:cNvSpPr>
          <p:nvPr/>
        </p:nvSpPr>
        <p:spPr bwMode="auto">
          <a:xfrm>
            <a:off x="449263" y="3822700"/>
            <a:ext cx="3816350" cy="1190625"/>
          </a:xfrm>
          <a:prstGeom prst="rect">
            <a:avLst/>
          </a:prstGeom>
          <a:noFill/>
          <a:ln w="9525">
            <a:noFill/>
            <a:miter lim="800000"/>
            <a:headEnd/>
            <a:tailEnd/>
          </a:ln>
        </p:spPr>
        <p:txBody>
          <a:bodyPr lIns="91408" tIns="45704" rIns="91408" bIns="45704">
            <a:spAutoFit/>
          </a:bodyPr>
          <a:lstStyle/>
          <a:p>
            <a:pPr algn="ctr">
              <a:spcBef>
                <a:spcPct val="10000"/>
              </a:spcBef>
              <a:spcAft>
                <a:spcPct val="15000"/>
              </a:spcAft>
              <a:buFont typeface="Wingdings" pitchFamily="2" charset="2"/>
              <a:buNone/>
              <a:tabLst>
                <a:tab pos="0" algn="l"/>
              </a:tabLst>
            </a:pPr>
            <a:r>
              <a:rPr lang="en-GB" b="1">
                <a:solidFill>
                  <a:srgbClr val="29297B"/>
                </a:solidFill>
                <a:latin typeface="Verdana" pitchFamily="34" charset="0"/>
              </a:rPr>
              <a:t>Agree with social partners to increase number </a:t>
            </a:r>
            <a:br>
              <a:rPr lang="en-GB" b="1">
                <a:solidFill>
                  <a:srgbClr val="29297B"/>
                </a:solidFill>
                <a:latin typeface="Verdana" pitchFamily="34" charset="0"/>
              </a:rPr>
            </a:br>
            <a:r>
              <a:rPr lang="en-GB" b="1">
                <a:solidFill>
                  <a:srgbClr val="29297B"/>
                </a:solidFill>
                <a:latin typeface="Verdana" pitchFamily="34" charset="0"/>
              </a:rPr>
              <a:t>of apprenticeships</a:t>
            </a:r>
            <a:br>
              <a:rPr lang="en-GB" b="1">
                <a:solidFill>
                  <a:srgbClr val="29297B"/>
                </a:solidFill>
                <a:latin typeface="Verdana" pitchFamily="34" charset="0"/>
              </a:rPr>
            </a:br>
            <a:r>
              <a:rPr lang="en-GB" b="1">
                <a:solidFill>
                  <a:srgbClr val="29297B"/>
                </a:solidFill>
                <a:latin typeface="Verdana" pitchFamily="34" charset="0"/>
              </a:rPr>
              <a:t> and traineeships</a:t>
            </a:r>
          </a:p>
        </p:txBody>
      </p:sp>
      <p:sp>
        <p:nvSpPr>
          <p:cNvPr id="135174" name="Text Box 6"/>
          <p:cNvSpPr txBox="1">
            <a:spLocks noChangeArrowheads="1"/>
          </p:cNvSpPr>
          <p:nvPr/>
        </p:nvSpPr>
        <p:spPr bwMode="auto">
          <a:xfrm>
            <a:off x="2700338" y="5084763"/>
            <a:ext cx="3671887" cy="1190625"/>
          </a:xfrm>
          <a:prstGeom prst="rect">
            <a:avLst/>
          </a:prstGeom>
          <a:noFill/>
          <a:ln w="9525">
            <a:noFill/>
            <a:miter lim="800000"/>
            <a:headEnd/>
            <a:tailEnd/>
          </a:ln>
        </p:spPr>
        <p:txBody>
          <a:bodyPr lIns="91408" tIns="45704" rIns="91408" bIns="45704">
            <a:spAutoFit/>
          </a:bodyPr>
          <a:lstStyle/>
          <a:p>
            <a:pPr algn="ctr">
              <a:spcBef>
                <a:spcPct val="10000"/>
              </a:spcBef>
              <a:spcAft>
                <a:spcPct val="15000"/>
              </a:spcAft>
              <a:buFont typeface="Wingdings" pitchFamily="2" charset="2"/>
              <a:buNone/>
            </a:pPr>
            <a:r>
              <a:rPr lang="en-GB" b="1">
                <a:solidFill>
                  <a:srgbClr val="29297B"/>
                </a:solidFill>
                <a:latin typeface="Verdana" pitchFamily="34" charset="0"/>
              </a:rPr>
              <a:t>Use existing EU support schemes to facilitate youth mobility (with EU and/or </a:t>
            </a:r>
            <a:br>
              <a:rPr lang="en-GB" b="1">
                <a:solidFill>
                  <a:srgbClr val="29297B"/>
                </a:solidFill>
                <a:latin typeface="Verdana" pitchFamily="34" charset="0"/>
              </a:rPr>
            </a:br>
            <a:r>
              <a:rPr lang="en-GB" b="1">
                <a:solidFill>
                  <a:srgbClr val="29297B"/>
                </a:solidFill>
                <a:latin typeface="Verdana" pitchFamily="34" charset="0"/>
              </a:rPr>
              <a:t>top-up national funding)</a:t>
            </a:r>
          </a:p>
        </p:txBody>
      </p:sp>
      <p:sp>
        <p:nvSpPr>
          <p:cNvPr id="135175" name="Text Box 6"/>
          <p:cNvSpPr txBox="1">
            <a:spLocks noChangeArrowheads="1"/>
          </p:cNvSpPr>
          <p:nvPr/>
        </p:nvSpPr>
        <p:spPr bwMode="auto">
          <a:xfrm>
            <a:off x="503238" y="2454275"/>
            <a:ext cx="3708400" cy="1190625"/>
          </a:xfrm>
          <a:prstGeom prst="rect">
            <a:avLst/>
          </a:prstGeom>
          <a:noFill/>
          <a:ln w="9525">
            <a:noFill/>
            <a:miter lim="800000"/>
            <a:headEnd/>
            <a:tailEnd/>
          </a:ln>
        </p:spPr>
        <p:txBody>
          <a:bodyPr lIns="91408" tIns="45704" rIns="91408" bIns="45704">
            <a:spAutoFit/>
          </a:bodyPr>
          <a:lstStyle/>
          <a:p>
            <a:pPr algn="ctr">
              <a:spcBef>
                <a:spcPct val="10000"/>
              </a:spcBef>
              <a:spcAft>
                <a:spcPct val="15000"/>
              </a:spcAft>
              <a:buFont typeface="Wingdings" pitchFamily="2" charset="2"/>
              <a:buNone/>
            </a:pPr>
            <a:r>
              <a:rPr lang="en-GB" b="1">
                <a:solidFill>
                  <a:srgbClr val="29297B"/>
                </a:solidFill>
                <a:latin typeface="Verdana" pitchFamily="34" charset="0"/>
              </a:rPr>
              <a:t>Develop youth jobs plans </a:t>
            </a:r>
            <a:br>
              <a:rPr lang="en-GB" b="1">
                <a:solidFill>
                  <a:srgbClr val="29297B"/>
                </a:solidFill>
                <a:latin typeface="Verdana" pitchFamily="34" charset="0"/>
              </a:rPr>
            </a:br>
            <a:r>
              <a:rPr lang="en-GB" b="1">
                <a:solidFill>
                  <a:srgbClr val="29297B"/>
                </a:solidFill>
                <a:latin typeface="Verdana" pitchFamily="34" charset="0"/>
              </a:rPr>
              <a:t>by mid-April as part of </a:t>
            </a:r>
            <a:br>
              <a:rPr lang="en-GB" b="1">
                <a:solidFill>
                  <a:srgbClr val="29297B"/>
                </a:solidFill>
                <a:latin typeface="Verdana" pitchFamily="34" charset="0"/>
              </a:rPr>
            </a:br>
            <a:r>
              <a:rPr lang="en-GB" b="1">
                <a:solidFill>
                  <a:srgbClr val="29297B"/>
                </a:solidFill>
                <a:latin typeface="Verdana" pitchFamily="34" charset="0"/>
              </a:rPr>
              <a:t>National Reform Programmes</a:t>
            </a:r>
          </a:p>
        </p:txBody>
      </p:sp>
      <p:sp>
        <p:nvSpPr>
          <p:cNvPr id="135176" name="Rectangle 10"/>
          <p:cNvSpPr>
            <a:spLocks noChangeArrowheads="1"/>
          </p:cNvSpPr>
          <p:nvPr/>
        </p:nvSpPr>
        <p:spPr bwMode="auto">
          <a:xfrm>
            <a:off x="395288" y="6337300"/>
            <a:ext cx="6840537" cy="476250"/>
          </a:xfrm>
          <a:prstGeom prst="rect">
            <a:avLst/>
          </a:prstGeom>
          <a:noFill/>
          <a:ln w="9525">
            <a:noFill/>
            <a:miter lim="800000"/>
            <a:headEnd/>
            <a:tailEnd/>
          </a:ln>
        </p:spPr>
        <p:txBody>
          <a:bodyPr lIns="91408" tIns="45704" rIns="91408" bIns="45704"/>
          <a:lstStyle/>
          <a:p>
            <a:endParaRPr lang="en-GB" sz="900"/>
          </a:p>
          <a:p>
            <a:r>
              <a:rPr lang="en-GB" sz="900">
                <a:solidFill>
                  <a:srgbClr val="000066"/>
                </a:solidFill>
                <a:latin typeface="Verdana" pitchFamily="34" charset="0"/>
              </a:rPr>
              <a:t>Presentation of J.M. Barroso to the informal European Council, 30 January 2012</a:t>
            </a:r>
          </a:p>
          <a:p>
            <a:endParaRPr lang="en-GB" sz="900">
              <a:solidFill>
                <a:srgbClr val="000066"/>
              </a:solidFill>
              <a:latin typeface="Verdana" pitchFamily="34" charset="0"/>
            </a:endParaRPr>
          </a:p>
        </p:txBody>
      </p:sp>
      <p:sp>
        <p:nvSpPr>
          <p:cNvPr id="135177" name="Rectangle 11"/>
          <p:cNvSpPr>
            <a:spLocks noChangeArrowheads="1"/>
          </p:cNvSpPr>
          <p:nvPr/>
        </p:nvSpPr>
        <p:spPr bwMode="auto">
          <a:xfrm>
            <a:off x="8532813" y="6453188"/>
            <a:ext cx="431800" cy="260350"/>
          </a:xfrm>
          <a:prstGeom prst="rect">
            <a:avLst/>
          </a:prstGeom>
          <a:noFill/>
          <a:ln w="9525">
            <a:noFill/>
            <a:miter lim="800000"/>
            <a:headEnd/>
            <a:tailEnd/>
          </a:ln>
        </p:spPr>
        <p:txBody>
          <a:bodyPr lIns="91408" tIns="45704" rIns="91408" bIns="45704"/>
          <a:lstStyle/>
          <a:p>
            <a:pPr algn="r"/>
            <a:fld id="{CD36EA12-1086-41ED-9ADA-67D10D52CB35}" type="slidenum">
              <a:rPr lang="en-GB" sz="1000" b="1">
                <a:solidFill>
                  <a:srgbClr val="000066"/>
                </a:solidFill>
                <a:latin typeface="Verdana" pitchFamily="34" charset="0"/>
              </a:rPr>
              <a:pPr algn="r"/>
              <a:t>14</a:t>
            </a:fld>
            <a:endParaRPr lang="en-GB" sz="1000" b="1">
              <a:solidFill>
                <a:srgbClr val="000066"/>
              </a:solidFill>
              <a:latin typeface="Verdana" pitchFamily="34" charset="0"/>
            </a:endParaRPr>
          </a:p>
        </p:txBody>
      </p:sp>
      <p:sp>
        <p:nvSpPr>
          <p:cNvPr id="7" name="Rectangle 6"/>
          <p:cNvSpPr>
            <a:spLocks noChangeArrowheads="1"/>
          </p:cNvSpPr>
          <p:nvPr/>
        </p:nvSpPr>
        <p:spPr bwMode="auto">
          <a:xfrm>
            <a:off x="4341813" y="6742113"/>
            <a:ext cx="446087" cy="115887"/>
          </a:xfrm>
          <a:prstGeom prst="rect">
            <a:avLst/>
          </a:prstGeom>
          <a:solidFill>
            <a:srgbClr val="133176"/>
          </a:solidFill>
          <a:ln w="9525" algn="ctr">
            <a:solidFill>
              <a:srgbClr val="133176"/>
            </a:solidFill>
            <a:miter lim="800000"/>
            <a:headEnd/>
            <a:tailEnd/>
          </a:ln>
          <a:effectLst>
            <a:outerShdw dist="23000" dir="5400000" rotWithShape="0">
              <a:srgbClr val="000000">
                <a:alpha val="34999"/>
              </a:srgbClr>
            </a:outerShdw>
          </a:effectLst>
        </p:spPr>
        <p:txBody>
          <a:bodyPr lIns="91408" tIns="45704" rIns="91408" bIns="45704" anchor="ctr"/>
          <a:lstStyle/>
          <a:p>
            <a:pPr algn="ctr" defTabSz="457200" fontAlgn="auto">
              <a:spcBef>
                <a:spcPts val="0"/>
              </a:spcBef>
              <a:spcAft>
                <a:spcPts val="0"/>
              </a:spcAft>
              <a:defRPr/>
            </a:pPr>
            <a:endParaRPr lang="en-US">
              <a:solidFill>
                <a:schemeClr val="lt1"/>
              </a:solidFill>
              <a:latin typeface="+mn-lt"/>
              <a:cs typeface="+mn-cs"/>
            </a:endParaRPr>
          </a:p>
        </p:txBody>
      </p:sp>
      <p:sp>
        <p:nvSpPr>
          <p:cNvPr id="135179" name="Rectangle 2"/>
          <p:cNvSpPr>
            <a:spLocks noGrp="1" noChangeArrowheads="1"/>
          </p:cNvSpPr>
          <p:nvPr>
            <p:ph type="title" idx="4294967295"/>
          </p:nvPr>
        </p:nvSpPr>
        <p:spPr>
          <a:xfrm>
            <a:off x="395288" y="1028700"/>
            <a:ext cx="8229600" cy="936625"/>
          </a:xfrm>
        </p:spPr>
        <p:txBody>
          <a:bodyPr/>
          <a:lstStyle/>
          <a:p>
            <a:r>
              <a:rPr lang="en-IE" smtClean="0"/>
              <a:t>A “Youth on the move” Pact  (1)</a:t>
            </a:r>
            <a:endParaRPr lang="en-GB"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young people2 clair3"/>
          <p:cNvPicPr>
            <a:picLocks noChangeAspect="1" noChangeArrowheads="1"/>
          </p:cNvPicPr>
          <p:nvPr/>
        </p:nvPicPr>
        <p:blipFill>
          <a:blip r:embed="rId2"/>
          <a:srcRect b="6334"/>
          <a:stretch>
            <a:fillRect/>
          </a:stretch>
        </p:blipFill>
        <p:spPr bwMode="auto">
          <a:xfrm>
            <a:off x="0" y="1285875"/>
            <a:ext cx="9144000" cy="5727700"/>
          </a:xfrm>
          <a:prstGeom prst="rect">
            <a:avLst/>
          </a:prstGeom>
          <a:noFill/>
          <a:ln w="9525">
            <a:noFill/>
            <a:miter lim="800000"/>
            <a:headEnd/>
            <a:tailEnd/>
          </a:ln>
        </p:spPr>
      </p:pic>
      <p:sp>
        <p:nvSpPr>
          <p:cNvPr id="136194" name="Rectangle 12"/>
          <p:cNvSpPr>
            <a:spLocks noGrp="1" noChangeArrowheads="1"/>
          </p:cNvSpPr>
          <p:nvPr>
            <p:ph type="title" idx="4294967295"/>
          </p:nvPr>
        </p:nvSpPr>
        <p:spPr>
          <a:xfrm>
            <a:off x="395288" y="1028700"/>
            <a:ext cx="8229600" cy="936625"/>
          </a:xfrm>
        </p:spPr>
        <p:txBody>
          <a:bodyPr/>
          <a:lstStyle/>
          <a:p>
            <a:r>
              <a:rPr lang="en-IE" smtClean="0"/>
              <a:t>A “Youth on the move” Pact  (2)</a:t>
            </a:r>
            <a:endParaRPr lang="en-GB" smtClean="0"/>
          </a:p>
        </p:txBody>
      </p:sp>
      <p:sp>
        <p:nvSpPr>
          <p:cNvPr id="136195" name="Rectangle 4"/>
          <p:cNvSpPr>
            <a:spLocks noChangeArrowheads="1"/>
          </p:cNvSpPr>
          <p:nvPr/>
        </p:nvSpPr>
        <p:spPr bwMode="auto">
          <a:xfrm>
            <a:off x="395288" y="6337300"/>
            <a:ext cx="6840537" cy="476250"/>
          </a:xfrm>
          <a:prstGeom prst="rect">
            <a:avLst/>
          </a:prstGeom>
          <a:noFill/>
          <a:ln w="9525">
            <a:noFill/>
            <a:miter lim="800000"/>
            <a:headEnd/>
            <a:tailEnd/>
          </a:ln>
        </p:spPr>
        <p:txBody>
          <a:bodyPr lIns="91408" tIns="45704" rIns="91408" bIns="45704"/>
          <a:lstStyle/>
          <a:p>
            <a:endParaRPr lang="en-GB" sz="900"/>
          </a:p>
          <a:p>
            <a:r>
              <a:rPr lang="en-GB" sz="900">
                <a:solidFill>
                  <a:srgbClr val="000066"/>
                </a:solidFill>
                <a:latin typeface="Verdana" pitchFamily="34" charset="0"/>
              </a:rPr>
              <a:t>Presentation of J.M. Barroso to the informal European Council, 30 January 2012</a:t>
            </a:r>
          </a:p>
          <a:p>
            <a:endParaRPr lang="en-GB" sz="900">
              <a:solidFill>
                <a:srgbClr val="000066"/>
              </a:solidFill>
              <a:latin typeface="Verdana" pitchFamily="34" charset="0"/>
            </a:endParaRPr>
          </a:p>
        </p:txBody>
      </p:sp>
      <p:sp>
        <p:nvSpPr>
          <p:cNvPr id="136196" name="Text Box 6"/>
          <p:cNvSpPr txBox="1">
            <a:spLocks noChangeArrowheads="1"/>
          </p:cNvSpPr>
          <p:nvPr/>
        </p:nvSpPr>
        <p:spPr bwMode="auto">
          <a:xfrm>
            <a:off x="323850" y="1844675"/>
            <a:ext cx="8569325" cy="822325"/>
          </a:xfrm>
          <a:prstGeom prst="rect">
            <a:avLst/>
          </a:prstGeom>
          <a:noFill/>
          <a:ln w="9525">
            <a:noFill/>
            <a:miter lim="800000"/>
            <a:headEnd/>
            <a:tailEnd/>
          </a:ln>
        </p:spPr>
        <p:txBody>
          <a:bodyPr lIns="91408" tIns="45704" rIns="91408" bIns="45704">
            <a:spAutoFit/>
          </a:bodyPr>
          <a:lstStyle/>
          <a:p>
            <a:pPr marL="180975" indent="-180975" algn="ctr"/>
            <a:r>
              <a:rPr lang="fr-BE" sz="2400" b="1">
                <a:solidFill>
                  <a:srgbClr val="29297B"/>
                </a:solidFill>
                <a:latin typeface="Verdana" pitchFamily="34" charset="0"/>
              </a:rPr>
              <a:t>WHERE YOUTH UNEMPLOYMENT</a:t>
            </a:r>
            <a:br>
              <a:rPr lang="fr-BE" sz="2400" b="1">
                <a:solidFill>
                  <a:srgbClr val="29297B"/>
                </a:solidFill>
                <a:latin typeface="Verdana" pitchFamily="34" charset="0"/>
              </a:rPr>
            </a:br>
            <a:r>
              <a:rPr lang="fr-BE" sz="2400" b="1">
                <a:solidFill>
                  <a:srgbClr val="29297B"/>
                </a:solidFill>
                <a:latin typeface="Verdana" pitchFamily="34" charset="0"/>
              </a:rPr>
              <a:t>IS SIGNIFICANTLY ABOVE EU AVERAGE:</a:t>
            </a:r>
          </a:p>
        </p:txBody>
      </p:sp>
      <p:sp>
        <p:nvSpPr>
          <p:cNvPr id="136197" name="Text Box 6"/>
          <p:cNvSpPr txBox="1">
            <a:spLocks noChangeArrowheads="1"/>
          </p:cNvSpPr>
          <p:nvPr/>
        </p:nvSpPr>
        <p:spPr bwMode="auto">
          <a:xfrm>
            <a:off x="2451100" y="2852738"/>
            <a:ext cx="4095750" cy="1808162"/>
          </a:xfrm>
          <a:prstGeom prst="rect">
            <a:avLst/>
          </a:prstGeom>
          <a:noFill/>
          <a:ln w="9525">
            <a:noFill/>
            <a:miter lim="800000"/>
            <a:headEnd/>
            <a:tailEnd/>
          </a:ln>
        </p:spPr>
        <p:txBody>
          <a:bodyPr lIns="91408" tIns="45704" rIns="91408" bIns="45704">
            <a:spAutoFit/>
          </a:bodyPr>
          <a:lstStyle/>
          <a:p>
            <a:pPr algn="ctr">
              <a:spcBef>
                <a:spcPct val="10000"/>
              </a:spcBef>
              <a:spcAft>
                <a:spcPct val="15000"/>
              </a:spcAft>
              <a:buFont typeface="Wingdings" pitchFamily="2" charset="2"/>
              <a:buNone/>
            </a:pPr>
            <a:r>
              <a:rPr lang="en-GB" b="1">
                <a:solidFill>
                  <a:srgbClr val="29297B"/>
                </a:solidFill>
                <a:latin typeface="Verdana" pitchFamily="34" charset="0"/>
              </a:rPr>
              <a:t>Action teams </a:t>
            </a:r>
            <a:br>
              <a:rPr lang="en-GB" b="1">
                <a:solidFill>
                  <a:srgbClr val="29297B"/>
                </a:solidFill>
                <a:latin typeface="Verdana" pitchFamily="34" charset="0"/>
              </a:rPr>
            </a:br>
            <a:r>
              <a:rPr lang="en-GB" b="1">
                <a:solidFill>
                  <a:srgbClr val="29297B"/>
                </a:solidFill>
                <a:latin typeface="Verdana" pitchFamily="34" charset="0"/>
              </a:rPr>
              <a:t>with Commission, </a:t>
            </a:r>
            <a:br>
              <a:rPr lang="en-GB" b="1">
                <a:solidFill>
                  <a:srgbClr val="29297B"/>
                </a:solidFill>
                <a:latin typeface="Verdana" pitchFamily="34" charset="0"/>
              </a:rPr>
            </a:br>
            <a:r>
              <a:rPr lang="en-GB" b="1">
                <a:solidFill>
                  <a:srgbClr val="29297B"/>
                </a:solidFill>
                <a:latin typeface="Verdana" pitchFamily="34" charset="0"/>
              </a:rPr>
              <a:t>Member States</a:t>
            </a:r>
            <a:br>
              <a:rPr lang="en-GB" b="1">
                <a:solidFill>
                  <a:srgbClr val="29297B"/>
                </a:solidFill>
                <a:latin typeface="Verdana" pitchFamily="34" charset="0"/>
              </a:rPr>
            </a:br>
            <a:r>
              <a:rPr lang="en-GB" b="1">
                <a:solidFill>
                  <a:srgbClr val="29297B"/>
                </a:solidFill>
                <a:latin typeface="Verdana" pitchFamily="34" charset="0"/>
              </a:rPr>
              <a:t> &amp; social partners </a:t>
            </a:r>
            <a:br>
              <a:rPr lang="en-GB" b="1">
                <a:solidFill>
                  <a:srgbClr val="29297B"/>
                </a:solidFill>
                <a:latin typeface="Verdana" pitchFamily="34" charset="0"/>
              </a:rPr>
            </a:br>
            <a:r>
              <a:rPr lang="en-GB" b="1">
                <a:solidFill>
                  <a:srgbClr val="29297B"/>
                </a:solidFill>
                <a:latin typeface="Verdana" pitchFamily="34" charset="0"/>
              </a:rPr>
              <a:t>to develop youth jobs plans</a:t>
            </a:r>
          </a:p>
          <a:p>
            <a:pPr algn="ctr">
              <a:spcBef>
                <a:spcPct val="10000"/>
              </a:spcBef>
              <a:spcAft>
                <a:spcPct val="15000"/>
              </a:spcAft>
              <a:buFont typeface="Wingdings" pitchFamily="2" charset="2"/>
              <a:buNone/>
            </a:pPr>
            <a:endParaRPr lang="en-GB" b="1">
              <a:solidFill>
                <a:srgbClr val="29297B"/>
              </a:solidFill>
              <a:latin typeface="Verdana" pitchFamily="34" charset="0"/>
            </a:endParaRPr>
          </a:p>
        </p:txBody>
      </p:sp>
      <p:sp>
        <p:nvSpPr>
          <p:cNvPr id="136198" name="Text Box 6"/>
          <p:cNvSpPr txBox="1">
            <a:spLocks noChangeArrowheads="1"/>
          </p:cNvSpPr>
          <p:nvPr/>
        </p:nvSpPr>
        <p:spPr bwMode="auto">
          <a:xfrm>
            <a:off x="2484438" y="4797425"/>
            <a:ext cx="4032250" cy="915988"/>
          </a:xfrm>
          <a:prstGeom prst="rect">
            <a:avLst/>
          </a:prstGeom>
          <a:noFill/>
          <a:ln w="9525">
            <a:noFill/>
            <a:miter lim="800000"/>
            <a:headEnd/>
            <a:tailEnd/>
          </a:ln>
        </p:spPr>
        <p:txBody>
          <a:bodyPr lIns="91408" tIns="45704" rIns="91408" bIns="45704">
            <a:spAutoFit/>
          </a:bodyPr>
          <a:lstStyle/>
          <a:p>
            <a:pPr algn="ctr">
              <a:spcBef>
                <a:spcPct val="10000"/>
              </a:spcBef>
              <a:spcAft>
                <a:spcPct val="15000"/>
              </a:spcAft>
              <a:buFont typeface="Wingdings" pitchFamily="2" charset="2"/>
              <a:buNone/>
            </a:pPr>
            <a:r>
              <a:rPr lang="en-GB" b="1">
                <a:solidFill>
                  <a:srgbClr val="29297B"/>
                </a:solidFill>
                <a:latin typeface="Verdana" pitchFamily="34" charset="0"/>
              </a:rPr>
              <a:t>Use of unallocated </a:t>
            </a:r>
            <a:br>
              <a:rPr lang="en-GB" b="1">
                <a:solidFill>
                  <a:srgbClr val="29297B"/>
                </a:solidFill>
                <a:latin typeface="Verdana" pitchFamily="34" charset="0"/>
              </a:rPr>
            </a:br>
            <a:r>
              <a:rPr lang="en-GB" b="1">
                <a:solidFill>
                  <a:srgbClr val="29297B"/>
                </a:solidFill>
                <a:latin typeface="Verdana" pitchFamily="34" charset="0"/>
              </a:rPr>
              <a:t>EU Structural Funds to fund training and work experience</a:t>
            </a:r>
          </a:p>
        </p:txBody>
      </p:sp>
      <p:sp>
        <p:nvSpPr>
          <p:cNvPr id="7" name="Rectangle 6"/>
          <p:cNvSpPr>
            <a:spLocks noChangeArrowheads="1"/>
          </p:cNvSpPr>
          <p:nvPr/>
        </p:nvSpPr>
        <p:spPr bwMode="auto">
          <a:xfrm>
            <a:off x="4341813" y="6742113"/>
            <a:ext cx="446087" cy="115887"/>
          </a:xfrm>
          <a:prstGeom prst="rect">
            <a:avLst/>
          </a:prstGeom>
          <a:solidFill>
            <a:srgbClr val="133176"/>
          </a:solidFill>
          <a:ln w="9525" algn="ctr">
            <a:solidFill>
              <a:srgbClr val="133176"/>
            </a:solidFill>
            <a:miter lim="800000"/>
            <a:headEnd/>
            <a:tailEnd/>
          </a:ln>
          <a:effectLst>
            <a:outerShdw dist="23000" dir="5400000" rotWithShape="0">
              <a:srgbClr val="000000">
                <a:alpha val="34999"/>
              </a:srgbClr>
            </a:outerShdw>
          </a:effectLst>
        </p:spPr>
        <p:txBody>
          <a:bodyPr lIns="91408" tIns="45704" rIns="91408" bIns="45704" anchor="ctr"/>
          <a:lstStyle/>
          <a:p>
            <a:pPr algn="ctr" defTabSz="457200" fontAlgn="auto">
              <a:spcBef>
                <a:spcPts val="0"/>
              </a:spcBef>
              <a:spcAft>
                <a:spcPts val="0"/>
              </a:spcAft>
              <a:defRPr/>
            </a:pPr>
            <a:endParaRPr lang="en-US">
              <a:solidFill>
                <a:schemeClr val="lt1"/>
              </a:solidFill>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9" name="AutoShape 11"/>
          <p:cNvGraphicFramePr>
            <a:graphicFrameLocks/>
          </p:cNvGraphicFramePr>
          <p:nvPr>
            <p:custDataLst>
              <p:tags r:id="rId2"/>
            </p:custDataLst>
          </p:nvPr>
        </p:nvGraphicFramePr>
        <p:xfrm>
          <a:off x="0" y="0"/>
          <a:ext cx="161925" cy="161925"/>
        </p:xfrm>
        <a:graphic>
          <a:graphicData uri="http://schemas.openxmlformats.org/presentationml/2006/ole">
            <p:oleObj spid="_x0000_s63499" name="think-cell Slide" r:id="rId67" imgW="0" imgH="0" progId="">
              <p:embed/>
            </p:oleObj>
          </a:graphicData>
        </a:graphic>
      </p:graphicFrame>
      <p:sp>
        <p:nvSpPr>
          <p:cNvPr id="63501" name="Rectangle 3" hidden="1"/>
          <p:cNvSpPr>
            <a:spLocks noChangeArrowheads="1"/>
          </p:cNvSpPr>
          <p:nvPr>
            <p:custDataLst>
              <p:tags r:id="rId3"/>
            </p:custDataLst>
          </p:nvPr>
        </p:nvSpPr>
        <p:spPr bwMode="gray">
          <a:xfrm>
            <a:off x="0" y="0"/>
            <a:ext cx="161925" cy="161925"/>
          </a:xfrm>
          <a:prstGeom prst="rect">
            <a:avLst/>
          </a:prstGeom>
          <a:solidFill>
            <a:schemeClr val="accent1"/>
          </a:solidFill>
          <a:ln w="9525">
            <a:solidFill>
              <a:schemeClr val="tx1"/>
            </a:solidFill>
            <a:miter lim="800000"/>
            <a:headEnd/>
            <a:tailEnd/>
          </a:ln>
        </p:spPr>
        <p:txBody>
          <a:bodyPr wrap="none" lIns="0" tIns="0" rIns="0" bIns="0" anchor="ctr"/>
          <a:lstStyle/>
          <a:p>
            <a:pPr algn="ctr">
              <a:lnSpc>
                <a:spcPct val="90000"/>
              </a:lnSpc>
            </a:pPr>
            <a:r>
              <a:rPr lang="en-US" sz="1600"/>
              <a:t>4</a:t>
            </a:r>
          </a:p>
        </p:txBody>
      </p:sp>
      <p:pic>
        <p:nvPicPr>
          <p:cNvPr id="63502" name="Picture 5" descr="us-flag"/>
          <p:cNvPicPr>
            <a:picLocks noChangeAspect="1" noChangeArrowheads="1"/>
          </p:cNvPicPr>
          <p:nvPr>
            <p:custDataLst>
              <p:tags r:id="rId4"/>
            </p:custDataLst>
          </p:nvPr>
        </p:nvPicPr>
        <p:blipFill>
          <a:blip r:embed="rId68"/>
          <a:srcRect/>
          <a:stretch>
            <a:fillRect/>
          </a:stretch>
        </p:blipFill>
        <p:spPr bwMode="gray">
          <a:xfrm>
            <a:off x="8074025" y="2368550"/>
            <a:ext cx="358775" cy="252413"/>
          </a:xfrm>
          <a:prstGeom prst="rect">
            <a:avLst/>
          </a:prstGeom>
          <a:noFill/>
          <a:ln w="9525">
            <a:solidFill>
              <a:srgbClr val="EAEAEA"/>
            </a:solidFill>
            <a:miter lim="800000"/>
            <a:headEnd/>
            <a:tailEnd/>
          </a:ln>
        </p:spPr>
      </p:pic>
      <p:sp>
        <p:nvSpPr>
          <p:cNvPr id="63503" name="Rectangle 7"/>
          <p:cNvSpPr>
            <a:spLocks noChangeArrowheads="1"/>
          </p:cNvSpPr>
          <p:nvPr>
            <p:custDataLst>
              <p:tags r:id="rId5"/>
            </p:custDataLst>
          </p:nvPr>
        </p:nvSpPr>
        <p:spPr bwMode="gray">
          <a:xfrm>
            <a:off x="1576388" y="5603875"/>
            <a:ext cx="1622425" cy="365125"/>
          </a:xfrm>
          <a:prstGeom prst="rect">
            <a:avLst/>
          </a:prstGeom>
          <a:solidFill>
            <a:schemeClr val="accent2">
              <a:alpha val="70195"/>
            </a:schemeClr>
          </a:solidFill>
          <a:ln w="9525">
            <a:noFill/>
            <a:miter lim="800000"/>
            <a:headEnd/>
            <a:tailEnd/>
          </a:ln>
        </p:spPr>
        <p:txBody>
          <a:bodyPr wrap="none" lIns="93296" tIns="46648" rIns="93296" bIns="46648" anchor="ctr"/>
          <a:lstStyle/>
          <a:p>
            <a:endParaRPr lang="en-US"/>
          </a:p>
        </p:txBody>
      </p:sp>
      <p:sp>
        <p:nvSpPr>
          <p:cNvPr id="63504" name="Oval 8"/>
          <p:cNvSpPr>
            <a:spLocks noChangeArrowheads="1"/>
          </p:cNvSpPr>
          <p:nvPr>
            <p:custDataLst>
              <p:tags r:id="rId6"/>
            </p:custDataLst>
          </p:nvPr>
        </p:nvSpPr>
        <p:spPr bwMode="gray">
          <a:xfrm>
            <a:off x="2151063" y="5645150"/>
            <a:ext cx="473075" cy="284163"/>
          </a:xfrm>
          <a:prstGeom prst="ellipse">
            <a:avLst/>
          </a:prstGeom>
          <a:solidFill>
            <a:schemeClr val="hlink"/>
          </a:solidFill>
          <a:ln w="9525">
            <a:noFill/>
            <a:round/>
            <a:headEnd/>
            <a:tailEnd/>
          </a:ln>
        </p:spPr>
        <p:txBody>
          <a:bodyPr wrap="none" lIns="73464" tIns="73464" rIns="73464" bIns="73464" anchor="ctr"/>
          <a:lstStyle/>
          <a:p>
            <a:pPr algn="ctr" defTabSz="912813">
              <a:buClr>
                <a:schemeClr val="tx2"/>
              </a:buClr>
            </a:pPr>
            <a:r>
              <a:rPr lang="en-US" sz="1600" b="1">
                <a:solidFill>
                  <a:schemeClr val="bg1"/>
                </a:solidFill>
              </a:rPr>
              <a:t>2.1</a:t>
            </a:r>
          </a:p>
        </p:txBody>
      </p:sp>
      <p:sp>
        <p:nvSpPr>
          <p:cNvPr id="63505" name="Line 9"/>
          <p:cNvSpPr>
            <a:spLocks noChangeShapeType="1"/>
          </p:cNvSpPr>
          <p:nvPr>
            <p:custDataLst>
              <p:tags r:id="rId7"/>
            </p:custDataLst>
          </p:nvPr>
        </p:nvSpPr>
        <p:spPr bwMode="gray">
          <a:xfrm>
            <a:off x="1576388" y="5559425"/>
            <a:ext cx="1622425" cy="0"/>
          </a:xfrm>
          <a:prstGeom prst="line">
            <a:avLst/>
          </a:prstGeom>
          <a:noFill/>
          <a:ln w="19050">
            <a:solidFill>
              <a:srgbClr val="808080"/>
            </a:solidFill>
            <a:round/>
            <a:headEnd/>
            <a:tailEnd/>
          </a:ln>
        </p:spPr>
        <p:txBody>
          <a:bodyPr lIns="93296" tIns="46648" rIns="93296" bIns="46648"/>
          <a:lstStyle/>
          <a:p>
            <a:endParaRPr lang="en-US"/>
          </a:p>
        </p:txBody>
      </p:sp>
      <p:sp>
        <p:nvSpPr>
          <p:cNvPr id="63506" name="Rectangle 12"/>
          <p:cNvSpPr>
            <a:spLocks noChangeArrowheads="1"/>
          </p:cNvSpPr>
          <p:nvPr>
            <p:custDataLst>
              <p:tags r:id="rId8"/>
            </p:custDataLst>
          </p:nvPr>
        </p:nvSpPr>
        <p:spPr bwMode="gray">
          <a:xfrm>
            <a:off x="6659563" y="5603875"/>
            <a:ext cx="1281112" cy="365125"/>
          </a:xfrm>
          <a:prstGeom prst="rect">
            <a:avLst/>
          </a:prstGeom>
          <a:solidFill>
            <a:schemeClr val="accent2">
              <a:alpha val="70195"/>
            </a:schemeClr>
          </a:solidFill>
          <a:ln w="9525">
            <a:noFill/>
            <a:miter lim="800000"/>
            <a:headEnd/>
            <a:tailEnd/>
          </a:ln>
        </p:spPr>
        <p:txBody>
          <a:bodyPr wrap="none" lIns="93296" tIns="46648" rIns="93296" bIns="46648" anchor="ctr"/>
          <a:lstStyle/>
          <a:p>
            <a:endParaRPr lang="en-US"/>
          </a:p>
        </p:txBody>
      </p:sp>
      <p:sp>
        <p:nvSpPr>
          <p:cNvPr id="63507" name="Line 13"/>
          <p:cNvSpPr>
            <a:spLocks noChangeShapeType="1"/>
          </p:cNvSpPr>
          <p:nvPr>
            <p:custDataLst>
              <p:tags r:id="rId9"/>
            </p:custDataLst>
          </p:nvPr>
        </p:nvSpPr>
        <p:spPr bwMode="gray">
          <a:xfrm>
            <a:off x="6659563" y="5559425"/>
            <a:ext cx="1281112" cy="1588"/>
          </a:xfrm>
          <a:prstGeom prst="line">
            <a:avLst/>
          </a:prstGeom>
          <a:noFill/>
          <a:ln w="19050">
            <a:solidFill>
              <a:srgbClr val="808080"/>
            </a:solidFill>
            <a:round/>
            <a:headEnd/>
            <a:tailEnd/>
          </a:ln>
        </p:spPr>
        <p:txBody>
          <a:bodyPr lIns="93296" tIns="46648" rIns="93296" bIns="46648"/>
          <a:lstStyle/>
          <a:p>
            <a:endParaRPr lang="en-US"/>
          </a:p>
        </p:txBody>
      </p:sp>
      <p:sp>
        <p:nvSpPr>
          <p:cNvPr id="63508" name="Oval 14"/>
          <p:cNvSpPr>
            <a:spLocks noChangeArrowheads="1"/>
          </p:cNvSpPr>
          <p:nvPr>
            <p:custDataLst>
              <p:tags r:id="rId10"/>
            </p:custDataLst>
          </p:nvPr>
        </p:nvSpPr>
        <p:spPr bwMode="gray">
          <a:xfrm>
            <a:off x="7064375" y="5645150"/>
            <a:ext cx="473075" cy="284163"/>
          </a:xfrm>
          <a:prstGeom prst="ellipse">
            <a:avLst/>
          </a:prstGeom>
          <a:solidFill>
            <a:schemeClr val="hlink"/>
          </a:solidFill>
          <a:ln w="9525">
            <a:noFill/>
            <a:round/>
            <a:headEnd/>
            <a:tailEnd/>
          </a:ln>
        </p:spPr>
        <p:txBody>
          <a:bodyPr wrap="none" lIns="73464" tIns="73464" rIns="73464" bIns="73464" anchor="ctr"/>
          <a:lstStyle/>
          <a:p>
            <a:pPr algn="ctr" defTabSz="912813">
              <a:buClr>
                <a:schemeClr val="tx2"/>
              </a:buClr>
            </a:pPr>
            <a:r>
              <a:rPr lang="en-US" sz="1600" b="1">
                <a:solidFill>
                  <a:schemeClr val="bg1"/>
                </a:solidFill>
              </a:rPr>
              <a:t>1.2</a:t>
            </a:r>
            <a:endParaRPr lang="en-US" sz="1600" b="1" baseline="30000">
              <a:solidFill>
                <a:schemeClr val="bg1"/>
              </a:solidFill>
            </a:endParaRPr>
          </a:p>
        </p:txBody>
      </p:sp>
      <p:sp>
        <p:nvSpPr>
          <p:cNvPr id="63509" name="Rectangle 16"/>
          <p:cNvSpPr>
            <a:spLocks noChangeArrowheads="1"/>
          </p:cNvSpPr>
          <p:nvPr>
            <p:custDataLst>
              <p:tags r:id="rId11"/>
            </p:custDataLst>
          </p:nvPr>
        </p:nvSpPr>
        <p:spPr bwMode="gray">
          <a:xfrm>
            <a:off x="1031875" y="5603875"/>
            <a:ext cx="469900" cy="365125"/>
          </a:xfrm>
          <a:prstGeom prst="rect">
            <a:avLst/>
          </a:prstGeom>
          <a:solidFill>
            <a:srgbClr val="EAEAEA">
              <a:alpha val="59999"/>
            </a:srgbClr>
          </a:solidFill>
          <a:ln w="9525">
            <a:noFill/>
            <a:miter lim="800000"/>
            <a:headEnd/>
            <a:tailEnd/>
          </a:ln>
        </p:spPr>
        <p:txBody>
          <a:bodyPr wrap="none" lIns="93296" tIns="46648" rIns="93296" bIns="46648" anchor="ctr"/>
          <a:lstStyle/>
          <a:p>
            <a:endParaRPr lang="en-US"/>
          </a:p>
        </p:txBody>
      </p:sp>
      <p:sp>
        <p:nvSpPr>
          <p:cNvPr id="63510" name="McK 5. Source"/>
          <p:cNvSpPr>
            <a:spLocks noChangeArrowheads="1"/>
          </p:cNvSpPr>
          <p:nvPr>
            <p:custDataLst>
              <p:tags r:id="rId12"/>
            </p:custDataLst>
          </p:nvPr>
        </p:nvSpPr>
        <p:spPr bwMode="gray">
          <a:xfrm>
            <a:off x="1974850" y="6575425"/>
            <a:ext cx="7002463" cy="136525"/>
          </a:xfrm>
          <a:prstGeom prst="rect">
            <a:avLst/>
          </a:prstGeom>
          <a:noFill/>
          <a:ln w="9525">
            <a:noFill/>
            <a:miter lim="800000"/>
            <a:headEnd/>
            <a:tailEnd/>
          </a:ln>
        </p:spPr>
        <p:txBody>
          <a:bodyPr lIns="0" tIns="0" rIns="0" bIns="0" anchor="ctr">
            <a:spAutoFit/>
          </a:bodyPr>
          <a:lstStyle/>
          <a:p>
            <a:pPr marL="620713" indent="-620713" algn="r" defTabSz="912813">
              <a:tabLst>
                <a:tab pos="623888" algn="l"/>
              </a:tabLst>
            </a:pPr>
            <a:r>
              <a:rPr lang="en-US" sz="900" i="1">
                <a:solidFill>
                  <a:srgbClr val="000000"/>
                </a:solidFill>
              </a:rPr>
              <a:t>SOURCE: McKinsey Global Institute</a:t>
            </a:r>
          </a:p>
        </p:txBody>
      </p:sp>
      <p:sp>
        <p:nvSpPr>
          <p:cNvPr id="63511" name="Rectangle 18"/>
          <p:cNvSpPr>
            <a:spLocks noChangeArrowheads="1"/>
          </p:cNvSpPr>
          <p:nvPr>
            <p:custDataLst>
              <p:tags r:id="rId13"/>
            </p:custDataLst>
          </p:nvPr>
        </p:nvSpPr>
        <p:spPr bwMode="gray">
          <a:xfrm>
            <a:off x="136525" y="5575300"/>
            <a:ext cx="800100" cy="733425"/>
          </a:xfrm>
          <a:prstGeom prst="rect">
            <a:avLst/>
          </a:prstGeom>
          <a:noFill/>
          <a:ln w="9525">
            <a:noFill/>
            <a:miter lim="800000"/>
            <a:headEnd/>
            <a:tailEnd/>
          </a:ln>
        </p:spPr>
        <p:txBody>
          <a:bodyPr wrap="none" lIns="0" tIns="0" rIns="0" bIns="0">
            <a:spAutoFit/>
          </a:bodyPr>
          <a:lstStyle/>
          <a:p>
            <a:pPr defTabSz="912813">
              <a:buClr>
                <a:schemeClr val="tx2"/>
              </a:buClr>
            </a:pPr>
            <a:r>
              <a:rPr lang="en-US" sz="1600" b="1"/>
              <a:t>Average</a:t>
            </a:r>
            <a:br>
              <a:rPr lang="en-US" sz="1600" b="1"/>
            </a:br>
            <a:r>
              <a:rPr lang="en-US" sz="1600" b="1"/>
              <a:t>growth</a:t>
            </a:r>
          </a:p>
          <a:p>
            <a:pPr defTabSz="912813">
              <a:buClr>
                <a:schemeClr val="tx2"/>
              </a:buClr>
            </a:pPr>
            <a:r>
              <a:rPr lang="en-US" sz="1600">
                <a:solidFill>
                  <a:srgbClr val="808080"/>
                </a:solidFill>
              </a:rPr>
              <a:t>Percent</a:t>
            </a:r>
            <a:endParaRPr lang="en-US" sz="1600" baseline="30000">
              <a:solidFill>
                <a:srgbClr val="808080"/>
              </a:solidFill>
            </a:endParaRPr>
          </a:p>
        </p:txBody>
      </p:sp>
      <p:pic>
        <p:nvPicPr>
          <p:cNvPr id="63512" name="Picture 19"/>
          <p:cNvPicPr>
            <a:picLocks noChangeAspect="1" noChangeArrowheads="1"/>
          </p:cNvPicPr>
          <p:nvPr>
            <p:custDataLst>
              <p:tags r:id="rId14"/>
            </p:custDataLst>
          </p:nvPr>
        </p:nvPicPr>
        <p:blipFill>
          <a:blip r:embed="rId69"/>
          <a:srcRect/>
          <a:stretch>
            <a:fillRect/>
          </a:stretch>
        </p:blipFill>
        <p:spPr bwMode="gray">
          <a:xfrm>
            <a:off x="1106488" y="5689600"/>
            <a:ext cx="317500" cy="192088"/>
          </a:xfrm>
          <a:prstGeom prst="rect">
            <a:avLst/>
          </a:prstGeom>
          <a:noFill/>
          <a:ln w="9525">
            <a:noFill/>
            <a:miter lim="800000"/>
            <a:headEnd/>
            <a:tailEnd/>
          </a:ln>
        </p:spPr>
      </p:pic>
      <p:sp>
        <p:nvSpPr>
          <p:cNvPr id="63513" name="McK 3. Unit of measure"/>
          <p:cNvSpPr txBox="1">
            <a:spLocks noChangeArrowheads="1"/>
          </p:cNvSpPr>
          <p:nvPr>
            <p:custDataLst>
              <p:tags r:id="rId15"/>
            </p:custDataLst>
          </p:nvPr>
        </p:nvSpPr>
        <p:spPr bwMode="gray">
          <a:xfrm>
            <a:off x="244475" y="2152650"/>
            <a:ext cx="973138" cy="638175"/>
          </a:xfrm>
          <a:prstGeom prst="rect">
            <a:avLst/>
          </a:prstGeom>
          <a:noFill/>
          <a:ln w="9525">
            <a:noFill/>
            <a:miter lim="800000"/>
            <a:headEnd/>
            <a:tailEnd/>
          </a:ln>
        </p:spPr>
        <p:txBody>
          <a:bodyPr lIns="0" tIns="0" rIns="0" bIns="0">
            <a:spAutoFit/>
          </a:bodyPr>
          <a:lstStyle/>
          <a:p>
            <a:pPr defTabSz="895350"/>
            <a:r>
              <a:rPr lang="en-US" sz="1400">
                <a:solidFill>
                  <a:srgbClr val="808080"/>
                </a:solidFill>
                <a:ea typeface="ＭＳ Ｐゴシック" charset="-128"/>
              </a:rPr>
              <a:t>2009 PPP USD, thousands</a:t>
            </a:r>
          </a:p>
        </p:txBody>
      </p:sp>
      <p:sp>
        <p:nvSpPr>
          <p:cNvPr id="63514" name="Rectangle 22"/>
          <p:cNvSpPr>
            <a:spLocks noChangeArrowheads="1"/>
          </p:cNvSpPr>
          <p:nvPr>
            <p:custDataLst>
              <p:tags r:id="rId16"/>
            </p:custDataLst>
          </p:nvPr>
        </p:nvSpPr>
        <p:spPr bwMode="gray">
          <a:xfrm>
            <a:off x="3308350" y="5603875"/>
            <a:ext cx="1622425" cy="365125"/>
          </a:xfrm>
          <a:prstGeom prst="rect">
            <a:avLst/>
          </a:prstGeom>
          <a:solidFill>
            <a:schemeClr val="accent2">
              <a:alpha val="59999"/>
            </a:schemeClr>
          </a:solidFill>
          <a:ln w="9525">
            <a:noFill/>
            <a:miter lim="800000"/>
            <a:headEnd/>
            <a:tailEnd/>
          </a:ln>
        </p:spPr>
        <p:txBody>
          <a:bodyPr wrap="none" lIns="93296" tIns="46648" rIns="93296" bIns="46648" anchor="ctr"/>
          <a:lstStyle/>
          <a:p>
            <a:endParaRPr lang="en-US"/>
          </a:p>
        </p:txBody>
      </p:sp>
      <p:sp>
        <p:nvSpPr>
          <p:cNvPr id="63515" name="Line 23"/>
          <p:cNvSpPr>
            <a:spLocks noChangeShapeType="1"/>
          </p:cNvSpPr>
          <p:nvPr>
            <p:custDataLst>
              <p:tags r:id="rId17"/>
            </p:custDataLst>
          </p:nvPr>
        </p:nvSpPr>
        <p:spPr bwMode="gray">
          <a:xfrm>
            <a:off x="3308350" y="5559425"/>
            <a:ext cx="1622425" cy="0"/>
          </a:xfrm>
          <a:prstGeom prst="line">
            <a:avLst/>
          </a:prstGeom>
          <a:noFill/>
          <a:ln w="19050">
            <a:solidFill>
              <a:srgbClr val="808080"/>
            </a:solidFill>
            <a:round/>
            <a:headEnd/>
            <a:tailEnd/>
          </a:ln>
        </p:spPr>
        <p:txBody>
          <a:bodyPr lIns="93296" tIns="46648" rIns="93296" bIns="46648"/>
          <a:lstStyle/>
          <a:p>
            <a:endParaRPr lang="en-US"/>
          </a:p>
        </p:txBody>
      </p:sp>
      <p:sp>
        <p:nvSpPr>
          <p:cNvPr id="63516" name="Oval 24"/>
          <p:cNvSpPr>
            <a:spLocks noChangeArrowheads="1"/>
          </p:cNvSpPr>
          <p:nvPr>
            <p:custDataLst>
              <p:tags r:id="rId18"/>
            </p:custDataLst>
          </p:nvPr>
        </p:nvSpPr>
        <p:spPr bwMode="gray">
          <a:xfrm>
            <a:off x="3883025" y="5645150"/>
            <a:ext cx="473075" cy="284163"/>
          </a:xfrm>
          <a:prstGeom prst="ellipse">
            <a:avLst/>
          </a:prstGeom>
          <a:solidFill>
            <a:schemeClr val="hlink"/>
          </a:solidFill>
          <a:ln w="9525">
            <a:noFill/>
            <a:round/>
            <a:headEnd/>
            <a:tailEnd/>
          </a:ln>
        </p:spPr>
        <p:txBody>
          <a:bodyPr wrap="none" lIns="73464" tIns="73464" rIns="73464" bIns="73464" anchor="ctr"/>
          <a:lstStyle/>
          <a:p>
            <a:pPr algn="ctr" defTabSz="912813">
              <a:buClr>
                <a:schemeClr val="tx2"/>
              </a:buClr>
            </a:pPr>
            <a:r>
              <a:rPr lang="en-US" sz="1600" b="1">
                <a:solidFill>
                  <a:schemeClr val="bg1"/>
                </a:solidFill>
              </a:rPr>
              <a:t>2.2</a:t>
            </a:r>
          </a:p>
        </p:txBody>
      </p:sp>
      <p:sp>
        <p:nvSpPr>
          <p:cNvPr id="63517" name="Rectangle 27"/>
          <p:cNvSpPr>
            <a:spLocks noChangeArrowheads="1"/>
          </p:cNvSpPr>
          <p:nvPr>
            <p:custDataLst>
              <p:tags r:id="rId19"/>
            </p:custDataLst>
          </p:nvPr>
        </p:nvSpPr>
        <p:spPr bwMode="gray">
          <a:xfrm>
            <a:off x="5038725" y="5603875"/>
            <a:ext cx="1541463" cy="365125"/>
          </a:xfrm>
          <a:prstGeom prst="rect">
            <a:avLst/>
          </a:prstGeom>
          <a:solidFill>
            <a:schemeClr val="accent2">
              <a:alpha val="59999"/>
            </a:schemeClr>
          </a:solidFill>
          <a:ln w="9525">
            <a:noFill/>
            <a:miter lim="800000"/>
            <a:headEnd/>
            <a:tailEnd/>
          </a:ln>
        </p:spPr>
        <p:txBody>
          <a:bodyPr wrap="none" lIns="93296" tIns="46648" rIns="93296" bIns="46648" anchor="ctr"/>
          <a:lstStyle/>
          <a:p>
            <a:endParaRPr lang="en-US"/>
          </a:p>
        </p:txBody>
      </p:sp>
      <p:sp>
        <p:nvSpPr>
          <p:cNvPr id="63518" name="Line 28"/>
          <p:cNvSpPr>
            <a:spLocks noChangeShapeType="1"/>
          </p:cNvSpPr>
          <p:nvPr>
            <p:custDataLst>
              <p:tags r:id="rId20"/>
            </p:custDataLst>
          </p:nvPr>
        </p:nvSpPr>
        <p:spPr bwMode="gray">
          <a:xfrm>
            <a:off x="5038725" y="5559425"/>
            <a:ext cx="1541463" cy="0"/>
          </a:xfrm>
          <a:prstGeom prst="line">
            <a:avLst/>
          </a:prstGeom>
          <a:noFill/>
          <a:ln w="19050">
            <a:solidFill>
              <a:srgbClr val="808080"/>
            </a:solidFill>
            <a:round/>
            <a:headEnd/>
            <a:tailEnd/>
          </a:ln>
        </p:spPr>
        <p:txBody>
          <a:bodyPr lIns="93296" tIns="46648" rIns="93296" bIns="46648"/>
          <a:lstStyle/>
          <a:p>
            <a:endParaRPr lang="en-US"/>
          </a:p>
        </p:txBody>
      </p:sp>
      <p:sp>
        <p:nvSpPr>
          <p:cNvPr id="63519" name="Oval 29"/>
          <p:cNvSpPr>
            <a:spLocks noChangeArrowheads="1"/>
          </p:cNvSpPr>
          <p:nvPr>
            <p:custDataLst>
              <p:tags r:id="rId21"/>
            </p:custDataLst>
          </p:nvPr>
        </p:nvSpPr>
        <p:spPr bwMode="gray">
          <a:xfrm>
            <a:off x="5670550" y="5645150"/>
            <a:ext cx="473075" cy="284163"/>
          </a:xfrm>
          <a:prstGeom prst="ellipse">
            <a:avLst/>
          </a:prstGeom>
          <a:solidFill>
            <a:schemeClr val="hlink"/>
          </a:solidFill>
          <a:ln w="9525">
            <a:noFill/>
            <a:round/>
            <a:headEnd/>
            <a:tailEnd/>
          </a:ln>
        </p:spPr>
        <p:txBody>
          <a:bodyPr wrap="none" lIns="73464" tIns="73464" rIns="73464" bIns="73464" anchor="ctr"/>
          <a:lstStyle/>
          <a:p>
            <a:pPr algn="ctr" defTabSz="912813">
              <a:buClr>
                <a:schemeClr val="tx2"/>
              </a:buClr>
            </a:pPr>
            <a:r>
              <a:rPr lang="en-US" sz="1600" b="1">
                <a:solidFill>
                  <a:schemeClr val="bg1"/>
                </a:solidFill>
              </a:rPr>
              <a:t>2.2</a:t>
            </a:r>
          </a:p>
        </p:txBody>
      </p:sp>
      <p:graphicFrame>
        <p:nvGraphicFramePr>
          <p:cNvPr id="63500" name="Object 12"/>
          <p:cNvGraphicFramePr>
            <a:graphicFrameLocks/>
          </p:cNvGraphicFramePr>
          <p:nvPr>
            <p:custDataLst>
              <p:tags r:id="rId22"/>
            </p:custDataLst>
          </p:nvPr>
        </p:nvGraphicFramePr>
        <p:xfrm>
          <a:off x="1354138" y="2130425"/>
          <a:ext cx="7061200" cy="3119438"/>
        </p:xfrm>
        <a:graphic>
          <a:graphicData uri="http://schemas.openxmlformats.org/presentationml/2006/ole">
            <p:oleObj spid="_x0000_s63500" name="Chart" r:id="rId70" imgW="6915302" imgH="3067182" progId="MSGraph.Chart.8">
              <p:embed followColorScheme="full"/>
            </p:oleObj>
          </a:graphicData>
        </a:graphic>
      </p:graphicFrame>
      <p:sp>
        <p:nvSpPr>
          <p:cNvPr id="63520" name="Line 32"/>
          <p:cNvSpPr>
            <a:spLocks noChangeShapeType="1"/>
          </p:cNvSpPr>
          <p:nvPr>
            <p:custDataLst>
              <p:tags r:id="rId23"/>
            </p:custDataLst>
          </p:nvPr>
        </p:nvSpPr>
        <p:spPr bwMode="gray">
          <a:xfrm>
            <a:off x="1552575" y="3070225"/>
            <a:ext cx="68263" cy="0"/>
          </a:xfrm>
          <a:prstGeom prst="line">
            <a:avLst/>
          </a:prstGeom>
          <a:noFill/>
          <a:ln w="9525">
            <a:solidFill>
              <a:schemeClr val="tx1"/>
            </a:solidFill>
            <a:round/>
            <a:headEnd/>
            <a:tailEnd/>
          </a:ln>
        </p:spPr>
        <p:txBody>
          <a:bodyPr wrap="none" lIns="93296" tIns="46648" rIns="93296" bIns="46648" anchor="ctr"/>
          <a:lstStyle/>
          <a:p>
            <a:endParaRPr lang="en-US"/>
          </a:p>
        </p:txBody>
      </p:sp>
      <p:sp>
        <p:nvSpPr>
          <p:cNvPr id="63521" name="Line 33"/>
          <p:cNvSpPr>
            <a:spLocks noChangeShapeType="1"/>
          </p:cNvSpPr>
          <p:nvPr>
            <p:custDataLst>
              <p:tags r:id="rId24"/>
            </p:custDataLst>
          </p:nvPr>
        </p:nvSpPr>
        <p:spPr bwMode="gray">
          <a:xfrm>
            <a:off x="1552575" y="2252663"/>
            <a:ext cx="68263" cy="0"/>
          </a:xfrm>
          <a:prstGeom prst="line">
            <a:avLst/>
          </a:prstGeom>
          <a:noFill/>
          <a:ln w="9525">
            <a:solidFill>
              <a:schemeClr val="tx1"/>
            </a:solidFill>
            <a:round/>
            <a:headEnd/>
            <a:tailEnd/>
          </a:ln>
        </p:spPr>
        <p:txBody>
          <a:bodyPr wrap="none" lIns="93296" tIns="46648" rIns="93296" bIns="46648" anchor="ctr"/>
          <a:lstStyle/>
          <a:p>
            <a:endParaRPr lang="en-US"/>
          </a:p>
        </p:txBody>
      </p:sp>
      <p:sp>
        <p:nvSpPr>
          <p:cNvPr id="63522" name="Line 34"/>
          <p:cNvSpPr>
            <a:spLocks noChangeShapeType="1"/>
          </p:cNvSpPr>
          <p:nvPr>
            <p:custDataLst>
              <p:tags r:id="rId25"/>
            </p:custDataLst>
          </p:nvPr>
        </p:nvSpPr>
        <p:spPr bwMode="gray">
          <a:xfrm>
            <a:off x="1552575" y="5051425"/>
            <a:ext cx="68263" cy="0"/>
          </a:xfrm>
          <a:prstGeom prst="line">
            <a:avLst/>
          </a:prstGeom>
          <a:noFill/>
          <a:ln w="9525">
            <a:solidFill>
              <a:schemeClr val="tx1"/>
            </a:solidFill>
            <a:round/>
            <a:headEnd/>
            <a:tailEnd/>
          </a:ln>
        </p:spPr>
        <p:txBody>
          <a:bodyPr wrap="none" lIns="93296" tIns="46648" rIns="93296" bIns="46648" anchor="ctr"/>
          <a:lstStyle/>
          <a:p>
            <a:endParaRPr lang="en-US"/>
          </a:p>
        </p:txBody>
      </p:sp>
      <p:sp>
        <p:nvSpPr>
          <p:cNvPr id="63523" name="Line 35"/>
          <p:cNvSpPr>
            <a:spLocks noChangeShapeType="1"/>
          </p:cNvSpPr>
          <p:nvPr>
            <p:custDataLst>
              <p:tags r:id="rId26"/>
            </p:custDataLst>
          </p:nvPr>
        </p:nvSpPr>
        <p:spPr bwMode="gray">
          <a:xfrm>
            <a:off x="1552575" y="4692650"/>
            <a:ext cx="68263" cy="0"/>
          </a:xfrm>
          <a:prstGeom prst="line">
            <a:avLst/>
          </a:prstGeom>
          <a:noFill/>
          <a:ln w="9525">
            <a:solidFill>
              <a:schemeClr val="tx1"/>
            </a:solidFill>
            <a:round/>
            <a:headEnd/>
            <a:tailEnd/>
          </a:ln>
        </p:spPr>
        <p:txBody>
          <a:bodyPr wrap="none" lIns="93296" tIns="46648" rIns="93296" bIns="46648" anchor="ctr"/>
          <a:lstStyle/>
          <a:p>
            <a:endParaRPr lang="en-US"/>
          </a:p>
        </p:txBody>
      </p:sp>
      <p:sp>
        <p:nvSpPr>
          <p:cNvPr id="63524" name="Line 36"/>
          <p:cNvSpPr>
            <a:spLocks noChangeShapeType="1"/>
          </p:cNvSpPr>
          <p:nvPr>
            <p:custDataLst>
              <p:tags r:id="rId27"/>
            </p:custDataLst>
          </p:nvPr>
        </p:nvSpPr>
        <p:spPr bwMode="gray">
          <a:xfrm>
            <a:off x="1552575" y="4284663"/>
            <a:ext cx="68263" cy="0"/>
          </a:xfrm>
          <a:prstGeom prst="line">
            <a:avLst/>
          </a:prstGeom>
          <a:noFill/>
          <a:ln w="9525">
            <a:solidFill>
              <a:schemeClr val="tx1"/>
            </a:solidFill>
            <a:round/>
            <a:headEnd/>
            <a:tailEnd/>
          </a:ln>
        </p:spPr>
        <p:txBody>
          <a:bodyPr wrap="none" lIns="93296" tIns="46648" rIns="93296" bIns="46648" anchor="ctr"/>
          <a:lstStyle/>
          <a:p>
            <a:endParaRPr lang="en-US"/>
          </a:p>
        </p:txBody>
      </p:sp>
      <p:sp>
        <p:nvSpPr>
          <p:cNvPr id="63525" name="Line 37"/>
          <p:cNvSpPr>
            <a:spLocks noChangeShapeType="1"/>
          </p:cNvSpPr>
          <p:nvPr>
            <p:custDataLst>
              <p:tags r:id="rId28"/>
            </p:custDataLst>
          </p:nvPr>
        </p:nvSpPr>
        <p:spPr bwMode="gray">
          <a:xfrm>
            <a:off x="1552575" y="3876675"/>
            <a:ext cx="68263" cy="0"/>
          </a:xfrm>
          <a:prstGeom prst="line">
            <a:avLst/>
          </a:prstGeom>
          <a:noFill/>
          <a:ln w="9525">
            <a:solidFill>
              <a:schemeClr val="tx1"/>
            </a:solidFill>
            <a:round/>
            <a:headEnd/>
            <a:tailEnd/>
          </a:ln>
        </p:spPr>
        <p:txBody>
          <a:bodyPr wrap="none" lIns="93296" tIns="46648" rIns="93296" bIns="46648" anchor="ctr"/>
          <a:lstStyle/>
          <a:p>
            <a:endParaRPr lang="en-US"/>
          </a:p>
        </p:txBody>
      </p:sp>
      <p:sp>
        <p:nvSpPr>
          <p:cNvPr id="63526" name="Line 38"/>
          <p:cNvSpPr>
            <a:spLocks noChangeShapeType="1"/>
          </p:cNvSpPr>
          <p:nvPr>
            <p:custDataLst>
              <p:tags r:id="rId29"/>
            </p:custDataLst>
          </p:nvPr>
        </p:nvSpPr>
        <p:spPr bwMode="gray">
          <a:xfrm>
            <a:off x="1552575" y="3468688"/>
            <a:ext cx="68263" cy="0"/>
          </a:xfrm>
          <a:prstGeom prst="line">
            <a:avLst/>
          </a:prstGeom>
          <a:noFill/>
          <a:ln w="9525">
            <a:solidFill>
              <a:schemeClr val="tx1"/>
            </a:solidFill>
            <a:round/>
            <a:headEnd/>
            <a:tailEnd/>
          </a:ln>
        </p:spPr>
        <p:txBody>
          <a:bodyPr wrap="none" lIns="93296" tIns="46648" rIns="93296" bIns="46648" anchor="ctr"/>
          <a:lstStyle/>
          <a:p>
            <a:endParaRPr lang="en-US"/>
          </a:p>
        </p:txBody>
      </p:sp>
      <p:sp>
        <p:nvSpPr>
          <p:cNvPr id="63527" name="Line 39"/>
          <p:cNvSpPr>
            <a:spLocks noChangeShapeType="1"/>
          </p:cNvSpPr>
          <p:nvPr>
            <p:custDataLst>
              <p:tags r:id="rId30"/>
            </p:custDataLst>
          </p:nvPr>
        </p:nvSpPr>
        <p:spPr bwMode="gray">
          <a:xfrm>
            <a:off x="1552575" y="2660650"/>
            <a:ext cx="68263" cy="0"/>
          </a:xfrm>
          <a:prstGeom prst="line">
            <a:avLst/>
          </a:prstGeom>
          <a:noFill/>
          <a:ln w="9525">
            <a:solidFill>
              <a:schemeClr val="tx1"/>
            </a:solidFill>
            <a:round/>
            <a:headEnd/>
            <a:tailEnd/>
          </a:ln>
        </p:spPr>
        <p:txBody>
          <a:bodyPr wrap="none" lIns="93296" tIns="46648" rIns="93296" bIns="46648" anchor="ctr"/>
          <a:lstStyle/>
          <a:p>
            <a:endParaRPr lang="en-US"/>
          </a:p>
        </p:txBody>
      </p:sp>
      <p:sp useBgFill="1">
        <p:nvSpPr>
          <p:cNvPr id="63528" name="Freeform 40"/>
          <p:cNvSpPr>
            <a:spLocks/>
          </p:cNvSpPr>
          <p:nvPr>
            <p:custDataLst>
              <p:tags r:id="rId31"/>
            </p:custDataLst>
          </p:nvPr>
        </p:nvSpPr>
        <p:spPr bwMode="auto">
          <a:xfrm>
            <a:off x="1482725" y="4941888"/>
            <a:ext cx="150813" cy="98425"/>
          </a:xfrm>
          <a:custGeom>
            <a:avLst/>
            <a:gdLst>
              <a:gd name="T0" fmla="*/ 0 w 93"/>
              <a:gd name="T1" fmla="*/ 62724164 h 61"/>
              <a:gd name="T2" fmla="*/ 241665692 w 93"/>
              <a:gd name="T3" fmla="*/ 0 h 61"/>
              <a:gd name="T4" fmla="*/ 241665692 w 93"/>
              <a:gd name="T5" fmla="*/ 94086234 h 61"/>
              <a:gd name="T6" fmla="*/ 0 w 93"/>
              <a:gd name="T7" fmla="*/ 156810398 h 61"/>
              <a:gd name="T8" fmla="*/ 0 w 93"/>
              <a:gd name="T9" fmla="*/ 62724164 h 61"/>
              <a:gd name="T10" fmla="*/ 0 60000 65536"/>
              <a:gd name="T11" fmla="*/ 0 60000 65536"/>
              <a:gd name="T12" fmla="*/ 0 60000 65536"/>
              <a:gd name="T13" fmla="*/ 0 60000 65536"/>
              <a:gd name="T14" fmla="*/ 0 60000 65536"/>
              <a:gd name="T15" fmla="*/ 0 w 93"/>
              <a:gd name="T16" fmla="*/ 0 h 61"/>
              <a:gd name="T17" fmla="*/ 93 w 93"/>
              <a:gd name="T18" fmla="*/ 61 h 61"/>
            </a:gdLst>
            <a:ahLst/>
            <a:cxnLst>
              <a:cxn ang="T10">
                <a:pos x="T0" y="T1"/>
              </a:cxn>
              <a:cxn ang="T11">
                <a:pos x="T2" y="T3"/>
              </a:cxn>
              <a:cxn ang="T12">
                <a:pos x="T4" y="T5"/>
              </a:cxn>
              <a:cxn ang="T13">
                <a:pos x="T6" y="T7"/>
              </a:cxn>
              <a:cxn ang="T14">
                <a:pos x="T8" y="T9"/>
              </a:cxn>
            </a:cxnLst>
            <a:rect l="T15" t="T16" r="T17" b="T18"/>
            <a:pathLst>
              <a:path w="93" h="61">
                <a:moveTo>
                  <a:pt x="0" y="24"/>
                </a:moveTo>
                <a:lnTo>
                  <a:pt x="92" y="0"/>
                </a:lnTo>
                <a:lnTo>
                  <a:pt x="92" y="36"/>
                </a:lnTo>
                <a:lnTo>
                  <a:pt x="0" y="60"/>
                </a:lnTo>
                <a:lnTo>
                  <a:pt x="0" y="24"/>
                </a:lnTo>
                <a:close/>
              </a:path>
            </a:pathLst>
          </a:custGeom>
          <a:ln w="9525">
            <a:noFill/>
            <a:round/>
            <a:headEnd/>
            <a:tailEnd/>
          </a:ln>
        </p:spPr>
        <p:txBody>
          <a:bodyPr wrap="none" lIns="93296" tIns="46648" rIns="93296" bIns="46648" anchor="ctr"/>
          <a:lstStyle/>
          <a:p>
            <a:endParaRPr lang="en-US"/>
          </a:p>
        </p:txBody>
      </p:sp>
      <p:sp>
        <p:nvSpPr>
          <p:cNvPr id="63529" name="Freeform 41"/>
          <p:cNvSpPr>
            <a:spLocks/>
          </p:cNvSpPr>
          <p:nvPr>
            <p:custDataLst>
              <p:tags r:id="rId32"/>
            </p:custDataLst>
          </p:nvPr>
        </p:nvSpPr>
        <p:spPr bwMode="auto">
          <a:xfrm>
            <a:off x="1482725" y="4941888"/>
            <a:ext cx="150813" cy="41275"/>
          </a:xfrm>
          <a:custGeom>
            <a:avLst/>
            <a:gdLst>
              <a:gd name="T0" fmla="*/ 0 w 93"/>
              <a:gd name="T1" fmla="*/ 64180980 h 25"/>
              <a:gd name="T2" fmla="*/ 241665692 w 93"/>
              <a:gd name="T3" fmla="*/ 0 h 25"/>
              <a:gd name="T4" fmla="*/ 0 60000 65536"/>
              <a:gd name="T5" fmla="*/ 0 60000 65536"/>
              <a:gd name="T6" fmla="*/ 0 w 93"/>
              <a:gd name="T7" fmla="*/ 0 h 25"/>
              <a:gd name="T8" fmla="*/ 93 w 93"/>
              <a:gd name="T9" fmla="*/ 25 h 25"/>
            </a:gdLst>
            <a:ahLst/>
            <a:cxnLst>
              <a:cxn ang="T4">
                <a:pos x="T0" y="T1"/>
              </a:cxn>
              <a:cxn ang="T5">
                <a:pos x="T2" y="T3"/>
              </a:cxn>
            </a:cxnLst>
            <a:rect l="T6" t="T7" r="T8" b="T9"/>
            <a:pathLst>
              <a:path w="93" h="25">
                <a:moveTo>
                  <a:pt x="0" y="24"/>
                </a:moveTo>
                <a:lnTo>
                  <a:pt x="92" y="0"/>
                </a:lnTo>
              </a:path>
            </a:pathLst>
          </a:custGeom>
          <a:noFill/>
          <a:ln w="9525">
            <a:solidFill>
              <a:schemeClr val="tx1"/>
            </a:solidFill>
            <a:round/>
            <a:headEnd type="none" w="med" len="med"/>
            <a:tailEnd type="none" w="med" len="med"/>
          </a:ln>
        </p:spPr>
        <p:txBody>
          <a:bodyPr wrap="none" lIns="93296" tIns="46648" rIns="93296" bIns="46648" anchor="ctr"/>
          <a:lstStyle/>
          <a:p>
            <a:endParaRPr lang="en-US"/>
          </a:p>
        </p:txBody>
      </p:sp>
      <p:sp>
        <p:nvSpPr>
          <p:cNvPr id="63530" name="Freeform 42"/>
          <p:cNvSpPr>
            <a:spLocks/>
          </p:cNvSpPr>
          <p:nvPr>
            <p:custDataLst>
              <p:tags r:id="rId33"/>
            </p:custDataLst>
          </p:nvPr>
        </p:nvSpPr>
        <p:spPr bwMode="auto">
          <a:xfrm>
            <a:off x="1482725" y="5000625"/>
            <a:ext cx="150813" cy="39688"/>
          </a:xfrm>
          <a:custGeom>
            <a:avLst/>
            <a:gdLst>
              <a:gd name="T0" fmla="*/ 0 w 93"/>
              <a:gd name="T1" fmla="*/ 61713258 h 25"/>
              <a:gd name="T2" fmla="*/ 241665692 w 93"/>
              <a:gd name="T3" fmla="*/ 0 h 25"/>
              <a:gd name="T4" fmla="*/ 0 60000 65536"/>
              <a:gd name="T5" fmla="*/ 0 60000 65536"/>
              <a:gd name="T6" fmla="*/ 0 w 93"/>
              <a:gd name="T7" fmla="*/ 0 h 25"/>
              <a:gd name="T8" fmla="*/ 93 w 93"/>
              <a:gd name="T9" fmla="*/ 25 h 25"/>
            </a:gdLst>
            <a:ahLst/>
            <a:cxnLst>
              <a:cxn ang="T4">
                <a:pos x="T0" y="T1"/>
              </a:cxn>
              <a:cxn ang="T5">
                <a:pos x="T2" y="T3"/>
              </a:cxn>
            </a:cxnLst>
            <a:rect l="T6" t="T7" r="T8" b="T9"/>
            <a:pathLst>
              <a:path w="93" h="25">
                <a:moveTo>
                  <a:pt x="0" y="24"/>
                </a:moveTo>
                <a:lnTo>
                  <a:pt x="92" y="0"/>
                </a:lnTo>
              </a:path>
            </a:pathLst>
          </a:custGeom>
          <a:noFill/>
          <a:ln w="9525">
            <a:solidFill>
              <a:schemeClr val="tx1"/>
            </a:solidFill>
            <a:round/>
            <a:headEnd type="none" w="med" len="med"/>
            <a:tailEnd type="none" w="med" len="med"/>
          </a:ln>
        </p:spPr>
        <p:txBody>
          <a:bodyPr wrap="none" lIns="93296" tIns="46648" rIns="93296" bIns="46648" anchor="ctr"/>
          <a:lstStyle/>
          <a:p>
            <a:endParaRPr lang="en-US"/>
          </a:p>
        </p:txBody>
      </p:sp>
      <p:sp>
        <p:nvSpPr>
          <p:cNvPr id="63531" name="Rectangle 43"/>
          <p:cNvSpPr>
            <a:spLocks noChangeArrowheads="1"/>
          </p:cNvSpPr>
          <p:nvPr>
            <p:custDataLst>
              <p:tags r:id="rId34"/>
            </p:custDataLst>
          </p:nvPr>
        </p:nvSpPr>
        <p:spPr bwMode="gray">
          <a:xfrm>
            <a:off x="1157288" y="2139950"/>
            <a:ext cx="228600" cy="225425"/>
          </a:xfrm>
          <a:prstGeom prst="rect">
            <a:avLst/>
          </a:prstGeom>
          <a:noFill/>
          <a:ln w="9525">
            <a:noFill/>
            <a:miter lim="800000"/>
            <a:headEnd/>
            <a:tailEnd/>
          </a:ln>
        </p:spPr>
        <p:txBody>
          <a:bodyPr wrap="none" lIns="0" tIns="0" rIns="0" bIns="0" anchor="ctr"/>
          <a:lstStyle/>
          <a:p>
            <a:pPr algn="r" defTabSz="912813">
              <a:lnSpc>
                <a:spcPct val="90000"/>
              </a:lnSpc>
              <a:buClr>
                <a:schemeClr val="tx2"/>
              </a:buClr>
            </a:pPr>
            <a:fld id="{7561F419-69AA-4C65-BF9F-E62F36C22FEC}" type="datetime'''''''''''''''''''''''''5''''''''''0'''''''''''''''">
              <a:rPr lang="en-US" sz="1600"/>
              <a:pPr algn="r" defTabSz="912813">
                <a:lnSpc>
                  <a:spcPct val="90000"/>
                </a:lnSpc>
                <a:buClr>
                  <a:schemeClr val="tx2"/>
                </a:buClr>
              </a:pPr>
              <a:t>50</a:t>
            </a:fld>
            <a:endParaRPr lang="en-US" sz="1600"/>
          </a:p>
        </p:txBody>
      </p:sp>
      <p:sp>
        <p:nvSpPr>
          <p:cNvPr id="63532" name="Rectangle 44"/>
          <p:cNvSpPr>
            <a:spLocks noChangeArrowheads="1"/>
          </p:cNvSpPr>
          <p:nvPr>
            <p:custDataLst>
              <p:tags r:id="rId35"/>
            </p:custDataLst>
          </p:nvPr>
        </p:nvSpPr>
        <p:spPr bwMode="gray">
          <a:xfrm>
            <a:off x="1157288" y="2547938"/>
            <a:ext cx="228600" cy="225425"/>
          </a:xfrm>
          <a:prstGeom prst="rect">
            <a:avLst/>
          </a:prstGeom>
          <a:noFill/>
          <a:ln w="9525">
            <a:noFill/>
            <a:miter lim="800000"/>
            <a:headEnd/>
            <a:tailEnd/>
          </a:ln>
        </p:spPr>
        <p:txBody>
          <a:bodyPr wrap="none" lIns="0" tIns="0" rIns="0" bIns="0" anchor="ctr"/>
          <a:lstStyle/>
          <a:p>
            <a:pPr algn="r" defTabSz="912813">
              <a:lnSpc>
                <a:spcPct val="90000"/>
              </a:lnSpc>
              <a:buClr>
                <a:schemeClr val="tx2"/>
              </a:buClr>
            </a:pPr>
            <a:fld id="{42F5CE21-EE1F-4FAE-86C4-909F63E11D2A}" type="datetime'''''''''''''4''''''''''''''''''''''5'''''''''''''''">
              <a:rPr lang="en-US" sz="1600"/>
              <a:pPr algn="r" defTabSz="912813">
                <a:lnSpc>
                  <a:spcPct val="90000"/>
                </a:lnSpc>
                <a:buClr>
                  <a:schemeClr val="tx2"/>
                </a:buClr>
              </a:pPr>
              <a:t>45</a:t>
            </a:fld>
            <a:endParaRPr lang="en-US" sz="1600"/>
          </a:p>
        </p:txBody>
      </p:sp>
      <p:sp>
        <p:nvSpPr>
          <p:cNvPr id="63533" name="Rectangle 45"/>
          <p:cNvSpPr>
            <a:spLocks noChangeArrowheads="1"/>
          </p:cNvSpPr>
          <p:nvPr>
            <p:custDataLst>
              <p:tags r:id="rId36"/>
            </p:custDataLst>
          </p:nvPr>
        </p:nvSpPr>
        <p:spPr bwMode="gray">
          <a:xfrm>
            <a:off x="1157288" y="2955925"/>
            <a:ext cx="228600" cy="225425"/>
          </a:xfrm>
          <a:prstGeom prst="rect">
            <a:avLst/>
          </a:prstGeom>
          <a:noFill/>
          <a:ln w="9525">
            <a:noFill/>
            <a:miter lim="800000"/>
            <a:headEnd/>
            <a:tailEnd/>
          </a:ln>
        </p:spPr>
        <p:txBody>
          <a:bodyPr wrap="none" lIns="0" tIns="0" rIns="0" bIns="0" anchor="ctr"/>
          <a:lstStyle/>
          <a:p>
            <a:pPr algn="r" defTabSz="912813">
              <a:lnSpc>
                <a:spcPct val="90000"/>
              </a:lnSpc>
              <a:buClr>
                <a:schemeClr val="tx2"/>
              </a:buClr>
            </a:pPr>
            <a:fld id="{6A4D531D-A8F7-4A02-B600-4EBD86A2FFB3}" type="datetime'''''''''''''4''''''''0'''''''''''''''''">
              <a:rPr lang="en-US" sz="1600"/>
              <a:pPr algn="r" defTabSz="912813">
                <a:lnSpc>
                  <a:spcPct val="90000"/>
                </a:lnSpc>
                <a:buClr>
                  <a:schemeClr val="tx2"/>
                </a:buClr>
              </a:pPr>
              <a:t>40</a:t>
            </a:fld>
            <a:endParaRPr lang="en-US" sz="1600"/>
          </a:p>
        </p:txBody>
      </p:sp>
      <p:sp>
        <p:nvSpPr>
          <p:cNvPr id="63534" name="Rectangle 46"/>
          <p:cNvSpPr>
            <a:spLocks noChangeArrowheads="1"/>
          </p:cNvSpPr>
          <p:nvPr>
            <p:custDataLst>
              <p:tags r:id="rId37"/>
            </p:custDataLst>
          </p:nvPr>
        </p:nvSpPr>
        <p:spPr bwMode="gray">
          <a:xfrm>
            <a:off x="1157288" y="3354388"/>
            <a:ext cx="228600" cy="225425"/>
          </a:xfrm>
          <a:prstGeom prst="rect">
            <a:avLst/>
          </a:prstGeom>
          <a:noFill/>
          <a:ln w="9525">
            <a:noFill/>
            <a:miter lim="800000"/>
            <a:headEnd/>
            <a:tailEnd/>
          </a:ln>
        </p:spPr>
        <p:txBody>
          <a:bodyPr wrap="none" lIns="0" tIns="0" rIns="0" bIns="0" anchor="ctr"/>
          <a:lstStyle/>
          <a:p>
            <a:pPr algn="r" defTabSz="912813">
              <a:lnSpc>
                <a:spcPct val="90000"/>
              </a:lnSpc>
              <a:buClr>
                <a:schemeClr val="tx2"/>
              </a:buClr>
            </a:pPr>
            <a:fld id="{A12C25F6-1113-48F5-8CB4-73EECC208C14}" type="datetime'''''''''''''''''''3''''''''''''''''''5'''">
              <a:rPr lang="en-US" sz="1600"/>
              <a:pPr algn="r" defTabSz="912813">
                <a:lnSpc>
                  <a:spcPct val="90000"/>
                </a:lnSpc>
                <a:buClr>
                  <a:schemeClr val="tx2"/>
                </a:buClr>
              </a:pPr>
              <a:t>35</a:t>
            </a:fld>
            <a:endParaRPr lang="en-US" sz="1600"/>
          </a:p>
        </p:txBody>
      </p:sp>
      <p:sp>
        <p:nvSpPr>
          <p:cNvPr id="63535" name="Rectangle 47"/>
          <p:cNvSpPr>
            <a:spLocks noChangeArrowheads="1"/>
          </p:cNvSpPr>
          <p:nvPr>
            <p:custDataLst>
              <p:tags r:id="rId38"/>
            </p:custDataLst>
          </p:nvPr>
        </p:nvSpPr>
        <p:spPr bwMode="gray">
          <a:xfrm>
            <a:off x="1157288" y="3762375"/>
            <a:ext cx="228600" cy="225425"/>
          </a:xfrm>
          <a:prstGeom prst="rect">
            <a:avLst/>
          </a:prstGeom>
          <a:noFill/>
          <a:ln w="9525">
            <a:noFill/>
            <a:miter lim="800000"/>
            <a:headEnd/>
            <a:tailEnd/>
          </a:ln>
        </p:spPr>
        <p:txBody>
          <a:bodyPr wrap="none" lIns="0" tIns="0" rIns="0" bIns="0" anchor="ctr"/>
          <a:lstStyle/>
          <a:p>
            <a:pPr algn="r" defTabSz="912813">
              <a:lnSpc>
                <a:spcPct val="90000"/>
              </a:lnSpc>
              <a:buClr>
                <a:schemeClr val="tx2"/>
              </a:buClr>
            </a:pPr>
            <a:fld id="{CF41D4B4-F725-40D2-9C9C-9D078D9BE43A}" type="datetime'''''''''''''''''''''''''3''''''''0'''''''''''''''''''''">
              <a:rPr lang="en-US" sz="1600"/>
              <a:pPr algn="r" defTabSz="912813">
                <a:lnSpc>
                  <a:spcPct val="90000"/>
                </a:lnSpc>
                <a:buClr>
                  <a:schemeClr val="tx2"/>
                </a:buClr>
              </a:pPr>
              <a:t>30</a:t>
            </a:fld>
            <a:endParaRPr lang="en-US" sz="1600"/>
          </a:p>
        </p:txBody>
      </p:sp>
      <p:sp>
        <p:nvSpPr>
          <p:cNvPr id="63536" name="Rectangle 48"/>
          <p:cNvSpPr>
            <a:spLocks noChangeArrowheads="1"/>
          </p:cNvSpPr>
          <p:nvPr>
            <p:custDataLst>
              <p:tags r:id="rId39"/>
            </p:custDataLst>
          </p:nvPr>
        </p:nvSpPr>
        <p:spPr bwMode="gray">
          <a:xfrm>
            <a:off x="1157288" y="4170363"/>
            <a:ext cx="228600" cy="225425"/>
          </a:xfrm>
          <a:prstGeom prst="rect">
            <a:avLst/>
          </a:prstGeom>
          <a:noFill/>
          <a:ln w="9525">
            <a:noFill/>
            <a:miter lim="800000"/>
            <a:headEnd/>
            <a:tailEnd/>
          </a:ln>
        </p:spPr>
        <p:txBody>
          <a:bodyPr wrap="none" lIns="0" tIns="0" rIns="0" bIns="0" anchor="ctr"/>
          <a:lstStyle/>
          <a:p>
            <a:pPr algn="r" defTabSz="912813">
              <a:lnSpc>
                <a:spcPct val="90000"/>
              </a:lnSpc>
              <a:buClr>
                <a:schemeClr val="tx2"/>
              </a:buClr>
            </a:pPr>
            <a:fld id="{4CC547FD-936D-4C20-B3AD-1AAE568DA8DD}" type="datetime'''''''''''''''2''''''''''''''''''5'">
              <a:rPr lang="en-US" sz="1600"/>
              <a:pPr algn="r" defTabSz="912813">
                <a:lnSpc>
                  <a:spcPct val="90000"/>
                </a:lnSpc>
                <a:buClr>
                  <a:schemeClr val="tx2"/>
                </a:buClr>
              </a:pPr>
              <a:t>25</a:t>
            </a:fld>
            <a:endParaRPr lang="en-US" sz="1600"/>
          </a:p>
        </p:txBody>
      </p:sp>
      <p:sp>
        <p:nvSpPr>
          <p:cNvPr id="63537" name="Rectangle 49"/>
          <p:cNvSpPr>
            <a:spLocks noChangeArrowheads="1"/>
          </p:cNvSpPr>
          <p:nvPr>
            <p:custDataLst>
              <p:tags r:id="rId40"/>
            </p:custDataLst>
          </p:nvPr>
        </p:nvSpPr>
        <p:spPr bwMode="gray">
          <a:xfrm>
            <a:off x="1157288" y="4578350"/>
            <a:ext cx="228600" cy="225425"/>
          </a:xfrm>
          <a:prstGeom prst="rect">
            <a:avLst/>
          </a:prstGeom>
          <a:noFill/>
          <a:ln w="9525">
            <a:noFill/>
            <a:miter lim="800000"/>
            <a:headEnd/>
            <a:tailEnd/>
          </a:ln>
        </p:spPr>
        <p:txBody>
          <a:bodyPr wrap="none" lIns="0" tIns="0" rIns="0" bIns="0" anchor="ctr"/>
          <a:lstStyle/>
          <a:p>
            <a:pPr algn="r" defTabSz="912813">
              <a:lnSpc>
                <a:spcPct val="90000"/>
              </a:lnSpc>
              <a:buClr>
                <a:schemeClr val="tx2"/>
              </a:buClr>
            </a:pPr>
            <a:fld id="{93CE1438-7362-42C1-A167-8723B98EE041}" type="datetime'''''''20'''''''''''''''''''">
              <a:rPr lang="en-US" sz="1600"/>
              <a:pPr algn="r" defTabSz="912813">
                <a:lnSpc>
                  <a:spcPct val="90000"/>
                </a:lnSpc>
                <a:buClr>
                  <a:schemeClr val="tx2"/>
                </a:buClr>
              </a:pPr>
              <a:t>20</a:t>
            </a:fld>
            <a:endParaRPr lang="en-US" sz="1600"/>
          </a:p>
        </p:txBody>
      </p:sp>
      <p:sp>
        <p:nvSpPr>
          <p:cNvPr id="63538" name="Rectangle 50"/>
          <p:cNvSpPr>
            <a:spLocks noChangeArrowheads="1"/>
          </p:cNvSpPr>
          <p:nvPr>
            <p:custDataLst>
              <p:tags r:id="rId41"/>
            </p:custDataLst>
          </p:nvPr>
        </p:nvSpPr>
        <p:spPr bwMode="gray">
          <a:xfrm>
            <a:off x="1271588" y="4938713"/>
            <a:ext cx="114300" cy="225425"/>
          </a:xfrm>
          <a:prstGeom prst="rect">
            <a:avLst/>
          </a:prstGeom>
          <a:noFill/>
          <a:ln w="9525">
            <a:noFill/>
            <a:miter lim="800000"/>
            <a:headEnd/>
            <a:tailEnd/>
          </a:ln>
        </p:spPr>
        <p:txBody>
          <a:bodyPr wrap="none" lIns="0" tIns="0" rIns="0" bIns="0" anchor="ctr"/>
          <a:lstStyle/>
          <a:p>
            <a:pPr algn="r" defTabSz="912813">
              <a:lnSpc>
                <a:spcPct val="90000"/>
              </a:lnSpc>
              <a:buClr>
                <a:schemeClr val="tx2"/>
              </a:buClr>
            </a:pPr>
            <a:fld id="{D40978E1-EDE4-4AD5-A437-1A14AF3B9C81}" type="datetime'''''''''''''''''''''''''''0'">
              <a:rPr lang="en-US" sz="1600"/>
              <a:pPr algn="r" defTabSz="912813">
                <a:lnSpc>
                  <a:spcPct val="90000"/>
                </a:lnSpc>
                <a:buClr>
                  <a:schemeClr val="tx2"/>
                </a:buClr>
              </a:pPr>
              <a:t>0</a:t>
            </a:fld>
            <a:endParaRPr lang="en-US" sz="1600"/>
          </a:p>
        </p:txBody>
      </p:sp>
      <p:sp>
        <p:nvSpPr>
          <p:cNvPr id="63539" name="Rectangle 51"/>
          <p:cNvSpPr>
            <a:spLocks noChangeArrowheads="1"/>
          </p:cNvSpPr>
          <p:nvPr>
            <p:custDataLst>
              <p:tags r:id="rId42"/>
            </p:custDataLst>
          </p:nvPr>
        </p:nvSpPr>
        <p:spPr bwMode="auto">
          <a:xfrm>
            <a:off x="7212013" y="5243513"/>
            <a:ext cx="458787" cy="225425"/>
          </a:xfrm>
          <a:prstGeom prst="rect">
            <a:avLst/>
          </a:prstGeom>
          <a:noFill/>
          <a:ln w="9525">
            <a:noFill/>
            <a:miter lim="800000"/>
            <a:headEnd/>
            <a:tailEnd/>
          </a:ln>
        </p:spPr>
        <p:txBody>
          <a:bodyPr wrap="none" lIns="0" tIns="0" rIns="0" bIns="0"/>
          <a:lstStyle/>
          <a:p>
            <a:pPr algn="ctr" defTabSz="912813">
              <a:lnSpc>
                <a:spcPct val="90000"/>
              </a:lnSpc>
              <a:buClr>
                <a:schemeClr val="tx2"/>
              </a:buClr>
            </a:pPr>
            <a:fld id="{01C64DFC-118C-4C12-9D0C-E8AC45D79B95}" type="datetime'2''''''''''''''''''0''''''''0''''''''''''''''''''5'''''''''">
              <a:rPr lang="en-US" sz="1600"/>
              <a:pPr algn="ctr" defTabSz="912813">
                <a:lnSpc>
                  <a:spcPct val="90000"/>
                </a:lnSpc>
                <a:buClr>
                  <a:schemeClr val="tx2"/>
                </a:buClr>
              </a:pPr>
              <a:t>2005</a:t>
            </a:fld>
            <a:endParaRPr lang="en-US" sz="1600"/>
          </a:p>
        </p:txBody>
      </p:sp>
      <p:sp>
        <p:nvSpPr>
          <p:cNvPr id="63540" name="Rectangle 52"/>
          <p:cNvSpPr>
            <a:spLocks noChangeArrowheads="1"/>
          </p:cNvSpPr>
          <p:nvPr>
            <p:custDataLst>
              <p:tags r:id="rId43"/>
            </p:custDataLst>
          </p:nvPr>
        </p:nvSpPr>
        <p:spPr bwMode="auto">
          <a:xfrm>
            <a:off x="6365875" y="5243513"/>
            <a:ext cx="460375" cy="225425"/>
          </a:xfrm>
          <a:prstGeom prst="rect">
            <a:avLst/>
          </a:prstGeom>
          <a:noFill/>
          <a:ln w="9525">
            <a:noFill/>
            <a:miter lim="800000"/>
            <a:headEnd/>
            <a:tailEnd/>
          </a:ln>
        </p:spPr>
        <p:txBody>
          <a:bodyPr wrap="none" lIns="0" tIns="0" rIns="0" bIns="0"/>
          <a:lstStyle/>
          <a:p>
            <a:pPr algn="ctr" defTabSz="912813">
              <a:lnSpc>
                <a:spcPct val="90000"/>
              </a:lnSpc>
              <a:buClr>
                <a:schemeClr val="tx2"/>
              </a:buClr>
            </a:pPr>
            <a:fld id="{914AD399-D870-4CCF-A036-BDCED66E4F15}" type="datetime'''''2''''''0''''''''''''''''''0''''''0'''''''''''''''''">
              <a:rPr lang="en-US" sz="1600"/>
              <a:pPr algn="ctr" defTabSz="912813">
                <a:lnSpc>
                  <a:spcPct val="90000"/>
                </a:lnSpc>
                <a:buClr>
                  <a:schemeClr val="tx2"/>
                </a:buClr>
              </a:pPr>
              <a:t>2000</a:t>
            </a:fld>
            <a:endParaRPr lang="en-US" sz="1600"/>
          </a:p>
        </p:txBody>
      </p:sp>
      <p:sp>
        <p:nvSpPr>
          <p:cNvPr id="63541" name="Rectangle 53"/>
          <p:cNvSpPr>
            <a:spLocks noChangeArrowheads="1"/>
          </p:cNvSpPr>
          <p:nvPr>
            <p:custDataLst>
              <p:tags r:id="rId44"/>
            </p:custDataLst>
          </p:nvPr>
        </p:nvSpPr>
        <p:spPr bwMode="auto">
          <a:xfrm>
            <a:off x="5530850" y="5243513"/>
            <a:ext cx="458788" cy="225425"/>
          </a:xfrm>
          <a:prstGeom prst="rect">
            <a:avLst/>
          </a:prstGeom>
          <a:noFill/>
          <a:ln w="9525">
            <a:noFill/>
            <a:miter lim="800000"/>
            <a:headEnd/>
            <a:tailEnd/>
          </a:ln>
        </p:spPr>
        <p:txBody>
          <a:bodyPr wrap="none" lIns="0" tIns="0" rIns="0" bIns="0"/>
          <a:lstStyle/>
          <a:p>
            <a:pPr algn="ctr" defTabSz="912813">
              <a:lnSpc>
                <a:spcPct val="90000"/>
              </a:lnSpc>
              <a:buClr>
                <a:schemeClr val="tx2"/>
              </a:buClr>
            </a:pPr>
            <a:fld id="{87AED693-38B4-4518-9D7E-A3E2D81DB09C}" type="datetime'1''''''''''''''''9''''9''''''''''''''''''''''''5'''''''">
              <a:rPr lang="en-US" sz="1600"/>
              <a:pPr algn="ctr" defTabSz="912813">
                <a:lnSpc>
                  <a:spcPct val="90000"/>
                </a:lnSpc>
                <a:buClr>
                  <a:schemeClr val="tx2"/>
                </a:buClr>
              </a:pPr>
              <a:t>1995</a:t>
            </a:fld>
            <a:endParaRPr lang="en-US" sz="1600"/>
          </a:p>
        </p:txBody>
      </p:sp>
      <p:sp>
        <p:nvSpPr>
          <p:cNvPr id="63542" name="Rectangle 54"/>
          <p:cNvSpPr>
            <a:spLocks noChangeArrowheads="1"/>
          </p:cNvSpPr>
          <p:nvPr>
            <p:custDataLst>
              <p:tags r:id="rId45"/>
            </p:custDataLst>
          </p:nvPr>
        </p:nvSpPr>
        <p:spPr bwMode="auto">
          <a:xfrm>
            <a:off x="4684713" y="5243513"/>
            <a:ext cx="460375" cy="225425"/>
          </a:xfrm>
          <a:prstGeom prst="rect">
            <a:avLst/>
          </a:prstGeom>
          <a:noFill/>
          <a:ln w="9525">
            <a:noFill/>
            <a:miter lim="800000"/>
            <a:headEnd/>
            <a:tailEnd/>
          </a:ln>
        </p:spPr>
        <p:txBody>
          <a:bodyPr wrap="none" lIns="0" tIns="0" rIns="0" bIns="0"/>
          <a:lstStyle/>
          <a:p>
            <a:pPr algn="ctr" defTabSz="912813">
              <a:lnSpc>
                <a:spcPct val="90000"/>
              </a:lnSpc>
              <a:buClr>
                <a:schemeClr val="tx2"/>
              </a:buClr>
            </a:pPr>
            <a:fld id="{858CC657-2BF1-4865-9578-79B4A4D0685B}" type="datetime'''''''''''''''''''''''''''''''1''''''''9''''''''''''9''0'">
              <a:rPr lang="en-US" sz="1600"/>
              <a:pPr algn="ctr" defTabSz="912813">
                <a:lnSpc>
                  <a:spcPct val="90000"/>
                </a:lnSpc>
                <a:buClr>
                  <a:schemeClr val="tx2"/>
                </a:buClr>
              </a:pPr>
              <a:t>1990</a:t>
            </a:fld>
            <a:endParaRPr lang="en-US" sz="1600"/>
          </a:p>
        </p:txBody>
      </p:sp>
      <p:sp>
        <p:nvSpPr>
          <p:cNvPr id="63543" name="Rectangle 55"/>
          <p:cNvSpPr>
            <a:spLocks noChangeArrowheads="1"/>
          </p:cNvSpPr>
          <p:nvPr>
            <p:custDataLst>
              <p:tags r:id="rId46"/>
            </p:custDataLst>
          </p:nvPr>
        </p:nvSpPr>
        <p:spPr bwMode="auto">
          <a:xfrm>
            <a:off x="3848100" y="5243513"/>
            <a:ext cx="460375" cy="225425"/>
          </a:xfrm>
          <a:prstGeom prst="rect">
            <a:avLst/>
          </a:prstGeom>
          <a:noFill/>
          <a:ln w="9525">
            <a:noFill/>
            <a:miter lim="800000"/>
            <a:headEnd/>
            <a:tailEnd/>
          </a:ln>
        </p:spPr>
        <p:txBody>
          <a:bodyPr wrap="none" lIns="0" tIns="0" rIns="0" bIns="0"/>
          <a:lstStyle/>
          <a:p>
            <a:pPr algn="ctr" defTabSz="912813">
              <a:lnSpc>
                <a:spcPct val="90000"/>
              </a:lnSpc>
              <a:buClr>
                <a:schemeClr val="tx2"/>
              </a:buClr>
            </a:pPr>
            <a:fld id="{8F77A94E-F305-4886-B8BC-7B7174D53B74}" type="datetime'''19''''''''''''''''''''''''''''''''''''''''8''''''''''''''5'">
              <a:rPr lang="en-US" sz="1600"/>
              <a:pPr algn="ctr" defTabSz="912813">
                <a:lnSpc>
                  <a:spcPct val="90000"/>
                </a:lnSpc>
                <a:buClr>
                  <a:schemeClr val="tx2"/>
                </a:buClr>
              </a:pPr>
              <a:t>1985</a:t>
            </a:fld>
            <a:endParaRPr lang="en-US" sz="1600"/>
          </a:p>
        </p:txBody>
      </p:sp>
      <p:sp>
        <p:nvSpPr>
          <p:cNvPr id="63544" name="Rectangle 56"/>
          <p:cNvSpPr>
            <a:spLocks noChangeArrowheads="1"/>
          </p:cNvSpPr>
          <p:nvPr>
            <p:custDataLst>
              <p:tags r:id="rId47"/>
            </p:custDataLst>
          </p:nvPr>
        </p:nvSpPr>
        <p:spPr bwMode="auto">
          <a:xfrm>
            <a:off x="3003550" y="5243513"/>
            <a:ext cx="460375" cy="225425"/>
          </a:xfrm>
          <a:prstGeom prst="rect">
            <a:avLst/>
          </a:prstGeom>
          <a:noFill/>
          <a:ln w="9525">
            <a:noFill/>
            <a:miter lim="800000"/>
            <a:headEnd/>
            <a:tailEnd/>
          </a:ln>
        </p:spPr>
        <p:txBody>
          <a:bodyPr wrap="none" lIns="0" tIns="0" rIns="0" bIns="0"/>
          <a:lstStyle/>
          <a:p>
            <a:pPr algn="ctr" defTabSz="912813">
              <a:lnSpc>
                <a:spcPct val="90000"/>
              </a:lnSpc>
              <a:buClr>
                <a:schemeClr val="tx2"/>
              </a:buClr>
            </a:pPr>
            <a:fld id="{292F9DFD-5DFA-4B59-AE53-04BDD8BBA0A8}" type="datetime'''''''1''''''''''''''''''''''9''8''''''''''0'''''''''''''''''">
              <a:rPr lang="en-US" sz="1600"/>
              <a:pPr algn="ctr" defTabSz="912813">
                <a:lnSpc>
                  <a:spcPct val="90000"/>
                </a:lnSpc>
                <a:buClr>
                  <a:schemeClr val="tx2"/>
                </a:buClr>
              </a:pPr>
              <a:t>1980</a:t>
            </a:fld>
            <a:endParaRPr lang="en-US" sz="1600"/>
          </a:p>
        </p:txBody>
      </p:sp>
      <p:sp>
        <p:nvSpPr>
          <p:cNvPr id="63545" name="Rectangle 57"/>
          <p:cNvSpPr>
            <a:spLocks noChangeArrowheads="1"/>
          </p:cNvSpPr>
          <p:nvPr>
            <p:custDataLst>
              <p:tags r:id="rId48"/>
            </p:custDataLst>
          </p:nvPr>
        </p:nvSpPr>
        <p:spPr bwMode="auto">
          <a:xfrm>
            <a:off x="2166938" y="5243513"/>
            <a:ext cx="460375" cy="225425"/>
          </a:xfrm>
          <a:prstGeom prst="rect">
            <a:avLst/>
          </a:prstGeom>
          <a:noFill/>
          <a:ln w="9525">
            <a:noFill/>
            <a:miter lim="800000"/>
            <a:headEnd/>
            <a:tailEnd/>
          </a:ln>
        </p:spPr>
        <p:txBody>
          <a:bodyPr wrap="none" lIns="0" tIns="0" rIns="0" bIns="0"/>
          <a:lstStyle/>
          <a:p>
            <a:pPr algn="ctr" defTabSz="912813">
              <a:lnSpc>
                <a:spcPct val="90000"/>
              </a:lnSpc>
              <a:buClr>
                <a:schemeClr val="tx2"/>
              </a:buClr>
            </a:pPr>
            <a:fld id="{5395B2C1-9111-4D52-966F-BEE815EFCFF3}" type="datetime'''1''''''''9''''''''7''''''''''''''''''''''''''5'''''''''">
              <a:rPr lang="en-US" sz="1600"/>
              <a:pPr algn="ctr" defTabSz="912813">
                <a:lnSpc>
                  <a:spcPct val="90000"/>
                </a:lnSpc>
                <a:buClr>
                  <a:schemeClr val="tx2"/>
                </a:buClr>
              </a:pPr>
              <a:t>1975</a:t>
            </a:fld>
            <a:endParaRPr lang="en-US" sz="1600"/>
          </a:p>
        </p:txBody>
      </p:sp>
      <p:sp>
        <p:nvSpPr>
          <p:cNvPr id="63546" name="Rectangle 58"/>
          <p:cNvSpPr>
            <a:spLocks noChangeArrowheads="1"/>
          </p:cNvSpPr>
          <p:nvPr>
            <p:custDataLst>
              <p:tags r:id="rId49"/>
            </p:custDataLst>
          </p:nvPr>
        </p:nvSpPr>
        <p:spPr bwMode="auto">
          <a:xfrm>
            <a:off x="1322388" y="5243513"/>
            <a:ext cx="458787" cy="225425"/>
          </a:xfrm>
          <a:prstGeom prst="rect">
            <a:avLst/>
          </a:prstGeom>
          <a:noFill/>
          <a:ln w="9525">
            <a:noFill/>
            <a:miter lim="800000"/>
            <a:headEnd/>
            <a:tailEnd/>
          </a:ln>
        </p:spPr>
        <p:txBody>
          <a:bodyPr wrap="none" lIns="0" tIns="0" rIns="0" bIns="0"/>
          <a:lstStyle/>
          <a:p>
            <a:pPr algn="ctr" defTabSz="912813">
              <a:lnSpc>
                <a:spcPct val="90000"/>
              </a:lnSpc>
              <a:buClr>
                <a:schemeClr val="tx2"/>
              </a:buClr>
            </a:pPr>
            <a:fld id="{5FD2E989-32A5-46F2-8F8D-7C03801D9727}" type="datetime'''''1''''''9''''''''''''''''''''''''''''70'''">
              <a:rPr lang="en-US" sz="1600"/>
              <a:pPr algn="ctr" defTabSz="912813">
                <a:lnSpc>
                  <a:spcPct val="90000"/>
                </a:lnSpc>
                <a:buClr>
                  <a:schemeClr val="tx2"/>
                </a:buClr>
              </a:pPr>
              <a:t>1970</a:t>
            </a:fld>
            <a:endParaRPr lang="en-US" sz="1600"/>
          </a:p>
        </p:txBody>
      </p:sp>
      <p:sp>
        <p:nvSpPr>
          <p:cNvPr id="63547" name="Rectangle 59"/>
          <p:cNvSpPr>
            <a:spLocks noGrp="1" noChangeArrowheads="1"/>
          </p:cNvSpPr>
          <p:nvPr>
            <p:ph type="title"/>
            <p:custDataLst>
              <p:tags r:id="rId50"/>
            </p:custDataLst>
          </p:nvPr>
        </p:nvSpPr>
        <p:spPr bwMode="gray">
          <a:xfrm>
            <a:off x="122238" y="1350963"/>
            <a:ext cx="8197850" cy="588962"/>
          </a:xfrm>
        </p:spPr>
        <p:txBody>
          <a:bodyPr/>
          <a:lstStyle/>
          <a:p>
            <a:pPr marL="0" indent="0"/>
            <a:r>
              <a:rPr lang="en-GB" sz="2400" smtClean="0"/>
              <a:t>The EU-15 has grown its GDP per capita (marginally) faster than the U.S. since 2000</a:t>
            </a:r>
            <a:endParaRPr lang="en-US" sz="2400" smtClean="0"/>
          </a:p>
        </p:txBody>
      </p:sp>
      <p:sp>
        <p:nvSpPr>
          <p:cNvPr id="63548" name="Rectangle 60"/>
          <p:cNvSpPr>
            <a:spLocks noChangeArrowheads="1"/>
          </p:cNvSpPr>
          <p:nvPr>
            <p:custDataLst>
              <p:tags r:id="rId51"/>
            </p:custDataLst>
          </p:nvPr>
        </p:nvSpPr>
        <p:spPr bwMode="gray">
          <a:xfrm>
            <a:off x="1576388" y="6069013"/>
            <a:ext cx="1622425" cy="365125"/>
          </a:xfrm>
          <a:prstGeom prst="rect">
            <a:avLst/>
          </a:prstGeom>
          <a:solidFill>
            <a:schemeClr val="accent2">
              <a:alpha val="70195"/>
            </a:schemeClr>
          </a:solidFill>
          <a:ln w="9525">
            <a:noFill/>
            <a:miter lim="800000"/>
            <a:headEnd/>
            <a:tailEnd/>
          </a:ln>
        </p:spPr>
        <p:txBody>
          <a:bodyPr wrap="none" lIns="93296" tIns="46648" rIns="93296" bIns="46648" anchor="ctr"/>
          <a:lstStyle/>
          <a:p>
            <a:endParaRPr lang="en-US"/>
          </a:p>
        </p:txBody>
      </p:sp>
      <p:sp>
        <p:nvSpPr>
          <p:cNvPr id="63549" name="Oval 61"/>
          <p:cNvSpPr>
            <a:spLocks noChangeArrowheads="1"/>
          </p:cNvSpPr>
          <p:nvPr>
            <p:custDataLst>
              <p:tags r:id="rId52"/>
            </p:custDataLst>
          </p:nvPr>
        </p:nvSpPr>
        <p:spPr bwMode="gray">
          <a:xfrm>
            <a:off x="2151063" y="6110288"/>
            <a:ext cx="473075" cy="284162"/>
          </a:xfrm>
          <a:prstGeom prst="ellipse">
            <a:avLst/>
          </a:prstGeom>
          <a:solidFill>
            <a:schemeClr val="hlink"/>
          </a:solidFill>
          <a:ln w="9525">
            <a:noFill/>
            <a:round/>
            <a:headEnd/>
            <a:tailEnd/>
          </a:ln>
        </p:spPr>
        <p:txBody>
          <a:bodyPr wrap="none" lIns="73464" tIns="73464" rIns="73464" bIns="73464" anchor="ctr"/>
          <a:lstStyle/>
          <a:p>
            <a:pPr algn="ctr" defTabSz="912813">
              <a:buClr>
                <a:schemeClr val="tx2"/>
              </a:buClr>
            </a:pPr>
            <a:r>
              <a:rPr lang="en-US" sz="1600" b="1">
                <a:solidFill>
                  <a:schemeClr val="bg1"/>
                </a:solidFill>
              </a:rPr>
              <a:t>2.6</a:t>
            </a:r>
          </a:p>
        </p:txBody>
      </p:sp>
      <p:sp>
        <p:nvSpPr>
          <p:cNvPr id="63550" name="Rectangle 62"/>
          <p:cNvSpPr>
            <a:spLocks noChangeArrowheads="1"/>
          </p:cNvSpPr>
          <p:nvPr>
            <p:custDataLst>
              <p:tags r:id="rId53"/>
            </p:custDataLst>
          </p:nvPr>
        </p:nvSpPr>
        <p:spPr bwMode="gray">
          <a:xfrm>
            <a:off x="6659563" y="6069013"/>
            <a:ext cx="1281112" cy="365125"/>
          </a:xfrm>
          <a:prstGeom prst="rect">
            <a:avLst/>
          </a:prstGeom>
          <a:solidFill>
            <a:schemeClr val="accent2">
              <a:alpha val="70195"/>
            </a:schemeClr>
          </a:solidFill>
          <a:ln w="9525">
            <a:noFill/>
            <a:miter lim="800000"/>
            <a:headEnd/>
            <a:tailEnd/>
          </a:ln>
        </p:spPr>
        <p:txBody>
          <a:bodyPr wrap="none" lIns="93296" tIns="46648" rIns="93296" bIns="46648" anchor="ctr"/>
          <a:lstStyle/>
          <a:p>
            <a:endParaRPr lang="en-US"/>
          </a:p>
        </p:txBody>
      </p:sp>
      <p:sp>
        <p:nvSpPr>
          <p:cNvPr id="63551" name="Oval 63"/>
          <p:cNvSpPr>
            <a:spLocks noChangeArrowheads="1"/>
          </p:cNvSpPr>
          <p:nvPr>
            <p:custDataLst>
              <p:tags r:id="rId54"/>
            </p:custDataLst>
          </p:nvPr>
        </p:nvSpPr>
        <p:spPr bwMode="gray">
          <a:xfrm>
            <a:off x="7064375" y="6110288"/>
            <a:ext cx="473075" cy="284162"/>
          </a:xfrm>
          <a:prstGeom prst="ellipse">
            <a:avLst/>
          </a:prstGeom>
          <a:solidFill>
            <a:schemeClr val="hlink"/>
          </a:solidFill>
          <a:ln w="9525">
            <a:noFill/>
            <a:round/>
            <a:headEnd/>
            <a:tailEnd/>
          </a:ln>
        </p:spPr>
        <p:txBody>
          <a:bodyPr wrap="none" lIns="73464" tIns="73464" rIns="73464" bIns="73464" anchor="ctr"/>
          <a:lstStyle/>
          <a:p>
            <a:pPr algn="ctr" defTabSz="912813">
              <a:buClr>
                <a:schemeClr val="tx2"/>
              </a:buClr>
            </a:pPr>
            <a:r>
              <a:rPr lang="en-US" sz="1600" b="1">
                <a:solidFill>
                  <a:schemeClr val="bg1"/>
                </a:solidFill>
              </a:rPr>
              <a:t>1.3</a:t>
            </a:r>
            <a:endParaRPr lang="en-US" sz="1600" b="1" baseline="30000">
              <a:solidFill>
                <a:schemeClr val="bg1"/>
              </a:solidFill>
            </a:endParaRPr>
          </a:p>
        </p:txBody>
      </p:sp>
      <p:sp>
        <p:nvSpPr>
          <p:cNvPr id="63552" name="Rectangle 64"/>
          <p:cNvSpPr>
            <a:spLocks noChangeArrowheads="1"/>
          </p:cNvSpPr>
          <p:nvPr>
            <p:custDataLst>
              <p:tags r:id="rId55"/>
            </p:custDataLst>
          </p:nvPr>
        </p:nvSpPr>
        <p:spPr bwMode="gray">
          <a:xfrm>
            <a:off x="1031875" y="6069013"/>
            <a:ext cx="469900" cy="365125"/>
          </a:xfrm>
          <a:prstGeom prst="rect">
            <a:avLst/>
          </a:prstGeom>
          <a:solidFill>
            <a:srgbClr val="EAEAEA">
              <a:alpha val="59999"/>
            </a:srgbClr>
          </a:solidFill>
          <a:ln w="9525">
            <a:noFill/>
            <a:miter lim="800000"/>
            <a:headEnd/>
            <a:tailEnd/>
          </a:ln>
        </p:spPr>
        <p:txBody>
          <a:bodyPr wrap="none" lIns="93296" tIns="46648" rIns="93296" bIns="46648" anchor="ctr"/>
          <a:lstStyle/>
          <a:p>
            <a:endParaRPr lang="en-US"/>
          </a:p>
        </p:txBody>
      </p:sp>
      <p:sp>
        <p:nvSpPr>
          <p:cNvPr id="63553" name="Rectangle 65"/>
          <p:cNvSpPr>
            <a:spLocks noChangeArrowheads="1"/>
          </p:cNvSpPr>
          <p:nvPr>
            <p:custDataLst>
              <p:tags r:id="rId56"/>
            </p:custDataLst>
          </p:nvPr>
        </p:nvSpPr>
        <p:spPr bwMode="gray">
          <a:xfrm>
            <a:off x="3308350" y="6069013"/>
            <a:ext cx="1622425" cy="365125"/>
          </a:xfrm>
          <a:prstGeom prst="rect">
            <a:avLst/>
          </a:prstGeom>
          <a:solidFill>
            <a:schemeClr val="accent2">
              <a:alpha val="59999"/>
            </a:schemeClr>
          </a:solidFill>
          <a:ln w="9525">
            <a:noFill/>
            <a:miter lim="800000"/>
            <a:headEnd/>
            <a:tailEnd/>
          </a:ln>
        </p:spPr>
        <p:txBody>
          <a:bodyPr wrap="none" lIns="93296" tIns="46648" rIns="93296" bIns="46648" anchor="ctr"/>
          <a:lstStyle/>
          <a:p>
            <a:endParaRPr lang="en-US"/>
          </a:p>
        </p:txBody>
      </p:sp>
      <p:sp>
        <p:nvSpPr>
          <p:cNvPr id="63554" name="Oval 66"/>
          <p:cNvSpPr>
            <a:spLocks noChangeArrowheads="1"/>
          </p:cNvSpPr>
          <p:nvPr>
            <p:custDataLst>
              <p:tags r:id="rId57"/>
            </p:custDataLst>
          </p:nvPr>
        </p:nvSpPr>
        <p:spPr bwMode="gray">
          <a:xfrm>
            <a:off x="3883025" y="6110288"/>
            <a:ext cx="473075" cy="284162"/>
          </a:xfrm>
          <a:prstGeom prst="ellipse">
            <a:avLst/>
          </a:prstGeom>
          <a:solidFill>
            <a:schemeClr val="hlink"/>
          </a:solidFill>
          <a:ln w="9525">
            <a:noFill/>
            <a:round/>
            <a:headEnd/>
            <a:tailEnd/>
          </a:ln>
        </p:spPr>
        <p:txBody>
          <a:bodyPr wrap="none" lIns="73464" tIns="73464" rIns="73464" bIns="73464" anchor="ctr"/>
          <a:lstStyle/>
          <a:p>
            <a:pPr algn="ctr" defTabSz="912813">
              <a:buClr>
                <a:schemeClr val="tx2"/>
              </a:buClr>
            </a:pPr>
            <a:r>
              <a:rPr lang="en-US" sz="1600" b="1">
                <a:solidFill>
                  <a:schemeClr val="bg1"/>
                </a:solidFill>
              </a:rPr>
              <a:t>2.1</a:t>
            </a:r>
          </a:p>
        </p:txBody>
      </p:sp>
      <p:sp>
        <p:nvSpPr>
          <p:cNvPr id="63555" name="Rectangle 67"/>
          <p:cNvSpPr>
            <a:spLocks noChangeArrowheads="1"/>
          </p:cNvSpPr>
          <p:nvPr>
            <p:custDataLst>
              <p:tags r:id="rId58"/>
            </p:custDataLst>
          </p:nvPr>
        </p:nvSpPr>
        <p:spPr bwMode="gray">
          <a:xfrm>
            <a:off x="5038725" y="6069013"/>
            <a:ext cx="1543050" cy="365125"/>
          </a:xfrm>
          <a:prstGeom prst="rect">
            <a:avLst/>
          </a:prstGeom>
          <a:solidFill>
            <a:schemeClr val="accent2">
              <a:alpha val="59999"/>
            </a:schemeClr>
          </a:solidFill>
          <a:ln w="9525">
            <a:noFill/>
            <a:miter lim="800000"/>
            <a:headEnd/>
            <a:tailEnd/>
          </a:ln>
        </p:spPr>
        <p:txBody>
          <a:bodyPr wrap="none" lIns="93296" tIns="46648" rIns="93296" bIns="46648" anchor="ctr"/>
          <a:lstStyle/>
          <a:p>
            <a:endParaRPr lang="en-US"/>
          </a:p>
        </p:txBody>
      </p:sp>
      <p:sp>
        <p:nvSpPr>
          <p:cNvPr id="63556" name="Oval 68"/>
          <p:cNvSpPr>
            <a:spLocks noChangeArrowheads="1"/>
          </p:cNvSpPr>
          <p:nvPr>
            <p:custDataLst>
              <p:tags r:id="rId59"/>
            </p:custDataLst>
          </p:nvPr>
        </p:nvSpPr>
        <p:spPr bwMode="gray">
          <a:xfrm>
            <a:off x="5688013" y="6094413"/>
            <a:ext cx="471487" cy="284162"/>
          </a:xfrm>
          <a:prstGeom prst="ellipse">
            <a:avLst/>
          </a:prstGeom>
          <a:solidFill>
            <a:schemeClr val="hlink"/>
          </a:solidFill>
          <a:ln w="9525">
            <a:noFill/>
            <a:round/>
            <a:headEnd/>
            <a:tailEnd/>
          </a:ln>
        </p:spPr>
        <p:txBody>
          <a:bodyPr wrap="none" lIns="73464" tIns="73464" rIns="73464" bIns="73464" anchor="ctr"/>
          <a:lstStyle/>
          <a:p>
            <a:pPr algn="ctr" defTabSz="912813">
              <a:buClr>
                <a:schemeClr val="tx2"/>
              </a:buClr>
            </a:pPr>
            <a:r>
              <a:rPr lang="en-US" sz="1600" b="1">
                <a:solidFill>
                  <a:schemeClr val="bg1"/>
                </a:solidFill>
              </a:rPr>
              <a:t>1.9</a:t>
            </a:r>
          </a:p>
        </p:txBody>
      </p:sp>
      <p:pic>
        <p:nvPicPr>
          <p:cNvPr id="63557" name="Picture 69" descr="european flag"/>
          <p:cNvPicPr preferRelativeResize="0">
            <a:picLocks noChangeArrowheads="1"/>
          </p:cNvPicPr>
          <p:nvPr>
            <p:custDataLst>
              <p:tags r:id="rId60"/>
            </p:custDataLst>
          </p:nvPr>
        </p:nvPicPr>
        <p:blipFill>
          <a:blip r:embed="rId71"/>
          <a:srcRect/>
          <a:stretch>
            <a:fillRect/>
          </a:stretch>
        </p:blipFill>
        <p:spPr bwMode="gray">
          <a:xfrm>
            <a:off x="1106488" y="6148388"/>
            <a:ext cx="303212" cy="215900"/>
          </a:xfrm>
          <a:prstGeom prst="rect">
            <a:avLst/>
          </a:prstGeom>
          <a:solidFill>
            <a:srgbClr val="A5CDF9"/>
          </a:solidFill>
          <a:ln w="9525">
            <a:noFill/>
            <a:miter lim="800000"/>
            <a:headEnd/>
            <a:tailEnd/>
          </a:ln>
        </p:spPr>
      </p:pic>
      <p:pic>
        <p:nvPicPr>
          <p:cNvPr id="63558" name="Picture 70" descr="european flag"/>
          <p:cNvPicPr preferRelativeResize="0">
            <a:picLocks noChangeArrowheads="1"/>
          </p:cNvPicPr>
          <p:nvPr>
            <p:custDataLst>
              <p:tags r:id="rId61"/>
            </p:custDataLst>
          </p:nvPr>
        </p:nvPicPr>
        <p:blipFill>
          <a:blip r:embed="rId71"/>
          <a:srcRect/>
          <a:stretch>
            <a:fillRect/>
          </a:stretch>
        </p:blipFill>
        <p:spPr bwMode="gray">
          <a:xfrm>
            <a:off x="8074025" y="3081338"/>
            <a:ext cx="358775" cy="252412"/>
          </a:xfrm>
          <a:prstGeom prst="rect">
            <a:avLst/>
          </a:prstGeom>
          <a:noFill/>
          <a:ln w="9525">
            <a:solidFill>
              <a:srgbClr val="EAEAEA"/>
            </a:solidFill>
            <a:miter lim="800000"/>
            <a:headEnd/>
            <a:tailEnd/>
          </a:ln>
        </p:spPr>
      </p:pic>
      <p:sp>
        <p:nvSpPr>
          <p:cNvPr id="63559" name="Rectangle 74"/>
          <p:cNvSpPr>
            <a:spLocks noChangeArrowheads="1"/>
          </p:cNvSpPr>
          <p:nvPr>
            <p:custDataLst>
              <p:tags r:id="rId62"/>
            </p:custDataLst>
          </p:nvPr>
        </p:nvSpPr>
        <p:spPr bwMode="auto">
          <a:xfrm>
            <a:off x="7720013" y="5219700"/>
            <a:ext cx="531812" cy="244475"/>
          </a:xfrm>
          <a:prstGeom prst="rect">
            <a:avLst/>
          </a:prstGeom>
          <a:noFill/>
          <a:ln w="9525">
            <a:noFill/>
            <a:miter lim="800000"/>
            <a:headEnd/>
            <a:tailEnd/>
          </a:ln>
        </p:spPr>
        <p:txBody>
          <a:bodyPr lIns="0" tIns="0" rIns="0" bIns="0">
            <a:spAutoFit/>
          </a:bodyPr>
          <a:lstStyle/>
          <a:p>
            <a:pPr algn="ctr" defTabSz="912813">
              <a:buClr>
                <a:schemeClr val="tx2"/>
              </a:buClr>
            </a:pPr>
            <a:r>
              <a:rPr lang="en-US" sz="1600"/>
              <a:t>2008</a:t>
            </a:r>
          </a:p>
        </p:txBody>
      </p:sp>
      <p:sp>
        <p:nvSpPr>
          <p:cNvPr id="63560" name="Rectangle 76"/>
          <p:cNvSpPr>
            <a:spLocks noChangeArrowheads="1"/>
          </p:cNvSpPr>
          <p:nvPr>
            <p:custDataLst>
              <p:tags r:id="rId63"/>
            </p:custDataLst>
          </p:nvPr>
        </p:nvSpPr>
        <p:spPr bwMode="auto">
          <a:xfrm>
            <a:off x="7940675" y="4938713"/>
            <a:ext cx="471488" cy="139700"/>
          </a:xfrm>
          <a:prstGeom prst="rect">
            <a:avLst/>
          </a:prstGeom>
          <a:solidFill>
            <a:schemeClr val="bg1"/>
          </a:solidFill>
          <a:ln w="9525">
            <a:noFill/>
            <a:miter lim="800000"/>
            <a:headEnd/>
            <a:tailEnd/>
          </a:ln>
        </p:spPr>
        <p:txBody>
          <a:bodyPr wrap="none" lIns="93296" tIns="46648" rIns="93296" bIns="46648" anchor="ctr"/>
          <a:lstStyle/>
          <a:p>
            <a:endParaRPr lang="en-US"/>
          </a:p>
        </p:txBody>
      </p:sp>
      <p:sp>
        <p:nvSpPr>
          <p:cNvPr id="63561" name="Line 77"/>
          <p:cNvSpPr>
            <a:spLocks noChangeShapeType="1"/>
          </p:cNvSpPr>
          <p:nvPr>
            <p:custDataLst>
              <p:tags r:id="rId64"/>
            </p:custDataLst>
          </p:nvPr>
        </p:nvSpPr>
        <p:spPr bwMode="auto">
          <a:xfrm flipV="1">
            <a:off x="7940675" y="4979988"/>
            <a:ext cx="0" cy="68262"/>
          </a:xfrm>
          <a:prstGeom prst="line">
            <a:avLst/>
          </a:prstGeom>
          <a:noFill/>
          <a:ln w="9525">
            <a:solidFill>
              <a:schemeClr val="tx1"/>
            </a:solidFill>
            <a:round/>
            <a:headEnd/>
            <a:tailEnd/>
          </a:ln>
        </p:spPr>
        <p:txBody>
          <a:bodyPr lIns="93296" tIns="46648" rIns="93296" bIns="46648"/>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52" name="AutoShape 16"/>
          <p:cNvGraphicFramePr>
            <a:graphicFrameLocks/>
          </p:cNvGraphicFramePr>
          <p:nvPr>
            <p:custDataLst>
              <p:tags r:id="rId2"/>
            </p:custDataLst>
          </p:nvPr>
        </p:nvGraphicFramePr>
        <p:xfrm>
          <a:off x="0" y="0"/>
          <a:ext cx="161925" cy="161925"/>
        </p:xfrm>
        <a:graphic>
          <a:graphicData uri="http://schemas.openxmlformats.org/presentationml/2006/ole">
            <p:oleObj spid="_x0000_s65552" name="think-cell Slide" r:id="rId37" imgW="0" imgH="0" progId="">
              <p:embed/>
            </p:oleObj>
          </a:graphicData>
        </a:graphic>
      </p:graphicFrame>
      <p:sp>
        <p:nvSpPr>
          <p:cNvPr id="65555" name="Rectangle 3" hidden="1"/>
          <p:cNvSpPr>
            <a:spLocks noChangeArrowheads="1"/>
          </p:cNvSpPr>
          <p:nvPr>
            <p:custDataLst>
              <p:tags r:id="rId3"/>
            </p:custDataLst>
          </p:nvPr>
        </p:nvSpPr>
        <p:spPr bwMode="gray">
          <a:xfrm>
            <a:off x="0" y="0"/>
            <a:ext cx="161925" cy="161925"/>
          </a:xfrm>
          <a:prstGeom prst="rect">
            <a:avLst/>
          </a:prstGeom>
          <a:solidFill>
            <a:schemeClr val="accent1"/>
          </a:solidFill>
          <a:ln w="9525">
            <a:solidFill>
              <a:schemeClr val="tx1"/>
            </a:solidFill>
            <a:miter lim="800000"/>
            <a:headEnd/>
            <a:tailEnd/>
          </a:ln>
        </p:spPr>
        <p:txBody>
          <a:bodyPr wrap="none" lIns="0" tIns="0" rIns="0" bIns="0" anchor="ctr"/>
          <a:lstStyle/>
          <a:p>
            <a:pPr algn="ctr"/>
            <a:r>
              <a:rPr lang="en-GB" sz="1600" b="1"/>
              <a:t>2</a:t>
            </a:r>
          </a:p>
        </p:txBody>
      </p:sp>
      <p:sp>
        <p:nvSpPr>
          <p:cNvPr id="65556" name="Rectangle 4"/>
          <p:cNvSpPr>
            <a:spLocks noGrp="1" noChangeArrowheads="1"/>
          </p:cNvSpPr>
          <p:nvPr>
            <p:ph type="title"/>
            <p:custDataLst>
              <p:tags r:id="rId4"/>
            </p:custDataLst>
          </p:nvPr>
        </p:nvSpPr>
        <p:spPr bwMode="gray">
          <a:xfrm>
            <a:off x="122238" y="1123950"/>
            <a:ext cx="8793162" cy="588963"/>
          </a:xfrm>
        </p:spPr>
        <p:txBody>
          <a:bodyPr/>
          <a:lstStyle/>
          <a:p>
            <a:pPr marL="0" indent="0"/>
            <a:r>
              <a:rPr lang="en-GB" sz="2400" smtClean="0"/>
              <a:t>…Thanks to a faster job creation</a:t>
            </a:r>
          </a:p>
        </p:txBody>
      </p:sp>
      <p:sp>
        <p:nvSpPr>
          <p:cNvPr id="65557" name="Line 38"/>
          <p:cNvSpPr>
            <a:spLocks noChangeShapeType="1"/>
          </p:cNvSpPr>
          <p:nvPr>
            <p:custDataLst>
              <p:tags r:id="rId5"/>
            </p:custDataLst>
          </p:nvPr>
        </p:nvSpPr>
        <p:spPr bwMode="auto">
          <a:xfrm>
            <a:off x="7286625" y="4567238"/>
            <a:ext cx="407988"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65558" name="Line 37"/>
          <p:cNvSpPr>
            <a:spLocks noChangeShapeType="1"/>
          </p:cNvSpPr>
          <p:nvPr>
            <p:custDataLst>
              <p:tags r:id="rId6"/>
            </p:custDataLst>
          </p:nvPr>
        </p:nvSpPr>
        <p:spPr bwMode="auto">
          <a:xfrm>
            <a:off x="5857875" y="4364038"/>
            <a:ext cx="407988"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65559" name="Line 36"/>
          <p:cNvSpPr>
            <a:spLocks noChangeShapeType="1"/>
          </p:cNvSpPr>
          <p:nvPr>
            <p:custDataLst>
              <p:tags r:id="rId7"/>
            </p:custDataLst>
          </p:nvPr>
        </p:nvSpPr>
        <p:spPr bwMode="auto">
          <a:xfrm>
            <a:off x="4438650" y="4451350"/>
            <a:ext cx="407988"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65560" name="Line 35"/>
          <p:cNvSpPr>
            <a:spLocks noChangeShapeType="1"/>
          </p:cNvSpPr>
          <p:nvPr>
            <p:custDataLst>
              <p:tags r:id="rId8"/>
            </p:custDataLst>
          </p:nvPr>
        </p:nvSpPr>
        <p:spPr bwMode="auto">
          <a:xfrm>
            <a:off x="3009900" y="4460875"/>
            <a:ext cx="407988"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65561" name="Rectangle 10"/>
          <p:cNvSpPr>
            <a:spLocks noChangeArrowheads="1"/>
          </p:cNvSpPr>
          <p:nvPr>
            <p:custDataLst>
              <p:tags r:id="rId9"/>
            </p:custDataLst>
          </p:nvPr>
        </p:nvSpPr>
        <p:spPr bwMode="gray">
          <a:xfrm>
            <a:off x="3417888" y="4451350"/>
            <a:ext cx="1020762" cy="9525"/>
          </a:xfrm>
          <a:prstGeom prst="rect">
            <a:avLst/>
          </a:prstGeom>
          <a:solidFill>
            <a:srgbClr val="FF0000"/>
          </a:solidFill>
          <a:ln w="9525">
            <a:solidFill>
              <a:schemeClr val="bg1"/>
            </a:solidFill>
            <a:miter lim="800000"/>
            <a:headEnd/>
            <a:tailEnd/>
          </a:ln>
        </p:spPr>
        <p:txBody>
          <a:bodyPr wrap="none" lIns="93296" tIns="46648" rIns="93296" bIns="46648" anchor="ctr"/>
          <a:lstStyle/>
          <a:p>
            <a:endParaRPr lang="en-US"/>
          </a:p>
        </p:txBody>
      </p:sp>
      <p:graphicFrame>
        <p:nvGraphicFramePr>
          <p:cNvPr id="65553" name="Object 17"/>
          <p:cNvGraphicFramePr>
            <a:graphicFrameLocks/>
          </p:cNvGraphicFramePr>
          <p:nvPr>
            <p:custDataLst>
              <p:tags r:id="rId10"/>
            </p:custDataLst>
          </p:nvPr>
        </p:nvGraphicFramePr>
        <p:xfrm>
          <a:off x="1695450" y="4035425"/>
          <a:ext cx="7321550" cy="1890713"/>
        </p:xfrm>
        <a:graphic>
          <a:graphicData uri="http://schemas.openxmlformats.org/presentationml/2006/ole">
            <p:oleObj spid="_x0000_s65553" name="Chart" r:id="rId38" imgW="7167960" imgH="1846800" progId="MSGraph.Chart.8">
              <p:embed followColorScheme="full"/>
            </p:oleObj>
          </a:graphicData>
        </a:graphic>
      </p:graphicFrame>
      <p:sp>
        <p:nvSpPr>
          <p:cNvPr id="65562" name="Rectangle 12"/>
          <p:cNvSpPr>
            <a:spLocks noChangeArrowheads="1"/>
          </p:cNvSpPr>
          <p:nvPr>
            <p:custDataLst>
              <p:tags r:id="rId11"/>
            </p:custDataLst>
          </p:nvPr>
        </p:nvSpPr>
        <p:spPr bwMode="gray">
          <a:xfrm>
            <a:off x="7694613" y="5856288"/>
            <a:ext cx="966787" cy="749300"/>
          </a:xfrm>
          <a:prstGeom prst="rect">
            <a:avLst/>
          </a:prstGeom>
          <a:noFill/>
          <a:ln w="9525">
            <a:noFill/>
            <a:miter lim="800000"/>
            <a:headEnd/>
            <a:tailEnd/>
          </a:ln>
        </p:spPr>
        <p:txBody>
          <a:bodyPr lIns="0" tIns="0" rIns="0" bIns="0"/>
          <a:lstStyle/>
          <a:p>
            <a:pPr defTabSz="912813">
              <a:buClr>
                <a:schemeClr val="tx2"/>
              </a:buClr>
            </a:pPr>
            <a:fld id="{0C1B105D-A1FA-42B7-8312-6F990C5D002A}" type="datetime'''R''''elat''''ed to ''popu''la''tio''n'' ''g''r''''ow''th'">
              <a:rPr lang="en-GB" sz="1600"/>
              <a:pPr defTabSz="912813">
                <a:buClr>
                  <a:schemeClr val="tx2"/>
                </a:buClr>
              </a:pPr>
              <a:t>Related to population growth</a:t>
            </a:fld>
            <a:endParaRPr lang="en-GB" sz="1600"/>
          </a:p>
        </p:txBody>
      </p:sp>
      <p:sp>
        <p:nvSpPr>
          <p:cNvPr id="65563" name="Rectangle 13"/>
          <p:cNvSpPr>
            <a:spLocks noChangeArrowheads="1"/>
          </p:cNvSpPr>
          <p:nvPr>
            <p:custDataLst>
              <p:tags r:id="rId12"/>
            </p:custDataLst>
          </p:nvPr>
        </p:nvSpPr>
        <p:spPr bwMode="gray">
          <a:xfrm>
            <a:off x="6265863" y="5856288"/>
            <a:ext cx="1152525" cy="500062"/>
          </a:xfrm>
          <a:prstGeom prst="rect">
            <a:avLst/>
          </a:prstGeom>
          <a:noFill/>
          <a:ln w="9525">
            <a:noFill/>
            <a:miter lim="800000"/>
            <a:headEnd/>
            <a:tailEnd/>
          </a:ln>
        </p:spPr>
        <p:txBody>
          <a:bodyPr lIns="0" tIns="0" rIns="0" bIns="0"/>
          <a:lstStyle/>
          <a:p>
            <a:pPr defTabSz="912813">
              <a:buClr>
                <a:schemeClr val="tx2"/>
              </a:buClr>
            </a:pPr>
            <a:fld id="{63D44D26-ED32-4368-9706-F7CA8E82A18B}" type="datetime'Shift''''s in'''''' ''''''''a''g''''''''''''e s''''tructure'">
              <a:rPr lang="en-GB" sz="1600"/>
              <a:pPr defTabSz="912813">
                <a:buClr>
                  <a:schemeClr val="tx2"/>
                </a:buClr>
              </a:pPr>
              <a:t>Shifts in age structure</a:t>
            </a:fld>
            <a:endParaRPr lang="en-GB" sz="1600"/>
          </a:p>
        </p:txBody>
      </p:sp>
      <p:sp>
        <p:nvSpPr>
          <p:cNvPr id="65564" name="Rectangle 14"/>
          <p:cNvSpPr>
            <a:spLocks noChangeArrowheads="1"/>
          </p:cNvSpPr>
          <p:nvPr>
            <p:custDataLst>
              <p:tags r:id="rId13"/>
            </p:custDataLst>
          </p:nvPr>
        </p:nvSpPr>
        <p:spPr bwMode="gray">
          <a:xfrm>
            <a:off x="6605588" y="4340225"/>
            <a:ext cx="339725" cy="250825"/>
          </a:xfrm>
          <a:prstGeom prst="rect">
            <a:avLst/>
          </a:prstGeom>
          <a:noFill/>
          <a:ln w="9525">
            <a:noFill/>
            <a:miter lim="800000"/>
            <a:headEnd/>
            <a:tailEnd/>
          </a:ln>
        </p:spPr>
        <p:txBody>
          <a:bodyPr wrap="none" lIns="25916" tIns="0" rIns="25916" bIns="0" anchor="ctr"/>
          <a:lstStyle/>
          <a:p>
            <a:pPr algn="ctr" defTabSz="912813">
              <a:buClr>
                <a:schemeClr val="tx2"/>
              </a:buClr>
            </a:pPr>
            <a:fld id="{08C28466-E971-41A2-B985-FDD8108D05A3}" type="datetime'''''''''''''''''''''''''''''''''''''''3.''''''3'''''''''''''">
              <a:rPr lang="en-GB" sz="1600" b="1">
                <a:solidFill>
                  <a:schemeClr val="bg1"/>
                </a:solidFill>
              </a:rPr>
              <a:pPr algn="ctr" defTabSz="912813">
                <a:buClr>
                  <a:schemeClr val="tx2"/>
                </a:buClr>
              </a:pPr>
              <a:t>3.3</a:t>
            </a:fld>
            <a:endParaRPr lang="en-GB" sz="1600" b="1">
              <a:solidFill>
                <a:schemeClr val="bg1"/>
              </a:solidFill>
            </a:endParaRPr>
          </a:p>
        </p:txBody>
      </p:sp>
      <p:sp>
        <p:nvSpPr>
          <p:cNvPr id="65565" name="Rectangle 15"/>
          <p:cNvSpPr>
            <a:spLocks noChangeArrowheads="1"/>
          </p:cNvSpPr>
          <p:nvPr>
            <p:custDataLst>
              <p:tags r:id="rId14"/>
            </p:custDataLst>
          </p:nvPr>
        </p:nvSpPr>
        <p:spPr bwMode="gray">
          <a:xfrm>
            <a:off x="4846638" y="5856288"/>
            <a:ext cx="1128712" cy="749300"/>
          </a:xfrm>
          <a:prstGeom prst="rect">
            <a:avLst/>
          </a:prstGeom>
          <a:noFill/>
          <a:ln w="9525">
            <a:noFill/>
            <a:miter lim="800000"/>
            <a:headEnd/>
            <a:tailEnd/>
          </a:ln>
        </p:spPr>
        <p:txBody>
          <a:bodyPr lIns="0" tIns="0" rIns="0" bIns="0"/>
          <a:lstStyle/>
          <a:p>
            <a:pPr defTabSz="912813">
              <a:buClr>
                <a:schemeClr val="tx2"/>
              </a:buClr>
            </a:pPr>
            <a:fld id="{3966EE2B-381A-48EB-B45A-A45AE8170659}" type="datetime'Inc''''''''re''''ased'''''' parti''c''i''pat''i''on'''' rates'">
              <a:rPr lang="en-GB" sz="1600"/>
              <a:pPr defTabSz="912813">
                <a:buClr>
                  <a:schemeClr val="tx2"/>
                </a:buClr>
              </a:pPr>
              <a:t>Increased participation rates</a:t>
            </a:fld>
            <a:endParaRPr lang="en-GB" sz="1600"/>
          </a:p>
        </p:txBody>
      </p:sp>
      <p:sp useBgFill="1">
        <p:nvSpPr>
          <p:cNvPr id="65566" name="Rectangle 16"/>
          <p:cNvSpPr>
            <a:spLocks noChangeArrowheads="1"/>
          </p:cNvSpPr>
          <p:nvPr>
            <p:custDataLst>
              <p:tags r:id="rId15"/>
            </p:custDataLst>
          </p:nvPr>
        </p:nvSpPr>
        <p:spPr bwMode="gray">
          <a:xfrm>
            <a:off x="5181600" y="4283075"/>
            <a:ext cx="339725" cy="249238"/>
          </a:xfrm>
          <a:prstGeom prst="rect">
            <a:avLst/>
          </a:prstGeom>
          <a:ln w="9525">
            <a:noFill/>
            <a:miter lim="800000"/>
            <a:headEnd/>
            <a:tailEnd/>
          </a:ln>
        </p:spPr>
        <p:txBody>
          <a:bodyPr wrap="none" lIns="25916" tIns="0" rIns="25916" bIns="0" anchor="ctr"/>
          <a:lstStyle/>
          <a:p>
            <a:pPr algn="ctr" defTabSz="912813">
              <a:buClr>
                <a:schemeClr val="tx2"/>
              </a:buClr>
            </a:pPr>
            <a:fld id="{376414CD-20B9-4FEA-9F89-CEB29C2BA746}" type="datetime'1''''''''''''''''''.''''''''''''''''''''4'''">
              <a:rPr lang="en-GB" sz="1600"/>
              <a:pPr algn="ctr" defTabSz="912813">
                <a:buClr>
                  <a:schemeClr val="tx2"/>
                </a:buClr>
              </a:pPr>
              <a:t>1.4</a:t>
            </a:fld>
            <a:endParaRPr lang="en-GB" sz="1600"/>
          </a:p>
        </p:txBody>
      </p:sp>
      <p:sp>
        <p:nvSpPr>
          <p:cNvPr id="65567" name="Rectangle 17"/>
          <p:cNvSpPr>
            <a:spLocks noChangeArrowheads="1"/>
          </p:cNvSpPr>
          <p:nvPr>
            <p:custDataLst>
              <p:tags r:id="rId16"/>
            </p:custDataLst>
          </p:nvPr>
        </p:nvSpPr>
        <p:spPr bwMode="gray">
          <a:xfrm>
            <a:off x="3417888" y="5856288"/>
            <a:ext cx="1014412" cy="749300"/>
          </a:xfrm>
          <a:prstGeom prst="rect">
            <a:avLst/>
          </a:prstGeom>
          <a:noFill/>
          <a:ln w="9525">
            <a:noFill/>
            <a:miter lim="800000"/>
            <a:headEnd/>
            <a:tailEnd/>
          </a:ln>
        </p:spPr>
        <p:txBody>
          <a:bodyPr lIns="0" tIns="0" rIns="0" bIns="0"/>
          <a:lstStyle/>
          <a:p>
            <a:pPr defTabSz="912813">
              <a:buClr>
                <a:schemeClr val="tx2"/>
              </a:buClr>
            </a:pPr>
            <a:r>
              <a:rPr lang="en-GB" sz="1600"/>
              <a:t>Unemploy-ment reduction</a:t>
            </a:r>
          </a:p>
        </p:txBody>
      </p:sp>
      <p:sp useBgFill="1">
        <p:nvSpPr>
          <p:cNvPr id="65568" name="Rectangle 18"/>
          <p:cNvSpPr>
            <a:spLocks noChangeArrowheads="1"/>
          </p:cNvSpPr>
          <p:nvPr>
            <p:custDataLst>
              <p:tags r:id="rId17"/>
            </p:custDataLst>
          </p:nvPr>
        </p:nvSpPr>
        <p:spPr bwMode="gray">
          <a:xfrm>
            <a:off x="3757613" y="4330700"/>
            <a:ext cx="341312" cy="249238"/>
          </a:xfrm>
          <a:prstGeom prst="rect">
            <a:avLst/>
          </a:prstGeom>
          <a:ln w="9525">
            <a:noFill/>
            <a:miter lim="800000"/>
            <a:headEnd/>
            <a:tailEnd/>
          </a:ln>
        </p:spPr>
        <p:txBody>
          <a:bodyPr wrap="none" lIns="25916" tIns="0" rIns="25916" bIns="0" anchor="ctr"/>
          <a:lstStyle/>
          <a:p>
            <a:pPr algn="ctr" defTabSz="912813">
              <a:buClr>
                <a:schemeClr val="tx2"/>
              </a:buClr>
            </a:pPr>
            <a:fld id="{23EAE60E-99B2-4998-83EC-D55C9EA0D624}" type="datetime'''''''''''''''0''''''''''''''''''''''.''''''''''''3'''''">
              <a:rPr lang="en-GB" sz="1600"/>
              <a:pPr algn="ctr" defTabSz="912813">
                <a:buClr>
                  <a:schemeClr val="tx2"/>
                </a:buClr>
              </a:pPr>
              <a:t>0.3</a:t>
            </a:fld>
            <a:endParaRPr lang="en-GB" sz="1600"/>
          </a:p>
        </p:txBody>
      </p:sp>
      <p:sp>
        <p:nvSpPr>
          <p:cNvPr id="65569" name="Rectangle 19"/>
          <p:cNvSpPr>
            <a:spLocks noChangeArrowheads="1"/>
          </p:cNvSpPr>
          <p:nvPr>
            <p:custDataLst>
              <p:tags r:id="rId18"/>
            </p:custDataLst>
          </p:nvPr>
        </p:nvSpPr>
        <p:spPr bwMode="gray">
          <a:xfrm>
            <a:off x="1998663" y="5856288"/>
            <a:ext cx="877887" cy="500062"/>
          </a:xfrm>
          <a:prstGeom prst="rect">
            <a:avLst/>
          </a:prstGeom>
          <a:noFill/>
          <a:ln w="9525">
            <a:noFill/>
            <a:miter lim="800000"/>
            <a:headEnd/>
            <a:tailEnd/>
          </a:ln>
        </p:spPr>
        <p:txBody>
          <a:bodyPr lIns="0" tIns="0" rIns="0" bIns="0"/>
          <a:lstStyle/>
          <a:p>
            <a:pPr defTabSz="912813">
              <a:buClr>
                <a:schemeClr val="tx2"/>
              </a:buClr>
            </a:pPr>
            <a:fld id="{8F2F2262-CD4F-499E-9CCE-2AB4BC5B17F8}" type="datetime'To''tal ''j''''o''''b'''' ''g''ro''''w''t''''''''''''h'''''">
              <a:rPr lang="en-GB" sz="1600" b="1"/>
              <a:pPr defTabSz="912813">
                <a:buClr>
                  <a:schemeClr val="tx2"/>
                </a:buClr>
              </a:pPr>
              <a:t>Total job growth</a:t>
            </a:fld>
            <a:endParaRPr lang="en-GB" sz="1600" b="1"/>
          </a:p>
        </p:txBody>
      </p:sp>
      <p:grpSp>
        <p:nvGrpSpPr>
          <p:cNvPr id="65570" name="Group 20"/>
          <p:cNvGrpSpPr>
            <a:grpSpLocks/>
          </p:cNvGrpSpPr>
          <p:nvPr>
            <p:custDataLst>
              <p:tags r:id="rId19"/>
            </p:custDataLst>
          </p:nvPr>
        </p:nvGrpSpPr>
        <p:grpSpPr bwMode="auto">
          <a:xfrm>
            <a:off x="128588" y="2252663"/>
            <a:ext cx="1474787" cy="384175"/>
            <a:chOff x="79" y="1083"/>
            <a:chExt cx="911" cy="237"/>
          </a:xfrm>
        </p:grpSpPr>
        <p:sp>
          <p:nvSpPr>
            <p:cNvPr id="65583" name="Rectangle 21"/>
            <p:cNvSpPr>
              <a:spLocks noChangeArrowheads="1"/>
            </p:cNvSpPr>
            <p:nvPr>
              <p:custDataLst>
                <p:tags r:id="rId33"/>
              </p:custDataLst>
            </p:nvPr>
          </p:nvSpPr>
          <p:spPr bwMode="gray">
            <a:xfrm>
              <a:off x="545" y="1083"/>
              <a:ext cx="445" cy="151"/>
            </a:xfrm>
            <a:prstGeom prst="rect">
              <a:avLst/>
            </a:prstGeom>
            <a:noFill/>
            <a:ln w="9525">
              <a:noFill/>
              <a:miter lim="800000"/>
              <a:headEnd/>
              <a:tailEnd/>
            </a:ln>
          </p:spPr>
          <p:txBody>
            <a:bodyPr lIns="0" tIns="0" rIns="0" bIns="0">
              <a:spAutoFit/>
            </a:bodyPr>
            <a:lstStyle/>
            <a:p>
              <a:pPr defTabSz="912813">
                <a:buClr>
                  <a:schemeClr val="tx2"/>
                </a:buClr>
              </a:pPr>
              <a:r>
                <a:rPr lang="en-GB" sz="1600" b="1"/>
                <a:t>EU-15</a:t>
              </a:r>
            </a:p>
          </p:txBody>
        </p:sp>
        <p:pic>
          <p:nvPicPr>
            <p:cNvPr id="65584" name="Picture 22" descr="european flag"/>
            <p:cNvPicPr preferRelativeResize="0">
              <a:picLocks noChangeArrowheads="1"/>
            </p:cNvPicPr>
            <p:nvPr>
              <p:custDataLst>
                <p:tags r:id="rId34"/>
              </p:custDataLst>
            </p:nvPr>
          </p:nvPicPr>
          <p:blipFill>
            <a:blip r:embed="rId39"/>
            <a:srcRect/>
            <a:stretch>
              <a:fillRect/>
            </a:stretch>
          </p:blipFill>
          <p:spPr bwMode="gray">
            <a:xfrm>
              <a:off x="79" y="1083"/>
              <a:ext cx="390" cy="237"/>
            </a:xfrm>
            <a:prstGeom prst="rect">
              <a:avLst/>
            </a:prstGeom>
            <a:solidFill>
              <a:srgbClr val="A5CDF9"/>
            </a:solidFill>
            <a:ln w="9525">
              <a:noFill/>
              <a:miter lim="800000"/>
              <a:headEnd/>
              <a:tailEnd/>
            </a:ln>
          </p:spPr>
        </p:pic>
      </p:grpSp>
      <p:grpSp>
        <p:nvGrpSpPr>
          <p:cNvPr id="65571" name="Group 23"/>
          <p:cNvGrpSpPr>
            <a:grpSpLocks/>
          </p:cNvGrpSpPr>
          <p:nvPr>
            <p:custDataLst>
              <p:tags r:id="rId20"/>
            </p:custDataLst>
          </p:nvPr>
        </p:nvGrpSpPr>
        <p:grpSpPr bwMode="auto">
          <a:xfrm>
            <a:off x="128588" y="4238625"/>
            <a:ext cx="1474787" cy="488950"/>
            <a:chOff x="79" y="2498"/>
            <a:chExt cx="911" cy="302"/>
          </a:xfrm>
        </p:grpSpPr>
        <p:sp>
          <p:nvSpPr>
            <p:cNvPr id="65581" name="Rectangle 24"/>
            <p:cNvSpPr>
              <a:spLocks noChangeArrowheads="1"/>
            </p:cNvSpPr>
            <p:nvPr>
              <p:custDataLst>
                <p:tags r:id="rId31"/>
              </p:custDataLst>
            </p:nvPr>
          </p:nvSpPr>
          <p:spPr bwMode="gray">
            <a:xfrm>
              <a:off x="545" y="2498"/>
              <a:ext cx="445" cy="302"/>
            </a:xfrm>
            <a:prstGeom prst="rect">
              <a:avLst/>
            </a:prstGeom>
            <a:noFill/>
            <a:ln w="9525">
              <a:noFill/>
              <a:miter lim="800000"/>
              <a:headEnd/>
              <a:tailEnd/>
            </a:ln>
          </p:spPr>
          <p:txBody>
            <a:bodyPr lIns="0" tIns="0" rIns="0" bIns="0">
              <a:spAutoFit/>
            </a:bodyPr>
            <a:lstStyle/>
            <a:p>
              <a:pPr defTabSz="912813">
                <a:buClr>
                  <a:schemeClr val="tx2"/>
                </a:buClr>
              </a:pPr>
              <a:r>
                <a:rPr lang="en-GB" sz="1600" b="1"/>
                <a:t>United States</a:t>
              </a:r>
            </a:p>
          </p:txBody>
        </p:sp>
        <p:pic>
          <p:nvPicPr>
            <p:cNvPr id="65582" name="Picture 25"/>
            <p:cNvPicPr preferRelativeResize="0">
              <a:picLocks noChangeArrowheads="1"/>
            </p:cNvPicPr>
            <p:nvPr>
              <p:custDataLst>
                <p:tags r:id="rId32"/>
              </p:custDataLst>
            </p:nvPr>
          </p:nvPicPr>
          <p:blipFill>
            <a:blip r:embed="rId40"/>
            <a:srcRect l="2991" t="3175" r="1485" b="1587"/>
            <a:stretch>
              <a:fillRect/>
            </a:stretch>
          </p:blipFill>
          <p:spPr bwMode="gray">
            <a:xfrm>
              <a:off x="79" y="2498"/>
              <a:ext cx="390" cy="237"/>
            </a:xfrm>
            <a:prstGeom prst="rect">
              <a:avLst/>
            </a:prstGeom>
            <a:solidFill>
              <a:srgbClr val="A5CDF9"/>
            </a:solidFill>
            <a:ln w="9525">
              <a:noFill/>
              <a:miter lim="800000"/>
              <a:headEnd/>
              <a:tailEnd/>
            </a:ln>
          </p:spPr>
        </p:pic>
      </p:grpSp>
      <p:sp>
        <p:nvSpPr>
          <p:cNvPr id="65572" name="Line 42"/>
          <p:cNvSpPr>
            <a:spLocks noChangeShapeType="1"/>
          </p:cNvSpPr>
          <p:nvPr>
            <p:custDataLst>
              <p:tags r:id="rId21"/>
            </p:custDataLst>
          </p:nvPr>
        </p:nvSpPr>
        <p:spPr bwMode="auto">
          <a:xfrm>
            <a:off x="7286625" y="3457575"/>
            <a:ext cx="407988"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65573" name="Line 41"/>
          <p:cNvSpPr>
            <a:spLocks noChangeShapeType="1"/>
          </p:cNvSpPr>
          <p:nvPr>
            <p:custDataLst>
              <p:tags r:id="rId22"/>
            </p:custDataLst>
          </p:nvPr>
        </p:nvSpPr>
        <p:spPr bwMode="auto">
          <a:xfrm>
            <a:off x="5857875" y="3594100"/>
            <a:ext cx="407988"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65574" name="Line 40"/>
          <p:cNvSpPr>
            <a:spLocks noChangeShapeType="1"/>
          </p:cNvSpPr>
          <p:nvPr>
            <p:custDataLst>
              <p:tags r:id="rId23"/>
            </p:custDataLst>
          </p:nvPr>
        </p:nvSpPr>
        <p:spPr bwMode="auto">
          <a:xfrm>
            <a:off x="4438650" y="2825750"/>
            <a:ext cx="407988"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sp>
        <p:nvSpPr>
          <p:cNvPr id="65575" name="Line 39"/>
          <p:cNvSpPr>
            <a:spLocks noChangeShapeType="1"/>
          </p:cNvSpPr>
          <p:nvPr>
            <p:custDataLst>
              <p:tags r:id="rId24"/>
            </p:custDataLst>
          </p:nvPr>
        </p:nvSpPr>
        <p:spPr bwMode="auto">
          <a:xfrm>
            <a:off x="3009900" y="2495550"/>
            <a:ext cx="407988" cy="0"/>
          </a:xfrm>
          <a:prstGeom prst="line">
            <a:avLst/>
          </a:prstGeom>
          <a:noFill/>
          <a:ln w="3175">
            <a:solidFill>
              <a:schemeClr val="tx1"/>
            </a:solidFill>
            <a:prstDash val="lgDash"/>
            <a:round/>
            <a:headEnd/>
            <a:tailEnd/>
          </a:ln>
        </p:spPr>
        <p:txBody>
          <a:bodyPr wrap="none" lIns="93296" tIns="46648" rIns="93296" bIns="46648" anchor="ctr"/>
          <a:lstStyle/>
          <a:p>
            <a:endParaRPr lang="en-US"/>
          </a:p>
        </p:txBody>
      </p:sp>
      <p:graphicFrame>
        <p:nvGraphicFramePr>
          <p:cNvPr id="65554" name="Object 18"/>
          <p:cNvGraphicFramePr>
            <a:graphicFrameLocks/>
          </p:cNvGraphicFramePr>
          <p:nvPr>
            <p:custDataLst>
              <p:tags r:id="rId25"/>
            </p:custDataLst>
          </p:nvPr>
        </p:nvGraphicFramePr>
        <p:xfrm>
          <a:off x="1695450" y="2027238"/>
          <a:ext cx="7321550" cy="2112962"/>
        </p:xfrm>
        <a:graphic>
          <a:graphicData uri="http://schemas.openxmlformats.org/presentationml/2006/ole">
            <p:oleObj spid="_x0000_s65554" name="Chart" r:id="rId41" imgW="7167960" imgH="2057040" progId="MSGraph.Chart.8">
              <p:embed followColorScheme="full"/>
            </p:oleObj>
          </a:graphicData>
        </a:graphic>
      </p:graphicFrame>
      <p:sp>
        <p:nvSpPr>
          <p:cNvPr id="65576" name="Rectangle 31"/>
          <p:cNvSpPr>
            <a:spLocks noChangeArrowheads="1"/>
          </p:cNvSpPr>
          <p:nvPr>
            <p:custDataLst>
              <p:tags r:id="rId26"/>
            </p:custDataLst>
          </p:nvPr>
        </p:nvSpPr>
        <p:spPr bwMode="gray">
          <a:xfrm>
            <a:off x="6605588" y="3400425"/>
            <a:ext cx="339725" cy="249238"/>
          </a:xfrm>
          <a:prstGeom prst="rect">
            <a:avLst/>
          </a:prstGeom>
          <a:solidFill>
            <a:srgbClr val="000099"/>
          </a:solidFill>
          <a:ln w="9525">
            <a:noFill/>
            <a:miter lim="800000"/>
            <a:headEnd/>
            <a:tailEnd/>
          </a:ln>
        </p:spPr>
        <p:txBody>
          <a:bodyPr wrap="none" lIns="25916" tIns="0" rIns="25916" bIns="0" anchor="ctr"/>
          <a:lstStyle/>
          <a:p>
            <a:pPr algn="ctr" defTabSz="912813">
              <a:buClr>
                <a:schemeClr val="tx2"/>
              </a:buClr>
            </a:pPr>
            <a:fld id="{EB1D61DD-9130-491B-BBB7-89F1C78654B9}" type="datetime'''''''''''''''2.''''''''''''''''''''''1'''''''''">
              <a:rPr lang="en-GB" sz="1600" b="1">
                <a:solidFill>
                  <a:schemeClr val="bg1"/>
                </a:solidFill>
              </a:rPr>
              <a:pPr algn="ctr" defTabSz="912813">
                <a:buClr>
                  <a:schemeClr val="tx2"/>
                </a:buClr>
              </a:pPr>
              <a:t>2.1</a:t>
            </a:fld>
            <a:endParaRPr lang="en-GB" sz="1600" b="1">
              <a:solidFill>
                <a:schemeClr val="bg1"/>
              </a:solidFill>
            </a:endParaRPr>
          </a:p>
        </p:txBody>
      </p:sp>
      <p:sp>
        <p:nvSpPr>
          <p:cNvPr id="65577" name="Rectangle 32"/>
          <p:cNvSpPr>
            <a:spLocks noChangeArrowheads="1"/>
          </p:cNvSpPr>
          <p:nvPr>
            <p:custDataLst>
              <p:tags r:id="rId27"/>
            </p:custDataLst>
          </p:nvPr>
        </p:nvSpPr>
        <p:spPr bwMode="gray">
          <a:xfrm>
            <a:off x="5124450" y="3084513"/>
            <a:ext cx="455613" cy="249237"/>
          </a:xfrm>
          <a:prstGeom prst="rect">
            <a:avLst/>
          </a:prstGeom>
          <a:noFill/>
          <a:ln w="9525">
            <a:noFill/>
            <a:miter lim="800000"/>
            <a:headEnd/>
            <a:tailEnd/>
          </a:ln>
        </p:spPr>
        <p:txBody>
          <a:bodyPr wrap="none" lIns="25916" tIns="0" rIns="25916" bIns="0" anchor="ctr"/>
          <a:lstStyle/>
          <a:p>
            <a:pPr algn="ctr" defTabSz="912813">
              <a:buClr>
                <a:schemeClr val="tx2"/>
              </a:buClr>
            </a:pPr>
            <a:fld id="{0F22C08D-0DE4-4EEF-A834-2D728E72E6E7}" type="datetime'''''''''''''''''''''1''''''''2''''''''''''''''''.''''1'''''''">
              <a:rPr lang="en-GB" sz="1600" b="1">
                <a:solidFill>
                  <a:schemeClr val="bg1"/>
                </a:solidFill>
              </a:rPr>
              <a:pPr algn="ctr" defTabSz="912813">
                <a:buClr>
                  <a:schemeClr val="tx2"/>
                </a:buClr>
              </a:pPr>
              <a:t>12.1</a:t>
            </a:fld>
            <a:endParaRPr lang="en-GB" sz="1600" b="1">
              <a:solidFill>
                <a:schemeClr val="bg1"/>
              </a:solidFill>
            </a:endParaRPr>
          </a:p>
        </p:txBody>
      </p:sp>
      <p:sp>
        <p:nvSpPr>
          <p:cNvPr id="65578" name="Rectangle 33"/>
          <p:cNvSpPr>
            <a:spLocks noChangeArrowheads="1"/>
          </p:cNvSpPr>
          <p:nvPr>
            <p:custDataLst>
              <p:tags r:id="rId28"/>
            </p:custDataLst>
          </p:nvPr>
        </p:nvSpPr>
        <p:spPr bwMode="gray">
          <a:xfrm>
            <a:off x="3757613" y="2535238"/>
            <a:ext cx="341312" cy="250825"/>
          </a:xfrm>
          <a:prstGeom prst="rect">
            <a:avLst/>
          </a:prstGeom>
          <a:noFill/>
          <a:ln w="9525">
            <a:noFill/>
            <a:miter lim="800000"/>
            <a:headEnd/>
            <a:tailEnd/>
          </a:ln>
        </p:spPr>
        <p:txBody>
          <a:bodyPr wrap="none" lIns="25916" tIns="0" rIns="25916" bIns="0" anchor="ctr"/>
          <a:lstStyle/>
          <a:p>
            <a:pPr algn="ctr" defTabSz="912813">
              <a:buClr>
                <a:schemeClr val="tx2"/>
              </a:buClr>
            </a:pPr>
            <a:fld id="{2B9CC7A7-8352-4288-9202-A04EB4A3854A}" type="datetime'''''''''''''''5''''.''''''''''''''''''''3'''''''''''''''">
              <a:rPr lang="en-GB" sz="1600" b="1">
                <a:solidFill>
                  <a:schemeClr val="bg1"/>
                </a:solidFill>
              </a:rPr>
              <a:pPr algn="ctr" defTabSz="912813">
                <a:buClr>
                  <a:schemeClr val="tx2"/>
                </a:buClr>
              </a:pPr>
              <a:t>5.3</a:t>
            </a:fld>
            <a:endParaRPr lang="en-GB" sz="1600" b="1">
              <a:solidFill>
                <a:schemeClr val="bg1"/>
              </a:solidFill>
            </a:endParaRPr>
          </a:p>
        </p:txBody>
      </p:sp>
      <p:sp>
        <p:nvSpPr>
          <p:cNvPr id="65579" name="McK 3. Unit of measure"/>
          <p:cNvSpPr txBox="1">
            <a:spLocks noChangeArrowheads="1"/>
          </p:cNvSpPr>
          <p:nvPr>
            <p:custDataLst>
              <p:tags r:id="rId29"/>
            </p:custDataLst>
          </p:nvPr>
        </p:nvSpPr>
        <p:spPr bwMode="gray">
          <a:xfrm>
            <a:off x="122238" y="1704975"/>
            <a:ext cx="8788400" cy="488950"/>
          </a:xfrm>
          <a:prstGeom prst="rect">
            <a:avLst/>
          </a:prstGeom>
          <a:noFill/>
          <a:ln w="9525">
            <a:noFill/>
            <a:miter lim="800000"/>
            <a:headEnd/>
            <a:tailEnd/>
          </a:ln>
        </p:spPr>
        <p:txBody>
          <a:bodyPr lIns="0" tIns="0" rIns="0" bIns="0">
            <a:spAutoFit/>
          </a:bodyPr>
          <a:lstStyle/>
          <a:p>
            <a:pPr defTabSz="895350"/>
            <a:r>
              <a:rPr lang="en-GB" sz="1600" b="1">
                <a:solidFill>
                  <a:srgbClr val="808080"/>
                </a:solidFill>
                <a:ea typeface="ＭＳ Ｐゴシック" charset="-128"/>
              </a:rPr>
              <a:t>Additional jobs, 1995–2008</a:t>
            </a:r>
          </a:p>
          <a:p>
            <a:pPr defTabSz="895350"/>
            <a:r>
              <a:rPr lang="en-GB" sz="1600">
                <a:solidFill>
                  <a:srgbClr val="808080"/>
                </a:solidFill>
                <a:ea typeface="ＭＳ Ｐゴシック" charset="-128"/>
              </a:rPr>
              <a:t>Million</a:t>
            </a:r>
          </a:p>
        </p:txBody>
      </p:sp>
      <p:sp>
        <p:nvSpPr>
          <p:cNvPr id="65580" name="McK 5. Source"/>
          <p:cNvSpPr>
            <a:spLocks noChangeArrowheads="1"/>
          </p:cNvSpPr>
          <p:nvPr>
            <p:custDataLst>
              <p:tags r:id="rId30"/>
            </p:custDataLst>
          </p:nvPr>
        </p:nvSpPr>
        <p:spPr bwMode="gray">
          <a:xfrm>
            <a:off x="1974850" y="6619875"/>
            <a:ext cx="7002463" cy="136525"/>
          </a:xfrm>
          <a:prstGeom prst="rect">
            <a:avLst/>
          </a:prstGeom>
          <a:noFill/>
          <a:ln w="9525">
            <a:noFill/>
            <a:miter lim="800000"/>
            <a:headEnd/>
            <a:tailEnd/>
          </a:ln>
        </p:spPr>
        <p:txBody>
          <a:bodyPr lIns="0" tIns="0" rIns="0" bIns="0" anchor="ctr">
            <a:spAutoFit/>
          </a:bodyPr>
          <a:lstStyle/>
          <a:p>
            <a:pPr marL="620713" indent="-620713" algn="r" defTabSz="912813">
              <a:tabLst>
                <a:tab pos="623888" algn="l"/>
              </a:tabLst>
            </a:pPr>
            <a:r>
              <a:rPr lang="en-US" sz="900" i="1">
                <a:solidFill>
                  <a:srgbClr val="000000"/>
                </a:solidFill>
              </a:rPr>
              <a:t>SOURCE: McKinsey Global Institute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00" name="AutoShape 16"/>
          <p:cNvGraphicFramePr>
            <a:graphicFrameLocks/>
          </p:cNvGraphicFramePr>
          <p:nvPr>
            <p:custDataLst>
              <p:tags r:id="rId2"/>
            </p:custDataLst>
          </p:nvPr>
        </p:nvGraphicFramePr>
        <p:xfrm>
          <a:off x="0" y="0"/>
          <a:ext cx="161925" cy="161925"/>
        </p:xfrm>
        <a:graphic>
          <a:graphicData uri="http://schemas.openxmlformats.org/presentationml/2006/ole">
            <p:oleObj spid="_x0000_s67600" name="think-cell Slide" r:id="rId32" imgW="0" imgH="0" progId="">
              <p:embed/>
            </p:oleObj>
          </a:graphicData>
        </a:graphic>
      </p:graphicFrame>
      <p:sp>
        <p:nvSpPr>
          <p:cNvPr id="67603" name="Rectangle 3" hidden="1"/>
          <p:cNvSpPr>
            <a:spLocks noChangeArrowheads="1"/>
          </p:cNvSpPr>
          <p:nvPr>
            <p:custDataLst>
              <p:tags r:id="rId3"/>
            </p:custDataLst>
          </p:nvPr>
        </p:nvSpPr>
        <p:spPr bwMode="gray">
          <a:xfrm>
            <a:off x="0" y="0"/>
            <a:ext cx="161925" cy="161925"/>
          </a:xfrm>
          <a:prstGeom prst="rect">
            <a:avLst/>
          </a:prstGeom>
          <a:solidFill>
            <a:schemeClr val="accent1"/>
          </a:solidFill>
          <a:ln w="9525">
            <a:solidFill>
              <a:schemeClr val="tx1"/>
            </a:solidFill>
            <a:miter lim="800000"/>
            <a:headEnd/>
            <a:tailEnd/>
          </a:ln>
        </p:spPr>
        <p:txBody>
          <a:bodyPr wrap="none" lIns="0" tIns="0" rIns="0" bIns="0" anchor="ctr"/>
          <a:lstStyle/>
          <a:p>
            <a:pPr algn="ctr"/>
            <a:r>
              <a:rPr lang="en-US"/>
              <a:t>7</a:t>
            </a:r>
          </a:p>
        </p:txBody>
      </p:sp>
      <p:sp>
        <p:nvSpPr>
          <p:cNvPr id="67604" name="McK 3. Unit of measure"/>
          <p:cNvSpPr txBox="1">
            <a:spLocks noChangeArrowheads="1"/>
          </p:cNvSpPr>
          <p:nvPr>
            <p:custDataLst>
              <p:tags r:id="rId4"/>
            </p:custDataLst>
          </p:nvPr>
        </p:nvSpPr>
        <p:spPr bwMode="gray">
          <a:xfrm>
            <a:off x="128588" y="1074738"/>
            <a:ext cx="4117975" cy="212725"/>
          </a:xfrm>
          <a:prstGeom prst="rect">
            <a:avLst/>
          </a:prstGeom>
          <a:noFill/>
          <a:ln w="9525">
            <a:noFill/>
            <a:miter lim="800000"/>
            <a:headEnd/>
            <a:tailEnd/>
          </a:ln>
        </p:spPr>
        <p:txBody>
          <a:bodyPr lIns="0" tIns="0" rIns="0" bIns="0">
            <a:spAutoFit/>
          </a:bodyPr>
          <a:lstStyle/>
          <a:p>
            <a:pPr defTabSz="895350"/>
            <a:r>
              <a:rPr lang="en-US" sz="1400">
                <a:solidFill>
                  <a:srgbClr val="808080"/>
                </a:solidFill>
                <a:ea typeface="ＭＳ Ｐゴシック" charset="-128"/>
              </a:rPr>
              <a:t>Percent</a:t>
            </a:r>
          </a:p>
        </p:txBody>
      </p:sp>
      <p:graphicFrame>
        <p:nvGraphicFramePr>
          <p:cNvPr id="67601" name="Object 17"/>
          <p:cNvGraphicFramePr>
            <a:graphicFrameLocks/>
          </p:cNvGraphicFramePr>
          <p:nvPr>
            <p:custDataLst>
              <p:tags r:id="rId5"/>
            </p:custDataLst>
          </p:nvPr>
        </p:nvGraphicFramePr>
        <p:xfrm>
          <a:off x="869950" y="1809750"/>
          <a:ext cx="2436813" cy="4702175"/>
        </p:xfrm>
        <a:graphic>
          <a:graphicData uri="http://schemas.openxmlformats.org/presentationml/2006/ole">
            <p:oleObj spid="_x0000_s67601" name="Chart" r:id="rId33" imgW="2377080" imgH="4598640" progId="MSGraph.Chart.8">
              <p:embed followColorScheme="full"/>
            </p:oleObj>
          </a:graphicData>
        </a:graphic>
      </p:graphicFrame>
      <p:graphicFrame>
        <p:nvGraphicFramePr>
          <p:cNvPr id="67602" name="Object 18"/>
          <p:cNvGraphicFramePr>
            <a:graphicFrameLocks/>
          </p:cNvGraphicFramePr>
          <p:nvPr>
            <p:custDataLst>
              <p:tags r:id="rId6"/>
            </p:custDataLst>
          </p:nvPr>
        </p:nvGraphicFramePr>
        <p:xfrm>
          <a:off x="3355975" y="1809750"/>
          <a:ext cx="2462213" cy="4702175"/>
        </p:xfrm>
        <a:graphic>
          <a:graphicData uri="http://schemas.openxmlformats.org/presentationml/2006/ole">
            <p:oleObj spid="_x0000_s67602" name="Chart" r:id="rId34" imgW="2404440" imgH="4598640" progId="MSGraph.Chart.8">
              <p:embed followColorScheme="full"/>
            </p:oleObj>
          </a:graphicData>
        </a:graphic>
      </p:graphicFrame>
      <p:pic>
        <p:nvPicPr>
          <p:cNvPr id="67605" name="Picture 9" descr="Flag of France.svg">
            <a:hlinkClick r:id="rId35"/>
          </p:cNvPr>
          <p:cNvPicPr>
            <a:picLocks noChangeArrowheads="1"/>
          </p:cNvPicPr>
          <p:nvPr>
            <p:custDataLst>
              <p:tags r:id="rId7"/>
            </p:custDataLst>
          </p:nvPr>
        </p:nvPicPr>
        <p:blipFill>
          <a:blip r:embed="rId36"/>
          <a:srcRect/>
          <a:stretch>
            <a:fillRect/>
          </a:stretch>
        </p:blipFill>
        <p:spPr bwMode="gray">
          <a:xfrm>
            <a:off x="315913" y="3192463"/>
            <a:ext cx="442912" cy="296862"/>
          </a:xfrm>
          <a:prstGeom prst="rect">
            <a:avLst/>
          </a:prstGeom>
          <a:noFill/>
          <a:ln w="9525">
            <a:solidFill>
              <a:srgbClr val="808080"/>
            </a:solidFill>
            <a:miter lim="800000"/>
            <a:headEnd/>
            <a:tailEnd/>
          </a:ln>
        </p:spPr>
      </p:pic>
      <p:pic>
        <p:nvPicPr>
          <p:cNvPr id="67606" name="Picture 10" descr="http://www.undpanbp.org/">
            <a:hlinkClick r:id="rId37"/>
          </p:cNvPr>
          <p:cNvPicPr>
            <a:picLocks noChangeArrowheads="1"/>
          </p:cNvPicPr>
          <p:nvPr>
            <p:custDataLst>
              <p:tags r:id="rId8"/>
            </p:custDataLst>
          </p:nvPr>
        </p:nvPicPr>
        <p:blipFill>
          <a:blip r:embed="rId38"/>
          <a:srcRect/>
          <a:stretch>
            <a:fillRect/>
          </a:stretch>
        </p:blipFill>
        <p:spPr bwMode="gray">
          <a:xfrm>
            <a:off x="315913" y="5967413"/>
            <a:ext cx="442912" cy="295275"/>
          </a:xfrm>
          <a:prstGeom prst="rect">
            <a:avLst/>
          </a:prstGeom>
          <a:noFill/>
          <a:ln w="9525">
            <a:solidFill>
              <a:srgbClr val="808080"/>
            </a:solidFill>
            <a:miter lim="800000"/>
            <a:headEnd/>
            <a:tailEnd/>
          </a:ln>
        </p:spPr>
      </p:pic>
      <p:pic>
        <p:nvPicPr>
          <p:cNvPr id="67607" name="Picture 11" descr="Germany">
            <a:hlinkClick r:id="rId39"/>
          </p:cNvPr>
          <p:cNvPicPr>
            <a:picLocks noChangeArrowheads="1"/>
          </p:cNvPicPr>
          <p:nvPr>
            <p:custDataLst>
              <p:tags r:id="rId9"/>
            </p:custDataLst>
          </p:nvPr>
        </p:nvPicPr>
        <p:blipFill>
          <a:blip r:embed="rId40"/>
          <a:srcRect/>
          <a:stretch>
            <a:fillRect/>
          </a:stretch>
        </p:blipFill>
        <p:spPr bwMode="gray">
          <a:xfrm>
            <a:off x="315913" y="3746500"/>
            <a:ext cx="442912" cy="296863"/>
          </a:xfrm>
          <a:prstGeom prst="rect">
            <a:avLst/>
          </a:prstGeom>
          <a:noFill/>
          <a:ln w="9525">
            <a:solidFill>
              <a:srgbClr val="808080"/>
            </a:solidFill>
            <a:miter lim="800000"/>
            <a:headEnd/>
            <a:tailEnd/>
          </a:ln>
        </p:spPr>
      </p:pic>
      <p:pic>
        <p:nvPicPr>
          <p:cNvPr id="67608" name="Picture 12" descr="european flag"/>
          <p:cNvPicPr preferRelativeResize="0">
            <a:picLocks noChangeArrowheads="1"/>
          </p:cNvPicPr>
          <p:nvPr>
            <p:custDataLst>
              <p:tags r:id="rId10"/>
            </p:custDataLst>
          </p:nvPr>
        </p:nvPicPr>
        <p:blipFill>
          <a:blip r:embed="rId41"/>
          <a:srcRect/>
          <a:stretch>
            <a:fillRect/>
          </a:stretch>
        </p:blipFill>
        <p:spPr bwMode="gray">
          <a:xfrm>
            <a:off x="315913" y="2082800"/>
            <a:ext cx="442912" cy="296863"/>
          </a:xfrm>
          <a:prstGeom prst="rect">
            <a:avLst/>
          </a:prstGeom>
          <a:solidFill>
            <a:srgbClr val="A5CDF9"/>
          </a:solidFill>
          <a:ln w="6350">
            <a:solidFill>
              <a:srgbClr val="808080"/>
            </a:solidFill>
            <a:miter lim="800000"/>
            <a:headEnd/>
            <a:tailEnd/>
          </a:ln>
        </p:spPr>
      </p:pic>
      <p:pic>
        <p:nvPicPr>
          <p:cNvPr id="67609" name="Picture 13" descr="Flag of the Netherlands.svg">
            <a:hlinkClick r:id="rId42"/>
          </p:cNvPr>
          <p:cNvPicPr>
            <a:picLocks noChangeArrowheads="1"/>
          </p:cNvPicPr>
          <p:nvPr>
            <p:custDataLst>
              <p:tags r:id="rId11"/>
            </p:custDataLst>
          </p:nvPr>
        </p:nvPicPr>
        <p:blipFill>
          <a:blip r:embed="rId43"/>
          <a:srcRect/>
          <a:stretch>
            <a:fillRect/>
          </a:stretch>
        </p:blipFill>
        <p:spPr bwMode="gray">
          <a:xfrm>
            <a:off x="315913" y="4856163"/>
            <a:ext cx="442912" cy="295275"/>
          </a:xfrm>
          <a:prstGeom prst="rect">
            <a:avLst/>
          </a:prstGeom>
          <a:noFill/>
          <a:ln w="9525">
            <a:solidFill>
              <a:srgbClr val="808080"/>
            </a:solidFill>
            <a:miter lim="800000"/>
            <a:headEnd/>
            <a:tailEnd/>
          </a:ln>
        </p:spPr>
      </p:pic>
      <p:pic>
        <p:nvPicPr>
          <p:cNvPr id="67610" name="Picture 14" descr="Flag of Denmark.svg">
            <a:hlinkClick r:id="rId44"/>
          </p:cNvPr>
          <p:cNvPicPr>
            <a:picLocks noChangeArrowheads="1"/>
          </p:cNvPicPr>
          <p:nvPr>
            <p:custDataLst>
              <p:tags r:id="rId12"/>
            </p:custDataLst>
          </p:nvPr>
        </p:nvPicPr>
        <p:blipFill>
          <a:blip r:embed="rId45"/>
          <a:srcRect/>
          <a:stretch>
            <a:fillRect/>
          </a:stretch>
        </p:blipFill>
        <p:spPr bwMode="gray">
          <a:xfrm>
            <a:off x="315913" y="2636838"/>
            <a:ext cx="442912" cy="296862"/>
          </a:xfrm>
          <a:prstGeom prst="rect">
            <a:avLst/>
          </a:prstGeom>
          <a:noFill/>
          <a:ln w="9525">
            <a:solidFill>
              <a:srgbClr val="808080"/>
            </a:solidFill>
            <a:miter lim="800000"/>
            <a:headEnd/>
            <a:tailEnd/>
          </a:ln>
        </p:spPr>
      </p:pic>
      <p:pic>
        <p:nvPicPr>
          <p:cNvPr id="67611" name="Picture 15" descr="Flag of Italy.svg">
            <a:hlinkClick r:id="rId46"/>
          </p:cNvPr>
          <p:cNvPicPr>
            <a:picLocks noChangeArrowheads="1"/>
          </p:cNvPicPr>
          <p:nvPr>
            <p:custDataLst>
              <p:tags r:id="rId13"/>
            </p:custDataLst>
          </p:nvPr>
        </p:nvPicPr>
        <p:blipFill>
          <a:blip r:embed="rId47"/>
          <a:srcRect/>
          <a:stretch>
            <a:fillRect/>
          </a:stretch>
        </p:blipFill>
        <p:spPr bwMode="gray">
          <a:xfrm>
            <a:off x="315913" y="4302125"/>
            <a:ext cx="442912" cy="296863"/>
          </a:xfrm>
          <a:prstGeom prst="rect">
            <a:avLst/>
          </a:prstGeom>
          <a:noFill/>
          <a:ln w="9525">
            <a:solidFill>
              <a:srgbClr val="808080"/>
            </a:solidFill>
            <a:miter lim="800000"/>
            <a:headEnd/>
            <a:tailEnd/>
          </a:ln>
        </p:spPr>
      </p:pic>
      <p:pic>
        <p:nvPicPr>
          <p:cNvPr id="67612" name="Picture 16" descr="Flag of Spain.svg">
            <a:hlinkClick r:id="rId48"/>
          </p:cNvPr>
          <p:cNvPicPr>
            <a:picLocks noChangeArrowheads="1"/>
          </p:cNvPicPr>
          <p:nvPr>
            <p:custDataLst>
              <p:tags r:id="rId14"/>
            </p:custDataLst>
          </p:nvPr>
        </p:nvPicPr>
        <p:blipFill>
          <a:blip r:embed="rId49"/>
          <a:srcRect/>
          <a:stretch>
            <a:fillRect/>
          </a:stretch>
        </p:blipFill>
        <p:spPr bwMode="gray">
          <a:xfrm>
            <a:off x="315913" y="5411788"/>
            <a:ext cx="442912" cy="295275"/>
          </a:xfrm>
          <a:prstGeom prst="rect">
            <a:avLst/>
          </a:prstGeom>
          <a:noFill/>
          <a:ln w="9525">
            <a:solidFill>
              <a:srgbClr val="808080"/>
            </a:solidFill>
            <a:miter lim="800000"/>
            <a:headEnd/>
            <a:tailEnd/>
          </a:ln>
        </p:spPr>
      </p:pic>
      <p:sp>
        <p:nvSpPr>
          <p:cNvPr id="67613" name="Rectangle 17"/>
          <p:cNvSpPr>
            <a:spLocks noChangeArrowheads="1"/>
          </p:cNvSpPr>
          <p:nvPr>
            <p:custDataLst>
              <p:tags r:id="rId15"/>
            </p:custDataLst>
          </p:nvPr>
        </p:nvSpPr>
        <p:spPr bwMode="gray">
          <a:xfrm>
            <a:off x="3308350" y="1358900"/>
            <a:ext cx="2508250" cy="5180013"/>
          </a:xfrm>
          <a:prstGeom prst="rect">
            <a:avLst/>
          </a:prstGeom>
          <a:noFill/>
          <a:ln w="19050">
            <a:solidFill>
              <a:schemeClr val="accent1"/>
            </a:solidFill>
            <a:miter lim="800000"/>
            <a:headEnd/>
            <a:tailEnd/>
          </a:ln>
        </p:spPr>
        <p:txBody>
          <a:bodyPr wrap="none" lIns="93296" tIns="46648" rIns="93296" bIns="46648" anchor="ctr"/>
          <a:lstStyle/>
          <a:p>
            <a:endParaRPr lang="en-US"/>
          </a:p>
        </p:txBody>
      </p:sp>
      <p:sp>
        <p:nvSpPr>
          <p:cNvPr id="67614" name="Rectangle 18"/>
          <p:cNvSpPr>
            <a:spLocks noChangeArrowheads="1"/>
          </p:cNvSpPr>
          <p:nvPr>
            <p:custDataLst>
              <p:tags r:id="rId16"/>
            </p:custDataLst>
          </p:nvPr>
        </p:nvSpPr>
        <p:spPr bwMode="gray">
          <a:xfrm>
            <a:off x="3382963" y="1428750"/>
            <a:ext cx="2363787" cy="334963"/>
          </a:xfrm>
          <a:prstGeom prst="rect">
            <a:avLst/>
          </a:prstGeom>
          <a:solidFill>
            <a:schemeClr val="accent1"/>
          </a:solidFill>
          <a:ln w="9525">
            <a:noFill/>
            <a:miter lim="800000"/>
            <a:headEnd/>
            <a:tailEnd/>
          </a:ln>
        </p:spPr>
        <p:txBody>
          <a:bodyPr lIns="73471" tIns="73471" rIns="73471" bIns="73471" anchor="ctr"/>
          <a:lstStyle/>
          <a:p>
            <a:pPr defTabSz="912813">
              <a:buClr>
                <a:schemeClr val="tx2"/>
              </a:buClr>
            </a:pPr>
            <a:r>
              <a:rPr lang="en-US" sz="1200" b="1">
                <a:solidFill>
                  <a:srgbClr val="0F5494"/>
                </a:solidFill>
              </a:rPr>
              <a:t>1-unemployment rate</a:t>
            </a:r>
          </a:p>
        </p:txBody>
      </p:sp>
      <p:sp>
        <p:nvSpPr>
          <p:cNvPr id="67615" name="Rectangle 19"/>
          <p:cNvSpPr>
            <a:spLocks noChangeArrowheads="1"/>
          </p:cNvSpPr>
          <p:nvPr>
            <p:custDataLst>
              <p:tags r:id="rId17"/>
            </p:custDataLst>
          </p:nvPr>
        </p:nvSpPr>
        <p:spPr bwMode="gray">
          <a:xfrm>
            <a:off x="871538" y="1358900"/>
            <a:ext cx="2327275" cy="5180013"/>
          </a:xfrm>
          <a:prstGeom prst="rect">
            <a:avLst/>
          </a:prstGeom>
          <a:noFill/>
          <a:ln w="19050">
            <a:solidFill>
              <a:schemeClr val="accent1"/>
            </a:solidFill>
            <a:miter lim="800000"/>
            <a:headEnd/>
            <a:tailEnd/>
          </a:ln>
        </p:spPr>
        <p:txBody>
          <a:bodyPr wrap="none" lIns="93296" tIns="46648" rIns="93296" bIns="46648" anchor="ctr"/>
          <a:lstStyle/>
          <a:p>
            <a:endParaRPr lang="en-US"/>
          </a:p>
        </p:txBody>
      </p:sp>
      <p:sp>
        <p:nvSpPr>
          <p:cNvPr id="67616" name="Rectangle 20"/>
          <p:cNvSpPr>
            <a:spLocks noChangeArrowheads="1"/>
          </p:cNvSpPr>
          <p:nvPr>
            <p:custDataLst>
              <p:tags r:id="rId18"/>
            </p:custDataLst>
          </p:nvPr>
        </p:nvSpPr>
        <p:spPr bwMode="gray">
          <a:xfrm>
            <a:off x="962025" y="1428750"/>
            <a:ext cx="2176463" cy="334963"/>
          </a:xfrm>
          <a:prstGeom prst="rect">
            <a:avLst/>
          </a:prstGeom>
          <a:solidFill>
            <a:schemeClr val="accent1"/>
          </a:solidFill>
          <a:ln w="9525">
            <a:noFill/>
            <a:miter lim="800000"/>
            <a:headEnd/>
            <a:tailEnd/>
          </a:ln>
        </p:spPr>
        <p:txBody>
          <a:bodyPr lIns="73471" tIns="73471" rIns="73471" bIns="73471" anchor="ctr"/>
          <a:lstStyle/>
          <a:p>
            <a:pPr defTabSz="912813">
              <a:buClr>
                <a:schemeClr val="tx2"/>
              </a:buClr>
            </a:pPr>
            <a:r>
              <a:rPr lang="en-US" sz="1200" b="1">
                <a:solidFill>
                  <a:srgbClr val="0F5494"/>
                </a:solidFill>
              </a:rPr>
              <a:t>Participation rate</a:t>
            </a:r>
          </a:p>
        </p:txBody>
      </p:sp>
      <p:sp>
        <p:nvSpPr>
          <p:cNvPr id="67617" name="Rectangle 22"/>
          <p:cNvSpPr>
            <a:spLocks noChangeArrowheads="1"/>
          </p:cNvSpPr>
          <p:nvPr>
            <p:custDataLst>
              <p:tags r:id="rId19"/>
            </p:custDataLst>
          </p:nvPr>
        </p:nvSpPr>
        <p:spPr bwMode="gray">
          <a:xfrm>
            <a:off x="6027738" y="2543175"/>
            <a:ext cx="2662237" cy="365125"/>
          </a:xfrm>
          <a:prstGeom prst="rect">
            <a:avLst/>
          </a:prstGeom>
          <a:noFill/>
          <a:ln w="9525">
            <a:noFill/>
            <a:miter lim="800000"/>
            <a:headEnd/>
            <a:tailEnd/>
          </a:ln>
        </p:spPr>
        <p:txBody>
          <a:bodyPr lIns="0" tIns="0" rIns="0" bIns="0">
            <a:spAutoFit/>
          </a:bodyPr>
          <a:lstStyle/>
          <a:p>
            <a:pPr marL="123825" lvl="1" indent="-122238" defTabSz="912813">
              <a:buClr>
                <a:schemeClr val="tx2"/>
              </a:buClr>
              <a:buSzPct val="125000"/>
              <a:buFont typeface="Arial" charset="0"/>
              <a:buChar char="▪"/>
            </a:pPr>
            <a:r>
              <a:rPr lang="en-US" sz="1200"/>
              <a:t>Reforms of employment protection and unemployed activation</a:t>
            </a:r>
          </a:p>
        </p:txBody>
      </p:sp>
      <p:sp>
        <p:nvSpPr>
          <p:cNvPr id="67618" name="Rectangle 23"/>
          <p:cNvSpPr>
            <a:spLocks noChangeArrowheads="1"/>
          </p:cNvSpPr>
          <p:nvPr>
            <p:custDataLst>
              <p:tags r:id="rId20"/>
            </p:custDataLst>
          </p:nvPr>
        </p:nvSpPr>
        <p:spPr bwMode="gray">
          <a:xfrm>
            <a:off x="6027738" y="4689475"/>
            <a:ext cx="2662237" cy="912813"/>
          </a:xfrm>
          <a:prstGeom prst="rect">
            <a:avLst/>
          </a:prstGeom>
          <a:noFill/>
          <a:ln w="9525">
            <a:noFill/>
            <a:miter lim="800000"/>
            <a:headEnd/>
            <a:tailEnd/>
          </a:ln>
        </p:spPr>
        <p:txBody>
          <a:bodyPr lIns="0" tIns="0" rIns="0" bIns="0">
            <a:spAutoFit/>
          </a:bodyPr>
          <a:lstStyle/>
          <a:p>
            <a:pPr marL="123825" lvl="1" indent="-122238" defTabSz="912813">
              <a:buClr>
                <a:schemeClr val="tx2"/>
              </a:buClr>
              <a:buSzPct val="125000"/>
              <a:buFont typeface="Arial" charset="0"/>
              <a:buChar char="▪"/>
            </a:pPr>
            <a:r>
              <a:rPr lang="en-US" sz="1200"/>
              <a:t>Senior participation support through financial and behaviour incentives for workers and employers</a:t>
            </a:r>
          </a:p>
          <a:p>
            <a:pPr marL="123825" lvl="1" indent="-122238" defTabSz="912813">
              <a:buClr>
                <a:schemeClr val="tx2"/>
              </a:buClr>
              <a:buSzPct val="125000"/>
              <a:buFont typeface="Arial" charset="0"/>
              <a:buChar char="▪"/>
            </a:pPr>
            <a:r>
              <a:rPr lang="en-US" sz="1200"/>
              <a:t>Youth specific measures against unemployment</a:t>
            </a:r>
          </a:p>
        </p:txBody>
      </p:sp>
      <p:sp>
        <p:nvSpPr>
          <p:cNvPr id="67619" name="AutoShape 25"/>
          <p:cNvSpPr>
            <a:spLocks/>
          </p:cNvSpPr>
          <p:nvPr/>
        </p:nvSpPr>
        <p:spPr bwMode="auto">
          <a:xfrm>
            <a:off x="5937250" y="4681538"/>
            <a:ext cx="76200" cy="942975"/>
          </a:xfrm>
          <a:prstGeom prst="leftBrace">
            <a:avLst>
              <a:gd name="adj1" fmla="val 103125"/>
              <a:gd name="adj2" fmla="val 30019"/>
            </a:avLst>
          </a:prstGeom>
          <a:noFill/>
          <a:ln w="9525">
            <a:solidFill>
              <a:schemeClr val="tx1"/>
            </a:solidFill>
            <a:round/>
            <a:headEnd/>
            <a:tailEnd/>
          </a:ln>
        </p:spPr>
        <p:txBody>
          <a:bodyPr wrap="none" lIns="93296" tIns="46648" rIns="93296" bIns="46648" anchor="ctr"/>
          <a:lstStyle/>
          <a:p>
            <a:endParaRPr lang="en-US"/>
          </a:p>
        </p:txBody>
      </p:sp>
      <p:sp>
        <p:nvSpPr>
          <p:cNvPr id="67620" name="Rectangle 26"/>
          <p:cNvSpPr>
            <a:spLocks noChangeArrowheads="1"/>
          </p:cNvSpPr>
          <p:nvPr>
            <p:custDataLst>
              <p:tags r:id="rId21"/>
            </p:custDataLst>
          </p:nvPr>
        </p:nvSpPr>
        <p:spPr bwMode="gray">
          <a:xfrm>
            <a:off x="6027738" y="3387725"/>
            <a:ext cx="2662237" cy="547688"/>
          </a:xfrm>
          <a:prstGeom prst="rect">
            <a:avLst/>
          </a:prstGeom>
          <a:noFill/>
          <a:ln w="9525">
            <a:noFill/>
            <a:miter lim="800000"/>
            <a:headEnd/>
            <a:tailEnd/>
          </a:ln>
        </p:spPr>
        <p:txBody>
          <a:bodyPr lIns="0" tIns="0" rIns="0" bIns="0">
            <a:spAutoFit/>
          </a:bodyPr>
          <a:lstStyle/>
          <a:p>
            <a:pPr marL="123825" lvl="1" indent="-122238" defTabSz="912813">
              <a:buClr>
                <a:schemeClr val="tx2"/>
              </a:buClr>
              <a:buSzPct val="125000"/>
              <a:buFont typeface="Arial" charset="0"/>
              <a:buChar char="▪"/>
            </a:pPr>
            <a:r>
              <a:rPr lang="en-US" sz="1200"/>
              <a:t>Hartz reforms improving </a:t>
            </a:r>
            <a:r>
              <a:rPr lang="en-GB" sz="1200"/>
              <a:t>employment services, activating the unemployed and deregulating the labour market.</a:t>
            </a:r>
            <a:endParaRPr lang="en-US" sz="1200"/>
          </a:p>
        </p:txBody>
      </p:sp>
      <p:sp>
        <p:nvSpPr>
          <p:cNvPr id="67621" name="Rectangle 35"/>
          <p:cNvSpPr>
            <a:spLocks noGrp="1" noChangeArrowheads="1"/>
          </p:cNvSpPr>
          <p:nvPr>
            <p:ph type="title"/>
            <p:custDataLst>
              <p:tags r:id="rId22"/>
            </p:custDataLst>
          </p:nvPr>
        </p:nvSpPr>
        <p:spPr bwMode="gray">
          <a:xfrm>
            <a:off x="122238" y="138113"/>
            <a:ext cx="8793162" cy="588962"/>
          </a:xfrm>
        </p:spPr>
        <p:txBody>
          <a:bodyPr/>
          <a:lstStyle/>
          <a:p>
            <a:pPr marL="0" indent="0"/>
            <a:r>
              <a:rPr lang="en-GB" sz="2400" smtClean="0">
                <a:solidFill>
                  <a:srgbClr val="FFFFFF"/>
                </a:solidFill>
              </a:rPr>
              <a:t>Reforms in specific countries shows ‘lump of labour’ is a fallacy</a:t>
            </a:r>
          </a:p>
        </p:txBody>
      </p:sp>
      <p:sp>
        <p:nvSpPr>
          <p:cNvPr id="67622" name="Rectangle 29"/>
          <p:cNvSpPr>
            <a:spLocks noChangeArrowheads="1"/>
          </p:cNvSpPr>
          <p:nvPr>
            <p:custDataLst>
              <p:tags r:id="rId23"/>
            </p:custDataLst>
          </p:nvPr>
        </p:nvSpPr>
        <p:spPr bwMode="auto">
          <a:xfrm>
            <a:off x="8169275" y="1698625"/>
            <a:ext cx="139700" cy="139700"/>
          </a:xfrm>
          <a:prstGeom prst="rect">
            <a:avLst/>
          </a:prstGeom>
          <a:solidFill>
            <a:schemeClr val="accent2"/>
          </a:solidFill>
          <a:ln w="9525">
            <a:solidFill>
              <a:srgbClr val="FFFFFF"/>
            </a:solidFill>
            <a:miter lim="800000"/>
            <a:headEnd/>
            <a:tailEnd/>
          </a:ln>
        </p:spPr>
        <p:txBody>
          <a:bodyPr wrap="none" lIns="93296" tIns="46648" rIns="93296" bIns="46648" anchor="ctr"/>
          <a:lstStyle/>
          <a:p>
            <a:endParaRPr lang="en-US"/>
          </a:p>
        </p:txBody>
      </p:sp>
      <p:sp>
        <p:nvSpPr>
          <p:cNvPr id="67623" name="Rectangle 28"/>
          <p:cNvSpPr>
            <a:spLocks noChangeArrowheads="1"/>
          </p:cNvSpPr>
          <p:nvPr>
            <p:custDataLst>
              <p:tags r:id="rId24"/>
            </p:custDataLst>
          </p:nvPr>
        </p:nvSpPr>
        <p:spPr bwMode="auto">
          <a:xfrm>
            <a:off x="8169275" y="1452563"/>
            <a:ext cx="139700" cy="138112"/>
          </a:xfrm>
          <a:prstGeom prst="rect">
            <a:avLst/>
          </a:prstGeom>
          <a:solidFill>
            <a:schemeClr val="accent1"/>
          </a:solidFill>
          <a:ln w="9525">
            <a:solidFill>
              <a:srgbClr val="FFFFFF"/>
            </a:solidFill>
            <a:miter lim="800000"/>
            <a:headEnd/>
            <a:tailEnd/>
          </a:ln>
        </p:spPr>
        <p:txBody>
          <a:bodyPr wrap="none" lIns="93296" tIns="46648" rIns="93296" bIns="46648" anchor="ctr"/>
          <a:lstStyle/>
          <a:p>
            <a:endParaRPr lang="en-US"/>
          </a:p>
        </p:txBody>
      </p:sp>
      <p:sp>
        <p:nvSpPr>
          <p:cNvPr id="67624" name="Rectangle 30"/>
          <p:cNvSpPr>
            <a:spLocks noChangeArrowheads="1"/>
          </p:cNvSpPr>
          <p:nvPr>
            <p:custDataLst>
              <p:tags r:id="rId25"/>
            </p:custDataLst>
          </p:nvPr>
        </p:nvSpPr>
        <p:spPr bwMode="auto">
          <a:xfrm>
            <a:off x="8412163" y="1697038"/>
            <a:ext cx="285750" cy="155575"/>
          </a:xfrm>
          <a:prstGeom prst="rect">
            <a:avLst/>
          </a:prstGeom>
          <a:noFill/>
          <a:ln w="9525">
            <a:noFill/>
            <a:miter lim="800000"/>
            <a:headEnd/>
            <a:tailEnd/>
          </a:ln>
        </p:spPr>
        <p:txBody>
          <a:bodyPr wrap="none" lIns="0" tIns="0" rIns="0" bIns="0" anchor="ctr"/>
          <a:lstStyle/>
          <a:p>
            <a:pPr defTabSz="912813">
              <a:buClr>
                <a:schemeClr val="tx2"/>
              </a:buClr>
            </a:pPr>
            <a:fld id="{9A4E1B59-B530-46D9-954F-28D94A7984C3}" type="datetime'2''''''''''00''''''7'''''''''''''''''''''''''''''''''''''''">
              <a:rPr lang="en-US"/>
              <a:pPr defTabSz="912813">
                <a:buClr>
                  <a:schemeClr val="tx2"/>
                </a:buClr>
              </a:pPr>
              <a:t>2007</a:t>
            </a:fld>
            <a:endParaRPr lang="en-US"/>
          </a:p>
        </p:txBody>
      </p:sp>
      <p:sp>
        <p:nvSpPr>
          <p:cNvPr id="67625" name="Rectangle 31"/>
          <p:cNvSpPr>
            <a:spLocks noChangeArrowheads="1"/>
          </p:cNvSpPr>
          <p:nvPr>
            <p:custDataLst>
              <p:tags r:id="rId26"/>
            </p:custDataLst>
          </p:nvPr>
        </p:nvSpPr>
        <p:spPr bwMode="auto">
          <a:xfrm>
            <a:off x="8412163" y="1450975"/>
            <a:ext cx="285750" cy="155575"/>
          </a:xfrm>
          <a:prstGeom prst="rect">
            <a:avLst/>
          </a:prstGeom>
          <a:noFill/>
          <a:ln w="9525">
            <a:noFill/>
            <a:miter lim="800000"/>
            <a:headEnd/>
            <a:tailEnd/>
          </a:ln>
        </p:spPr>
        <p:txBody>
          <a:bodyPr wrap="none" lIns="0" tIns="0" rIns="0" bIns="0" anchor="ctr"/>
          <a:lstStyle/>
          <a:p>
            <a:pPr defTabSz="912813">
              <a:buClr>
                <a:schemeClr val="tx2"/>
              </a:buClr>
            </a:pPr>
            <a:fld id="{48F2CC64-503A-4D76-B0F2-8F0E3CC1BF63}" type="datetime'''1''''''''99''''''''5'''''''">
              <a:rPr lang="en-US"/>
              <a:pPr defTabSz="912813">
                <a:buClr>
                  <a:schemeClr val="tx2"/>
                </a:buClr>
              </a:pPr>
              <a:t>1995</a:t>
            </a:fld>
            <a:endParaRPr lang="en-US"/>
          </a:p>
        </p:txBody>
      </p:sp>
      <p:sp>
        <p:nvSpPr>
          <p:cNvPr id="67626" name="Rectangle 39"/>
          <p:cNvSpPr>
            <a:spLocks noChangeArrowheads="1"/>
          </p:cNvSpPr>
          <p:nvPr>
            <p:custDataLst>
              <p:tags r:id="rId27"/>
            </p:custDataLst>
          </p:nvPr>
        </p:nvSpPr>
        <p:spPr bwMode="gray">
          <a:xfrm>
            <a:off x="6027738" y="4235450"/>
            <a:ext cx="2662237" cy="365125"/>
          </a:xfrm>
          <a:prstGeom prst="rect">
            <a:avLst/>
          </a:prstGeom>
          <a:noFill/>
          <a:ln w="9525">
            <a:noFill/>
            <a:miter lim="800000"/>
            <a:headEnd/>
            <a:tailEnd/>
          </a:ln>
        </p:spPr>
        <p:txBody>
          <a:bodyPr lIns="0" tIns="0" rIns="0" bIns="0">
            <a:spAutoFit/>
          </a:bodyPr>
          <a:lstStyle/>
          <a:p>
            <a:pPr marL="123825" lvl="1" indent="-122238" defTabSz="912813">
              <a:buClr>
                <a:schemeClr val="tx2"/>
              </a:buClr>
              <a:buSzPct val="125000"/>
              <a:buFont typeface="Arial" charset="0"/>
              <a:buChar char="▪"/>
            </a:pPr>
            <a:r>
              <a:rPr lang="en-US" sz="1200"/>
              <a:t>Treu and Biagi reforms flexibilizing labour market</a:t>
            </a:r>
          </a:p>
        </p:txBody>
      </p:sp>
      <p:sp>
        <p:nvSpPr>
          <p:cNvPr id="67627" name="AutoShape 41"/>
          <p:cNvSpPr>
            <a:spLocks/>
          </p:cNvSpPr>
          <p:nvPr>
            <p:custDataLst>
              <p:tags r:id="rId28"/>
            </p:custDataLst>
          </p:nvPr>
        </p:nvSpPr>
        <p:spPr bwMode="auto">
          <a:xfrm>
            <a:off x="5937250" y="3411538"/>
            <a:ext cx="76200" cy="723900"/>
          </a:xfrm>
          <a:prstGeom prst="leftBrace">
            <a:avLst>
              <a:gd name="adj1" fmla="val 79167"/>
              <a:gd name="adj2" fmla="val 64431"/>
            </a:avLst>
          </a:prstGeom>
          <a:noFill/>
          <a:ln w="9525">
            <a:solidFill>
              <a:schemeClr val="tx1"/>
            </a:solidFill>
            <a:round/>
            <a:headEnd/>
            <a:tailEnd/>
          </a:ln>
        </p:spPr>
        <p:txBody>
          <a:bodyPr wrap="none" lIns="93296" tIns="46648" rIns="93296" bIns="46648" anchor="ctr"/>
          <a:lstStyle/>
          <a:p>
            <a:endParaRPr lang="en-US"/>
          </a:p>
        </p:txBody>
      </p:sp>
      <p:sp>
        <p:nvSpPr>
          <p:cNvPr id="67628" name="McK 5. Source"/>
          <p:cNvSpPr>
            <a:spLocks noChangeArrowheads="1"/>
          </p:cNvSpPr>
          <p:nvPr>
            <p:custDataLst>
              <p:tags r:id="rId29"/>
            </p:custDataLst>
          </p:nvPr>
        </p:nvSpPr>
        <p:spPr bwMode="gray">
          <a:xfrm>
            <a:off x="1974850" y="6608763"/>
            <a:ext cx="7002463" cy="136525"/>
          </a:xfrm>
          <a:prstGeom prst="rect">
            <a:avLst/>
          </a:prstGeom>
          <a:noFill/>
          <a:ln w="9525">
            <a:noFill/>
            <a:miter lim="800000"/>
            <a:headEnd/>
            <a:tailEnd/>
          </a:ln>
        </p:spPr>
        <p:txBody>
          <a:bodyPr lIns="0" tIns="0" rIns="0" bIns="0" anchor="ctr">
            <a:spAutoFit/>
          </a:bodyPr>
          <a:lstStyle/>
          <a:p>
            <a:pPr marL="620713" indent="-620713" algn="r" defTabSz="912813">
              <a:tabLst>
                <a:tab pos="623888" algn="l"/>
              </a:tabLst>
            </a:pPr>
            <a:r>
              <a:rPr lang="en-US" sz="900" i="1">
                <a:solidFill>
                  <a:srgbClr val="000000"/>
                </a:solidFill>
              </a:rPr>
              <a:t>SOURCE: McKinsey Global Institute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idx="4294967295"/>
          </p:nvPr>
        </p:nvSpPr>
        <p:spPr>
          <a:xfrm>
            <a:off x="395288" y="1173163"/>
            <a:ext cx="8229600" cy="936625"/>
          </a:xfrm>
        </p:spPr>
        <p:txBody>
          <a:bodyPr/>
          <a:lstStyle/>
          <a:p>
            <a:pPr marL="0" indent="0"/>
            <a:r>
              <a:rPr lang="en-IE" sz="2600" smtClean="0"/>
              <a:t>Since, the crisis pushed unemployment back over 10%...</a:t>
            </a:r>
            <a:endParaRPr lang="en-GB" sz="2600" smtClean="0"/>
          </a:p>
        </p:txBody>
      </p:sp>
      <p:graphicFrame>
        <p:nvGraphicFramePr>
          <p:cNvPr id="15" name="Chart 14"/>
          <p:cNvGraphicFramePr>
            <a:graphicFrameLocks/>
          </p:cNvGraphicFramePr>
          <p:nvPr/>
        </p:nvGraphicFramePr>
        <p:xfrm>
          <a:off x="731157" y="2719013"/>
          <a:ext cx="7620000" cy="3574864"/>
        </p:xfrm>
        <a:graphic>
          <a:graphicData uri="http://schemas.openxmlformats.org/drawingml/2006/chart">
            <c:chart xmlns:c="http://schemas.openxmlformats.org/drawingml/2006/chart" xmlns:r="http://schemas.openxmlformats.org/officeDocument/2006/relationships" r:id="rId2"/>
          </a:graphicData>
        </a:graphic>
      </p:graphicFrame>
      <p:sp>
        <p:nvSpPr>
          <p:cNvPr id="130051" name="Line 7"/>
          <p:cNvSpPr>
            <a:spLocks noChangeShapeType="1"/>
          </p:cNvSpPr>
          <p:nvPr/>
        </p:nvSpPr>
        <p:spPr bwMode="auto">
          <a:xfrm>
            <a:off x="2359025" y="2825750"/>
            <a:ext cx="288925" cy="1588"/>
          </a:xfrm>
          <a:prstGeom prst="line">
            <a:avLst/>
          </a:prstGeom>
          <a:noFill/>
          <a:ln w="38100">
            <a:solidFill>
              <a:srgbClr val="0000FF"/>
            </a:solidFill>
            <a:round/>
            <a:headEnd/>
            <a:tailEnd/>
          </a:ln>
        </p:spPr>
        <p:txBody>
          <a:bodyPr/>
          <a:lstStyle/>
          <a:p>
            <a:endParaRPr lang="en-US"/>
          </a:p>
        </p:txBody>
      </p:sp>
      <p:sp>
        <p:nvSpPr>
          <p:cNvPr id="130052" name="Line 8"/>
          <p:cNvSpPr>
            <a:spLocks noChangeShapeType="1"/>
          </p:cNvSpPr>
          <p:nvPr/>
        </p:nvSpPr>
        <p:spPr bwMode="auto">
          <a:xfrm>
            <a:off x="4521200" y="2840038"/>
            <a:ext cx="288925" cy="1587"/>
          </a:xfrm>
          <a:prstGeom prst="line">
            <a:avLst/>
          </a:prstGeom>
          <a:noFill/>
          <a:ln w="38100">
            <a:solidFill>
              <a:srgbClr val="339966"/>
            </a:solidFill>
            <a:round/>
            <a:headEnd/>
            <a:tailEnd/>
          </a:ln>
        </p:spPr>
        <p:txBody>
          <a:bodyPr/>
          <a:lstStyle/>
          <a:p>
            <a:endParaRPr lang="en-US"/>
          </a:p>
        </p:txBody>
      </p:sp>
      <p:sp>
        <p:nvSpPr>
          <p:cNvPr id="130053" name="Text Box 8"/>
          <p:cNvSpPr txBox="1">
            <a:spLocks noChangeArrowheads="1"/>
          </p:cNvSpPr>
          <p:nvPr/>
        </p:nvSpPr>
        <p:spPr bwMode="auto">
          <a:xfrm>
            <a:off x="4806950" y="2703513"/>
            <a:ext cx="1073150" cy="274637"/>
          </a:xfrm>
          <a:prstGeom prst="rect">
            <a:avLst/>
          </a:prstGeom>
          <a:noFill/>
          <a:ln w="9525">
            <a:noFill/>
            <a:miter lim="800000"/>
            <a:headEnd/>
            <a:tailEnd/>
          </a:ln>
        </p:spPr>
        <p:txBody>
          <a:bodyPr>
            <a:spAutoFit/>
          </a:bodyPr>
          <a:lstStyle/>
          <a:p>
            <a:pPr eaLnBrk="0" hangingPunct="0"/>
            <a:r>
              <a:rPr lang="fr-BE" sz="1200" b="1">
                <a:solidFill>
                  <a:srgbClr val="5F5F5F"/>
                </a:solidFill>
                <a:latin typeface="Verdana" pitchFamily="34" charset="0"/>
              </a:rPr>
              <a:t>Japan</a:t>
            </a:r>
            <a:endParaRPr lang="en-GB" sz="1200" b="1">
              <a:solidFill>
                <a:srgbClr val="5F5F5F"/>
              </a:solidFill>
              <a:latin typeface="Verdana" pitchFamily="34" charset="0"/>
            </a:endParaRPr>
          </a:p>
        </p:txBody>
      </p:sp>
      <p:sp>
        <p:nvSpPr>
          <p:cNvPr id="130054" name="Text Box 9"/>
          <p:cNvSpPr txBox="1">
            <a:spLocks noChangeArrowheads="1"/>
          </p:cNvSpPr>
          <p:nvPr/>
        </p:nvSpPr>
        <p:spPr bwMode="auto">
          <a:xfrm>
            <a:off x="2636838" y="2689225"/>
            <a:ext cx="765175" cy="276225"/>
          </a:xfrm>
          <a:prstGeom prst="rect">
            <a:avLst/>
          </a:prstGeom>
          <a:noFill/>
          <a:ln w="9525">
            <a:noFill/>
            <a:miter lim="800000"/>
            <a:headEnd/>
            <a:tailEnd/>
          </a:ln>
        </p:spPr>
        <p:txBody>
          <a:bodyPr/>
          <a:lstStyle/>
          <a:p>
            <a:pPr eaLnBrk="0" hangingPunct="0">
              <a:buFont typeface="Wingdings" pitchFamily="2" charset="2"/>
              <a:buNone/>
            </a:pPr>
            <a:r>
              <a:rPr lang="en-GB" sz="1200" b="1">
                <a:solidFill>
                  <a:srgbClr val="5F5F5F"/>
                </a:solidFill>
                <a:latin typeface="Verdana" pitchFamily="34" charset="0"/>
              </a:rPr>
              <a:t>EU</a:t>
            </a:r>
            <a:endParaRPr lang="en-GB" sz="1400">
              <a:solidFill>
                <a:srgbClr val="5F5F5F"/>
              </a:solidFill>
              <a:latin typeface="Verdana" pitchFamily="34" charset="0"/>
            </a:endParaRPr>
          </a:p>
        </p:txBody>
      </p:sp>
      <p:sp>
        <p:nvSpPr>
          <p:cNvPr id="130055" name="Line 7"/>
          <p:cNvSpPr>
            <a:spLocks noChangeShapeType="1"/>
          </p:cNvSpPr>
          <p:nvPr/>
        </p:nvSpPr>
        <p:spPr bwMode="auto">
          <a:xfrm>
            <a:off x="3441700" y="2835275"/>
            <a:ext cx="288925" cy="1588"/>
          </a:xfrm>
          <a:prstGeom prst="line">
            <a:avLst/>
          </a:prstGeom>
          <a:noFill/>
          <a:ln w="38100">
            <a:solidFill>
              <a:srgbClr val="C00000"/>
            </a:solidFill>
            <a:round/>
            <a:headEnd/>
            <a:tailEnd/>
          </a:ln>
        </p:spPr>
        <p:txBody>
          <a:bodyPr/>
          <a:lstStyle/>
          <a:p>
            <a:endParaRPr lang="en-US"/>
          </a:p>
        </p:txBody>
      </p:sp>
      <p:sp>
        <p:nvSpPr>
          <p:cNvPr id="130056" name="Text Box 11"/>
          <p:cNvSpPr txBox="1">
            <a:spLocks noChangeArrowheads="1"/>
          </p:cNvSpPr>
          <p:nvPr/>
        </p:nvSpPr>
        <p:spPr bwMode="auto">
          <a:xfrm>
            <a:off x="3719513" y="2698750"/>
            <a:ext cx="765175" cy="276225"/>
          </a:xfrm>
          <a:prstGeom prst="rect">
            <a:avLst/>
          </a:prstGeom>
          <a:noFill/>
          <a:ln w="9525">
            <a:noFill/>
            <a:miter lim="800000"/>
            <a:headEnd/>
            <a:tailEnd/>
          </a:ln>
        </p:spPr>
        <p:txBody>
          <a:bodyPr/>
          <a:lstStyle/>
          <a:p>
            <a:pPr eaLnBrk="0" hangingPunct="0">
              <a:buFont typeface="Wingdings" pitchFamily="2" charset="2"/>
              <a:buNone/>
            </a:pPr>
            <a:r>
              <a:rPr lang="en-GB" sz="1200" b="1">
                <a:solidFill>
                  <a:srgbClr val="5F5F5F"/>
                </a:solidFill>
                <a:latin typeface="Verdana" pitchFamily="34" charset="0"/>
              </a:rPr>
              <a:t>US</a:t>
            </a:r>
            <a:endParaRPr lang="en-GB" sz="1400">
              <a:solidFill>
                <a:srgbClr val="5F5F5F"/>
              </a:solidFill>
              <a:latin typeface="Verdana" pitchFamily="34" charset="0"/>
            </a:endParaRPr>
          </a:p>
        </p:txBody>
      </p:sp>
      <p:sp>
        <p:nvSpPr>
          <p:cNvPr id="130057" name="Text Box 12"/>
          <p:cNvSpPr txBox="1">
            <a:spLocks noChangeArrowheads="1"/>
          </p:cNvSpPr>
          <p:nvPr/>
        </p:nvSpPr>
        <p:spPr bwMode="auto">
          <a:xfrm>
            <a:off x="650875" y="3981450"/>
            <a:ext cx="215900" cy="304800"/>
          </a:xfrm>
          <a:prstGeom prst="rect">
            <a:avLst/>
          </a:prstGeom>
          <a:noFill/>
          <a:ln w="9525">
            <a:noFill/>
            <a:miter lim="800000"/>
            <a:headEnd/>
            <a:tailEnd/>
          </a:ln>
        </p:spPr>
        <p:txBody>
          <a:bodyPr>
            <a:spAutoFit/>
          </a:bodyPr>
          <a:lstStyle/>
          <a:p>
            <a:pPr eaLnBrk="0" hangingPunct="0">
              <a:spcBef>
                <a:spcPct val="50000"/>
              </a:spcBef>
            </a:pPr>
            <a:r>
              <a:rPr lang="fr-BE" sz="1400"/>
              <a:t>%</a:t>
            </a:r>
            <a:endParaRPr lang="en-GB" sz="1400"/>
          </a:p>
        </p:txBody>
      </p:sp>
      <p:sp>
        <p:nvSpPr>
          <p:cNvPr id="130058" name="Rectangle 4"/>
          <p:cNvSpPr>
            <a:spLocks noChangeArrowheads="1"/>
          </p:cNvSpPr>
          <p:nvPr/>
        </p:nvSpPr>
        <p:spPr bwMode="auto">
          <a:xfrm>
            <a:off x="755650" y="2203450"/>
            <a:ext cx="7848600" cy="431800"/>
          </a:xfrm>
          <a:prstGeom prst="rect">
            <a:avLst/>
          </a:prstGeom>
          <a:noFill/>
          <a:ln w="9525">
            <a:noFill/>
            <a:miter lim="800000"/>
            <a:headEnd/>
            <a:tailEnd/>
          </a:ln>
        </p:spPr>
        <p:txBody>
          <a:bodyPr/>
          <a:lstStyle/>
          <a:p>
            <a:pPr algn="ctr" eaLnBrk="0" hangingPunct="0">
              <a:spcBef>
                <a:spcPct val="20000"/>
              </a:spcBef>
              <a:buClr>
                <a:schemeClr val="bg1"/>
              </a:buClr>
              <a:buFontTx/>
              <a:buChar char="•"/>
            </a:pPr>
            <a:r>
              <a:rPr lang="en-GB" b="1">
                <a:solidFill>
                  <a:srgbClr val="5F5F5F"/>
                </a:solidFill>
                <a:latin typeface="Verdana" pitchFamily="34" charset="0"/>
              </a:rPr>
              <a:t>Unemployment rates in Europe and other countries</a:t>
            </a:r>
            <a:br>
              <a:rPr lang="en-GB" b="1">
                <a:solidFill>
                  <a:srgbClr val="5F5F5F"/>
                </a:solidFill>
                <a:latin typeface="Verdana" pitchFamily="34" charset="0"/>
              </a:rPr>
            </a:br>
            <a:endParaRPr lang="en-GB" b="1">
              <a:solidFill>
                <a:srgbClr val="5F5F5F"/>
              </a:solidFill>
              <a:latin typeface="Verdana" pitchFamily="34" charset="0"/>
            </a:endParaRPr>
          </a:p>
        </p:txBody>
      </p:sp>
      <p:sp>
        <p:nvSpPr>
          <p:cNvPr id="130059" name="Text Box 5"/>
          <p:cNvSpPr txBox="1">
            <a:spLocks noChangeArrowheads="1"/>
          </p:cNvSpPr>
          <p:nvPr/>
        </p:nvSpPr>
        <p:spPr bwMode="auto">
          <a:xfrm>
            <a:off x="366713" y="5822950"/>
            <a:ext cx="8475662" cy="558800"/>
          </a:xfrm>
          <a:prstGeom prst="rect">
            <a:avLst/>
          </a:prstGeom>
          <a:noFill/>
          <a:ln w="9525">
            <a:noFill/>
            <a:miter lim="800000"/>
            <a:headEnd/>
            <a:tailEnd/>
          </a:ln>
        </p:spPr>
        <p:txBody>
          <a:bodyPr>
            <a:spAutoFit/>
          </a:bodyPr>
          <a:lstStyle/>
          <a:p>
            <a:pPr eaLnBrk="0" hangingPunct="0">
              <a:lnSpc>
                <a:spcPct val="110000"/>
              </a:lnSpc>
              <a:spcBef>
                <a:spcPct val="50000"/>
              </a:spcBef>
            </a:pPr>
            <a:r>
              <a:rPr lang="en-GB" sz="1400">
                <a:latin typeface="Verdana" pitchFamily="34" charset="0"/>
              </a:rPr>
              <a:t>Unemployment has increased since the crisis, by more than 8 million compared to early 2008 to reach about 24.8 million today. Past progress has been lost.</a:t>
            </a:r>
          </a:p>
        </p:txBody>
      </p:sp>
      <p:sp>
        <p:nvSpPr>
          <p:cNvPr id="130060" name="Line 8"/>
          <p:cNvSpPr>
            <a:spLocks noChangeShapeType="1"/>
          </p:cNvSpPr>
          <p:nvPr/>
        </p:nvSpPr>
        <p:spPr bwMode="auto">
          <a:xfrm>
            <a:off x="5919788" y="2838450"/>
            <a:ext cx="288925" cy="1588"/>
          </a:xfrm>
          <a:prstGeom prst="line">
            <a:avLst/>
          </a:prstGeom>
          <a:noFill/>
          <a:ln w="38100">
            <a:solidFill>
              <a:srgbClr val="FF0000"/>
            </a:solidFill>
            <a:round/>
            <a:headEnd/>
            <a:tailEnd/>
          </a:ln>
        </p:spPr>
        <p:txBody>
          <a:bodyPr/>
          <a:lstStyle/>
          <a:p>
            <a:endParaRPr lang="en-US"/>
          </a:p>
        </p:txBody>
      </p:sp>
      <p:sp>
        <p:nvSpPr>
          <p:cNvPr id="130061" name="Text Box 8"/>
          <p:cNvSpPr txBox="1">
            <a:spLocks noChangeArrowheads="1"/>
          </p:cNvSpPr>
          <p:nvPr/>
        </p:nvSpPr>
        <p:spPr bwMode="auto">
          <a:xfrm>
            <a:off x="6205538" y="2701925"/>
            <a:ext cx="1073150" cy="274638"/>
          </a:xfrm>
          <a:prstGeom prst="rect">
            <a:avLst/>
          </a:prstGeom>
          <a:noFill/>
          <a:ln w="9525">
            <a:noFill/>
            <a:miter lim="800000"/>
            <a:headEnd/>
            <a:tailEnd/>
          </a:ln>
        </p:spPr>
        <p:txBody>
          <a:bodyPr>
            <a:spAutoFit/>
          </a:bodyPr>
          <a:lstStyle/>
          <a:p>
            <a:pPr eaLnBrk="0" hangingPunct="0"/>
            <a:r>
              <a:rPr lang="fr-BE" sz="1200" b="1">
                <a:solidFill>
                  <a:srgbClr val="5F5F5F"/>
                </a:solidFill>
                <a:latin typeface="Verdana" pitchFamily="34" charset="0"/>
              </a:rPr>
              <a:t>Euro area</a:t>
            </a:r>
            <a:endParaRPr lang="en-GB" sz="1200" b="1">
              <a:solidFill>
                <a:srgbClr val="5F5F5F"/>
              </a:solidFill>
              <a:latin typeface="Verdana" pitchFamily="34" charset="0"/>
            </a:endParaRPr>
          </a:p>
        </p:txBody>
      </p:sp>
      <p:sp>
        <p:nvSpPr>
          <p:cNvPr id="130062" name="Text Box 13"/>
          <p:cNvSpPr txBox="1">
            <a:spLocks noChangeArrowheads="1"/>
          </p:cNvSpPr>
          <p:nvPr/>
        </p:nvSpPr>
        <p:spPr bwMode="auto">
          <a:xfrm>
            <a:off x="4787900" y="6473825"/>
            <a:ext cx="3865563" cy="211138"/>
          </a:xfrm>
          <a:prstGeom prst="rect">
            <a:avLst/>
          </a:prstGeom>
          <a:noFill/>
          <a:ln w="9525">
            <a:noFill/>
            <a:miter lim="800000"/>
            <a:headEnd/>
            <a:tailEnd/>
          </a:ln>
        </p:spPr>
        <p:txBody>
          <a:bodyPr lIns="36000" tIns="36000" rIns="36000" bIns="36000" anchor="b">
            <a:spAutoFit/>
          </a:bodyPr>
          <a:lstStyle/>
          <a:p>
            <a:pPr algn="r"/>
            <a:r>
              <a:rPr lang="en-IE" sz="900" i="1">
                <a:latin typeface="Verdana" pitchFamily="34" charset="0"/>
              </a:rPr>
              <a:t>Source: European Commission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2"/>
          <p:cNvSpPr>
            <a:spLocks noGrp="1" noChangeArrowheads="1"/>
          </p:cNvSpPr>
          <p:nvPr>
            <p:ph type="title" idx="4294967295"/>
          </p:nvPr>
        </p:nvSpPr>
        <p:spPr>
          <a:xfrm>
            <a:off x="395288" y="1184275"/>
            <a:ext cx="8229600" cy="936625"/>
          </a:xfrm>
        </p:spPr>
        <p:txBody>
          <a:bodyPr/>
          <a:lstStyle/>
          <a:p>
            <a:pPr marL="0" indent="0"/>
            <a:r>
              <a:rPr lang="en-IE" sz="2600" smtClean="0"/>
              <a:t>… with a disproportionate effect on young people, who had more temporary contracts</a:t>
            </a:r>
            <a:endParaRPr lang="en-GB" sz="2600" smtClean="0"/>
          </a:p>
        </p:txBody>
      </p:sp>
      <p:graphicFrame>
        <p:nvGraphicFramePr>
          <p:cNvPr id="122884" name="Object 4"/>
          <p:cNvGraphicFramePr>
            <a:graphicFrameLocks noChangeAspect="1"/>
          </p:cNvGraphicFramePr>
          <p:nvPr/>
        </p:nvGraphicFramePr>
        <p:xfrm>
          <a:off x="827088" y="3108325"/>
          <a:ext cx="7459662" cy="3457575"/>
        </p:xfrm>
        <a:graphic>
          <a:graphicData uri="http://schemas.openxmlformats.org/presentationml/2006/ole">
            <p:oleObj spid="_x0000_s122884" name="Chart" r:id="rId3" imgW="7629525" imgH="4629150" progId="Excel.Chart.8">
              <p:embed/>
            </p:oleObj>
          </a:graphicData>
        </a:graphic>
      </p:graphicFrame>
      <p:sp>
        <p:nvSpPr>
          <p:cNvPr id="122886" name="Rectangle 4"/>
          <p:cNvSpPr>
            <a:spLocks noChangeArrowheads="1"/>
          </p:cNvSpPr>
          <p:nvPr/>
        </p:nvSpPr>
        <p:spPr bwMode="auto">
          <a:xfrm>
            <a:off x="755650" y="2097088"/>
            <a:ext cx="7848600" cy="647700"/>
          </a:xfrm>
          <a:prstGeom prst="rect">
            <a:avLst/>
          </a:prstGeom>
          <a:noFill/>
          <a:ln w="9525">
            <a:noFill/>
            <a:miter lim="800000"/>
            <a:headEnd/>
            <a:tailEnd/>
          </a:ln>
        </p:spPr>
        <p:txBody>
          <a:bodyPr/>
          <a:lstStyle/>
          <a:p>
            <a:pPr algn="ctr" eaLnBrk="0" hangingPunct="0">
              <a:spcBef>
                <a:spcPct val="20000"/>
              </a:spcBef>
              <a:buClr>
                <a:schemeClr val="bg1"/>
              </a:buClr>
            </a:pPr>
            <a:r>
              <a:rPr lang="en-GB" b="1">
                <a:solidFill>
                  <a:srgbClr val="5F5F5F"/>
                </a:solidFill>
                <a:latin typeface="Verdana" pitchFamily="34" charset="0"/>
              </a:rPr>
              <a:t>Youth unemployment rates in Europe </a:t>
            </a:r>
            <a:br>
              <a:rPr lang="en-GB" b="1">
                <a:solidFill>
                  <a:srgbClr val="5F5F5F"/>
                </a:solidFill>
                <a:latin typeface="Verdana" pitchFamily="34" charset="0"/>
              </a:rPr>
            </a:br>
            <a:r>
              <a:rPr lang="en-GB" b="1">
                <a:solidFill>
                  <a:srgbClr val="5F5F5F"/>
                </a:solidFill>
                <a:latin typeface="Verdana" pitchFamily="34" charset="0"/>
              </a:rPr>
              <a:t>and other countries (under 25 year-olds)</a:t>
            </a:r>
          </a:p>
        </p:txBody>
      </p:sp>
      <p:sp>
        <p:nvSpPr>
          <p:cNvPr id="122887" name="Text Box 6"/>
          <p:cNvSpPr txBox="1">
            <a:spLocks noChangeArrowheads="1"/>
          </p:cNvSpPr>
          <p:nvPr/>
        </p:nvSpPr>
        <p:spPr bwMode="auto">
          <a:xfrm>
            <a:off x="5173663" y="2628900"/>
            <a:ext cx="765175" cy="276225"/>
          </a:xfrm>
          <a:prstGeom prst="rect">
            <a:avLst/>
          </a:prstGeom>
          <a:noFill/>
          <a:ln w="9525">
            <a:noFill/>
            <a:miter lim="800000"/>
            <a:headEnd/>
            <a:tailEnd/>
          </a:ln>
        </p:spPr>
        <p:txBody>
          <a:bodyPr/>
          <a:lstStyle/>
          <a:p>
            <a:pPr eaLnBrk="0" hangingPunct="0">
              <a:buFont typeface="Wingdings" pitchFamily="2" charset="2"/>
              <a:buNone/>
            </a:pPr>
            <a:endParaRPr lang="en-US" sz="1400"/>
          </a:p>
        </p:txBody>
      </p:sp>
      <p:sp>
        <p:nvSpPr>
          <p:cNvPr id="122888" name="Line 7"/>
          <p:cNvSpPr>
            <a:spLocks noChangeShapeType="1"/>
          </p:cNvSpPr>
          <p:nvPr/>
        </p:nvSpPr>
        <p:spPr bwMode="auto">
          <a:xfrm>
            <a:off x="3059113" y="2973388"/>
            <a:ext cx="288925" cy="1587"/>
          </a:xfrm>
          <a:prstGeom prst="line">
            <a:avLst/>
          </a:prstGeom>
          <a:noFill/>
          <a:ln w="28575">
            <a:solidFill>
              <a:srgbClr val="0000FF"/>
            </a:solidFill>
            <a:round/>
            <a:headEnd/>
            <a:tailEnd/>
          </a:ln>
        </p:spPr>
        <p:txBody>
          <a:bodyPr/>
          <a:lstStyle/>
          <a:p>
            <a:endParaRPr lang="en-US"/>
          </a:p>
        </p:txBody>
      </p:sp>
      <p:sp>
        <p:nvSpPr>
          <p:cNvPr id="122889" name="Line 8"/>
          <p:cNvSpPr>
            <a:spLocks noChangeShapeType="1"/>
          </p:cNvSpPr>
          <p:nvPr/>
        </p:nvSpPr>
        <p:spPr bwMode="auto">
          <a:xfrm>
            <a:off x="5221288" y="2987675"/>
            <a:ext cx="288925" cy="1588"/>
          </a:xfrm>
          <a:prstGeom prst="line">
            <a:avLst/>
          </a:prstGeom>
          <a:noFill/>
          <a:ln w="28575">
            <a:solidFill>
              <a:srgbClr val="339966"/>
            </a:solidFill>
            <a:round/>
            <a:headEnd/>
            <a:tailEnd/>
          </a:ln>
        </p:spPr>
        <p:txBody>
          <a:bodyPr/>
          <a:lstStyle/>
          <a:p>
            <a:endParaRPr lang="en-US"/>
          </a:p>
        </p:txBody>
      </p:sp>
      <p:sp>
        <p:nvSpPr>
          <p:cNvPr id="122890" name="Text Box 9"/>
          <p:cNvSpPr txBox="1">
            <a:spLocks noChangeArrowheads="1"/>
          </p:cNvSpPr>
          <p:nvPr/>
        </p:nvSpPr>
        <p:spPr bwMode="auto">
          <a:xfrm>
            <a:off x="5507038" y="2851150"/>
            <a:ext cx="1073150" cy="274638"/>
          </a:xfrm>
          <a:prstGeom prst="rect">
            <a:avLst/>
          </a:prstGeom>
          <a:noFill/>
          <a:ln w="9525">
            <a:noFill/>
            <a:miter lim="800000"/>
            <a:headEnd/>
            <a:tailEnd/>
          </a:ln>
        </p:spPr>
        <p:txBody>
          <a:bodyPr>
            <a:spAutoFit/>
          </a:bodyPr>
          <a:lstStyle/>
          <a:p>
            <a:pPr eaLnBrk="0" hangingPunct="0"/>
            <a:r>
              <a:rPr lang="fr-BE" sz="1200" b="1">
                <a:latin typeface="Verdana" pitchFamily="34" charset="0"/>
              </a:rPr>
              <a:t>Japan</a:t>
            </a:r>
            <a:endParaRPr lang="en-GB" sz="1200" b="1">
              <a:latin typeface="Verdana" pitchFamily="34" charset="0"/>
            </a:endParaRPr>
          </a:p>
        </p:txBody>
      </p:sp>
      <p:sp>
        <p:nvSpPr>
          <p:cNvPr id="122891" name="Text Box 10"/>
          <p:cNvSpPr txBox="1">
            <a:spLocks noChangeArrowheads="1"/>
          </p:cNvSpPr>
          <p:nvPr/>
        </p:nvSpPr>
        <p:spPr bwMode="auto">
          <a:xfrm>
            <a:off x="3336925" y="2836863"/>
            <a:ext cx="765175" cy="276225"/>
          </a:xfrm>
          <a:prstGeom prst="rect">
            <a:avLst/>
          </a:prstGeom>
          <a:noFill/>
          <a:ln w="9525">
            <a:noFill/>
            <a:miter lim="800000"/>
            <a:headEnd/>
            <a:tailEnd/>
          </a:ln>
        </p:spPr>
        <p:txBody>
          <a:bodyPr/>
          <a:lstStyle/>
          <a:p>
            <a:pPr eaLnBrk="0" hangingPunct="0">
              <a:buFont typeface="Wingdings" pitchFamily="2" charset="2"/>
              <a:buNone/>
            </a:pPr>
            <a:r>
              <a:rPr lang="en-GB" sz="1200" b="1">
                <a:latin typeface="Verdana" pitchFamily="34" charset="0"/>
              </a:rPr>
              <a:t>EU</a:t>
            </a:r>
            <a:endParaRPr lang="en-GB" sz="1400">
              <a:latin typeface="Verdana" pitchFamily="34" charset="0"/>
            </a:endParaRPr>
          </a:p>
        </p:txBody>
      </p:sp>
      <p:sp>
        <p:nvSpPr>
          <p:cNvPr id="122892" name="Line 7"/>
          <p:cNvSpPr>
            <a:spLocks noChangeShapeType="1"/>
          </p:cNvSpPr>
          <p:nvPr/>
        </p:nvSpPr>
        <p:spPr bwMode="auto">
          <a:xfrm>
            <a:off x="4141788" y="2982913"/>
            <a:ext cx="288925" cy="1587"/>
          </a:xfrm>
          <a:prstGeom prst="line">
            <a:avLst/>
          </a:prstGeom>
          <a:noFill/>
          <a:ln w="28575">
            <a:solidFill>
              <a:srgbClr val="990000"/>
            </a:solidFill>
            <a:round/>
            <a:headEnd/>
            <a:tailEnd/>
          </a:ln>
        </p:spPr>
        <p:txBody>
          <a:bodyPr/>
          <a:lstStyle/>
          <a:p>
            <a:endParaRPr lang="en-US"/>
          </a:p>
        </p:txBody>
      </p:sp>
      <p:sp>
        <p:nvSpPr>
          <p:cNvPr id="122893" name="Text Box 12"/>
          <p:cNvSpPr txBox="1">
            <a:spLocks noChangeArrowheads="1"/>
          </p:cNvSpPr>
          <p:nvPr/>
        </p:nvSpPr>
        <p:spPr bwMode="auto">
          <a:xfrm>
            <a:off x="4419600" y="2846388"/>
            <a:ext cx="765175" cy="276225"/>
          </a:xfrm>
          <a:prstGeom prst="rect">
            <a:avLst/>
          </a:prstGeom>
          <a:noFill/>
          <a:ln w="9525">
            <a:noFill/>
            <a:miter lim="800000"/>
            <a:headEnd/>
            <a:tailEnd/>
          </a:ln>
        </p:spPr>
        <p:txBody>
          <a:bodyPr/>
          <a:lstStyle/>
          <a:p>
            <a:pPr eaLnBrk="0" hangingPunct="0">
              <a:buFont typeface="Wingdings" pitchFamily="2" charset="2"/>
              <a:buNone/>
            </a:pPr>
            <a:r>
              <a:rPr lang="en-GB" sz="1200" b="1">
                <a:latin typeface="Verdana" pitchFamily="34" charset="0"/>
              </a:rPr>
              <a:t>US</a:t>
            </a:r>
            <a:endParaRPr lang="en-GB" sz="1400">
              <a:latin typeface="Verdana" pitchFamily="34" charset="0"/>
            </a:endParaRPr>
          </a:p>
        </p:txBody>
      </p:sp>
      <p:sp>
        <p:nvSpPr>
          <p:cNvPr id="122894" name="Text Box 13"/>
          <p:cNvSpPr txBox="1">
            <a:spLocks noChangeArrowheads="1"/>
          </p:cNvSpPr>
          <p:nvPr/>
        </p:nvSpPr>
        <p:spPr bwMode="auto">
          <a:xfrm>
            <a:off x="366713" y="4222750"/>
            <a:ext cx="533400" cy="304800"/>
          </a:xfrm>
          <a:prstGeom prst="rect">
            <a:avLst/>
          </a:prstGeom>
          <a:noFill/>
          <a:ln w="9525" algn="ctr">
            <a:noFill/>
            <a:miter lim="800000"/>
            <a:headEnd/>
            <a:tailEnd/>
          </a:ln>
        </p:spPr>
        <p:txBody>
          <a:bodyPr>
            <a:spAutoFit/>
          </a:bodyPr>
          <a:lstStyle/>
          <a:p>
            <a:pPr algn="r" eaLnBrk="0" hangingPunct="0">
              <a:spcBef>
                <a:spcPct val="50000"/>
              </a:spcBef>
            </a:pPr>
            <a:r>
              <a:rPr lang="fr-BE" sz="1400"/>
              <a:t>%</a:t>
            </a:r>
            <a:endParaRPr lang="en-GB" sz="1400"/>
          </a:p>
        </p:txBody>
      </p:sp>
      <p:sp>
        <p:nvSpPr>
          <p:cNvPr id="122895" name="Text Box 14"/>
          <p:cNvSpPr txBox="1">
            <a:spLocks noChangeArrowheads="1"/>
          </p:cNvSpPr>
          <p:nvPr/>
        </p:nvSpPr>
        <p:spPr bwMode="auto">
          <a:xfrm>
            <a:off x="4787900" y="6419850"/>
            <a:ext cx="3865563" cy="195263"/>
          </a:xfrm>
          <a:prstGeom prst="rect">
            <a:avLst/>
          </a:prstGeom>
          <a:noFill/>
          <a:ln w="9525">
            <a:noFill/>
            <a:miter lim="800000"/>
            <a:headEnd/>
            <a:tailEnd/>
          </a:ln>
        </p:spPr>
        <p:txBody>
          <a:bodyPr lIns="36000" tIns="36000" rIns="36000" bIns="36000" anchor="b">
            <a:spAutoFit/>
          </a:bodyPr>
          <a:lstStyle/>
          <a:p>
            <a:pPr algn="r"/>
            <a:r>
              <a:rPr lang="en-IE" sz="800" i="1">
                <a:latin typeface="Verdana" pitchFamily="34" charset="0"/>
              </a:rPr>
              <a:t>Source: European Commission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idx="4294967295"/>
          </p:nvPr>
        </p:nvSpPr>
        <p:spPr>
          <a:xfrm>
            <a:off x="395288" y="1206500"/>
            <a:ext cx="8229600" cy="936625"/>
          </a:xfrm>
        </p:spPr>
        <p:txBody>
          <a:bodyPr/>
          <a:lstStyle/>
          <a:p>
            <a:pPr marL="0" indent="0"/>
            <a:r>
              <a:rPr lang="en-IE" sz="2800" smtClean="0"/>
              <a:t>Youth unemployment is very high in some countries</a:t>
            </a:r>
            <a:endParaRPr lang="en-GB" sz="2800" smtClean="0"/>
          </a:p>
        </p:txBody>
      </p:sp>
      <p:pic>
        <p:nvPicPr>
          <p:cNvPr id="123906" name="Picture 19"/>
          <p:cNvPicPr>
            <a:picLocks noChangeAspect="1" noChangeArrowheads="1"/>
          </p:cNvPicPr>
          <p:nvPr/>
        </p:nvPicPr>
        <p:blipFill>
          <a:blip r:embed="rId2"/>
          <a:srcRect l="3647" t="12885" r="4327" b="5389"/>
          <a:stretch>
            <a:fillRect/>
          </a:stretch>
        </p:blipFill>
        <p:spPr bwMode="auto">
          <a:xfrm>
            <a:off x="4195763" y="1858963"/>
            <a:ext cx="4457700" cy="4621212"/>
          </a:xfrm>
          <a:prstGeom prst="rect">
            <a:avLst/>
          </a:prstGeom>
          <a:noFill/>
          <a:ln w="9525">
            <a:noFill/>
            <a:miter lim="800000"/>
            <a:headEnd/>
            <a:tailEnd/>
          </a:ln>
        </p:spPr>
      </p:pic>
      <p:sp>
        <p:nvSpPr>
          <p:cNvPr id="123907" name="Text Box 3"/>
          <p:cNvSpPr txBox="1">
            <a:spLocks noChangeArrowheads="1"/>
          </p:cNvSpPr>
          <p:nvPr/>
        </p:nvSpPr>
        <p:spPr bwMode="auto">
          <a:xfrm>
            <a:off x="1546225" y="3746500"/>
            <a:ext cx="649288" cy="244475"/>
          </a:xfrm>
          <a:prstGeom prst="rect">
            <a:avLst/>
          </a:prstGeom>
          <a:noFill/>
          <a:ln w="9525">
            <a:noFill/>
            <a:miter lim="800000"/>
            <a:headEnd/>
            <a:tailEnd/>
          </a:ln>
        </p:spPr>
        <p:txBody>
          <a:bodyPr>
            <a:spAutoFit/>
          </a:bodyPr>
          <a:lstStyle/>
          <a:p>
            <a:pPr marL="3175">
              <a:spcBef>
                <a:spcPct val="50000"/>
              </a:spcBef>
            </a:pPr>
            <a:r>
              <a:rPr lang="fr-BE" sz="1000" b="1">
                <a:latin typeface="Verdana" pitchFamily="34" charset="0"/>
              </a:rPr>
              <a:t>&lt; 10</a:t>
            </a:r>
            <a:endParaRPr lang="en-GB" sz="1000" b="1">
              <a:latin typeface="Verdana" pitchFamily="34" charset="0"/>
            </a:endParaRPr>
          </a:p>
        </p:txBody>
      </p:sp>
      <p:sp>
        <p:nvSpPr>
          <p:cNvPr id="123908" name="Text Box 4"/>
          <p:cNvSpPr txBox="1">
            <a:spLocks noChangeArrowheads="1"/>
          </p:cNvSpPr>
          <p:nvPr/>
        </p:nvSpPr>
        <p:spPr bwMode="auto">
          <a:xfrm>
            <a:off x="1547813" y="4033838"/>
            <a:ext cx="792162" cy="244475"/>
          </a:xfrm>
          <a:prstGeom prst="rect">
            <a:avLst/>
          </a:prstGeom>
          <a:noFill/>
          <a:ln w="9525">
            <a:noFill/>
            <a:miter lim="800000"/>
            <a:headEnd/>
            <a:tailEnd/>
          </a:ln>
        </p:spPr>
        <p:txBody>
          <a:bodyPr>
            <a:spAutoFit/>
          </a:bodyPr>
          <a:lstStyle/>
          <a:p>
            <a:pPr marL="3175">
              <a:spcBef>
                <a:spcPct val="50000"/>
              </a:spcBef>
            </a:pPr>
            <a:r>
              <a:rPr lang="fr-BE" sz="1000" b="1">
                <a:latin typeface="Verdana" pitchFamily="34" charset="0"/>
              </a:rPr>
              <a:t>10 - 20</a:t>
            </a:r>
            <a:endParaRPr lang="en-GB" sz="1000" b="1">
              <a:latin typeface="Verdana" pitchFamily="34" charset="0"/>
            </a:endParaRPr>
          </a:p>
        </p:txBody>
      </p:sp>
      <p:sp>
        <p:nvSpPr>
          <p:cNvPr id="123909" name="Text Box 5"/>
          <p:cNvSpPr txBox="1">
            <a:spLocks noChangeArrowheads="1"/>
          </p:cNvSpPr>
          <p:nvPr/>
        </p:nvSpPr>
        <p:spPr bwMode="auto">
          <a:xfrm>
            <a:off x="1547813" y="4321175"/>
            <a:ext cx="792162" cy="244475"/>
          </a:xfrm>
          <a:prstGeom prst="rect">
            <a:avLst/>
          </a:prstGeom>
          <a:noFill/>
          <a:ln w="9525">
            <a:noFill/>
            <a:miter lim="800000"/>
            <a:headEnd/>
            <a:tailEnd/>
          </a:ln>
        </p:spPr>
        <p:txBody>
          <a:bodyPr>
            <a:spAutoFit/>
          </a:bodyPr>
          <a:lstStyle/>
          <a:p>
            <a:pPr marL="3175">
              <a:spcBef>
                <a:spcPct val="50000"/>
              </a:spcBef>
            </a:pPr>
            <a:r>
              <a:rPr lang="fr-BE" sz="1000" b="1">
                <a:latin typeface="Verdana" pitchFamily="34" charset="0"/>
              </a:rPr>
              <a:t>20 - 30</a:t>
            </a:r>
            <a:endParaRPr lang="en-GB" sz="1000" b="1">
              <a:latin typeface="Verdana" pitchFamily="34" charset="0"/>
            </a:endParaRPr>
          </a:p>
        </p:txBody>
      </p:sp>
      <p:sp>
        <p:nvSpPr>
          <p:cNvPr id="123910" name="Text Box 6"/>
          <p:cNvSpPr txBox="1">
            <a:spLocks noChangeArrowheads="1"/>
          </p:cNvSpPr>
          <p:nvPr/>
        </p:nvSpPr>
        <p:spPr bwMode="auto">
          <a:xfrm>
            <a:off x="1547813" y="4610100"/>
            <a:ext cx="792162" cy="244475"/>
          </a:xfrm>
          <a:prstGeom prst="rect">
            <a:avLst/>
          </a:prstGeom>
          <a:noFill/>
          <a:ln w="9525">
            <a:noFill/>
            <a:miter lim="800000"/>
            <a:headEnd/>
            <a:tailEnd/>
          </a:ln>
        </p:spPr>
        <p:txBody>
          <a:bodyPr>
            <a:spAutoFit/>
          </a:bodyPr>
          <a:lstStyle/>
          <a:p>
            <a:pPr marL="3175">
              <a:spcBef>
                <a:spcPct val="50000"/>
              </a:spcBef>
            </a:pPr>
            <a:r>
              <a:rPr lang="fr-BE" sz="1000" b="1">
                <a:latin typeface="Verdana" pitchFamily="34" charset="0"/>
              </a:rPr>
              <a:t>30 - 50</a:t>
            </a:r>
            <a:endParaRPr lang="en-GB" sz="1000" b="1">
              <a:latin typeface="Verdana" pitchFamily="34" charset="0"/>
            </a:endParaRPr>
          </a:p>
        </p:txBody>
      </p:sp>
      <p:sp>
        <p:nvSpPr>
          <p:cNvPr id="123911" name="Text Box 7"/>
          <p:cNvSpPr txBox="1">
            <a:spLocks noChangeArrowheads="1"/>
          </p:cNvSpPr>
          <p:nvPr/>
        </p:nvSpPr>
        <p:spPr bwMode="auto">
          <a:xfrm>
            <a:off x="1547813" y="4897438"/>
            <a:ext cx="792162" cy="244475"/>
          </a:xfrm>
          <a:prstGeom prst="rect">
            <a:avLst/>
          </a:prstGeom>
          <a:noFill/>
          <a:ln w="9525">
            <a:noFill/>
            <a:miter lim="800000"/>
            <a:headEnd/>
            <a:tailEnd/>
          </a:ln>
        </p:spPr>
        <p:txBody>
          <a:bodyPr>
            <a:spAutoFit/>
          </a:bodyPr>
          <a:lstStyle/>
          <a:p>
            <a:pPr marL="3175">
              <a:spcBef>
                <a:spcPct val="50000"/>
              </a:spcBef>
            </a:pPr>
            <a:r>
              <a:rPr lang="fr-BE" sz="1000" b="1">
                <a:latin typeface="Verdana" pitchFamily="34" charset="0"/>
              </a:rPr>
              <a:t>&gt; 50</a:t>
            </a:r>
            <a:endParaRPr lang="en-GB" sz="1000" b="1">
              <a:latin typeface="Verdana" pitchFamily="34" charset="0"/>
            </a:endParaRPr>
          </a:p>
        </p:txBody>
      </p:sp>
      <p:sp>
        <p:nvSpPr>
          <p:cNvPr id="123912" name="Text Box 8"/>
          <p:cNvSpPr txBox="1">
            <a:spLocks noChangeArrowheads="1"/>
          </p:cNvSpPr>
          <p:nvPr/>
        </p:nvSpPr>
        <p:spPr bwMode="auto">
          <a:xfrm>
            <a:off x="755650" y="3270250"/>
            <a:ext cx="2160588" cy="274638"/>
          </a:xfrm>
          <a:prstGeom prst="rect">
            <a:avLst/>
          </a:prstGeom>
          <a:noFill/>
          <a:ln w="9525">
            <a:noFill/>
            <a:miter lim="800000"/>
            <a:headEnd/>
            <a:tailEnd/>
          </a:ln>
        </p:spPr>
        <p:txBody>
          <a:bodyPr>
            <a:spAutoFit/>
          </a:bodyPr>
          <a:lstStyle/>
          <a:p>
            <a:pPr marL="3175" algn="ctr">
              <a:spcBef>
                <a:spcPct val="50000"/>
              </a:spcBef>
            </a:pPr>
            <a:r>
              <a:rPr lang="fr-BE" sz="1200" b="1">
                <a:solidFill>
                  <a:srgbClr val="5F5F5F"/>
                </a:solidFill>
                <a:latin typeface="Verdana" pitchFamily="34" charset="0"/>
              </a:rPr>
              <a:t>% of labour force</a:t>
            </a:r>
            <a:endParaRPr lang="en-GB" sz="1200" b="1">
              <a:solidFill>
                <a:srgbClr val="5F5F5F"/>
              </a:solidFill>
              <a:latin typeface="Verdana" pitchFamily="34" charset="0"/>
            </a:endParaRPr>
          </a:p>
        </p:txBody>
      </p:sp>
      <p:sp>
        <p:nvSpPr>
          <p:cNvPr id="123913" name="Text Box 3"/>
          <p:cNvSpPr txBox="1">
            <a:spLocks noChangeArrowheads="1"/>
          </p:cNvSpPr>
          <p:nvPr/>
        </p:nvSpPr>
        <p:spPr bwMode="auto">
          <a:xfrm>
            <a:off x="395288" y="2203450"/>
            <a:ext cx="4862512" cy="641350"/>
          </a:xfrm>
          <a:prstGeom prst="rect">
            <a:avLst/>
          </a:prstGeom>
          <a:noFill/>
          <a:ln w="9525">
            <a:noFill/>
            <a:miter lim="800000"/>
            <a:headEnd/>
            <a:tailEnd/>
          </a:ln>
        </p:spPr>
        <p:txBody>
          <a:bodyPr>
            <a:spAutoFit/>
          </a:bodyPr>
          <a:lstStyle/>
          <a:p>
            <a:pPr>
              <a:spcBef>
                <a:spcPct val="50000"/>
              </a:spcBef>
            </a:pPr>
            <a:r>
              <a:rPr lang="en-IE" b="1">
                <a:solidFill>
                  <a:srgbClr val="5F5F5F"/>
                </a:solidFill>
                <a:latin typeface="Verdana" pitchFamily="34" charset="0"/>
              </a:rPr>
              <a:t>Youth unemployment rates </a:t>
            </a:r>
            <a:br>
              <a:rPr lang="en-IE" b="1">
                <a:solidFill>
                  <a:srgbClr val="5F5F5F"/>
                </a:solidFill>
                <a:latin typeface="Verdana" pitchFamily="34" charset="0"/>
              </a:rPr>
            </a:br>
            <a:r>
              <a:rPr lang="en-IE">
                <a:solidFill>
                  <a:srgbClr val="5F5F5F"/>
                </a:solidFill>
                <a:latin typeface="Verdana" pitchFamily="34" charset="0"/>
              </a:rPr>
              <a:t>(March 2012)</a:t>
            </a:r>
            <a:endParaRPr lang="en-GB">
              <a:solidFill>
                <a:srgbClr val="5F5F5F"/>
              </a:solidFill>
              <a:latin typeface="Verdana" pitchFamily="34" charset="0"/>
            </a:endParaRPr>
          </a:p>
        </p:txBody>
      </p:sp>
      <p:pic>
        <p:nvPicPr>
          <p:cNvPr id="123914" name="Picture 12"/>
          <p:cNvPicPr preferRelativeResize="0">
            <a:picLocks noChangeArrowheads="1"/>
          </p:cNvPicPr>
          <p:nvPr/>
        </p:nvPicPr>
        <p:blipFill>
          <a:blip r:embed="rId3"/>
          <a:srcRect r="21463" b="7692"/>
          <a:stretch>
            <a:fillRect/>
          </a:stretch>
        </p:blipFill>
        <p:spPr bwMode="auto">
          <a:xfrm>
            <a:off x="1331913" y="3810000"/>
            <a:ext cx="215900" cy="144463"/>
          </a:xfrm>
          <a:prstGeom prst="rect">
            <a:avLst/>
          </a:prstGeom>
          <a:noFill/>
          <a:ln w="9525" algn="ctr">
            <a:solidFill>
              <a:schemeClr val="tx1"/>
            </a:solidFill>
            <a:miter lim="800000"/>
            <a:headEnd/>
            <a:tailEnd/>
          </a:ln>
        </p:spPr>
      </p:pic>
      <p:pic>
        <p:nvPicPr>
          <p:cNvPr id="123915" name="Picture 13"/>
          <p:cNvPicPr preferRelativeResize="0">
            <a:picLocks noChangeArrowheads="1"/>
          </p:cNvPicPr>
          <p:nvPr/>
        </p:nvPicPr>
        <p:blipFill>
          <a:blip r:embed="rId4"/>
          <a:srcRect r="21463" b="7692"/>
          <a:stretch>
            <a:fillRect/>
          </a:stretch>
        </p:blipFill>
        <p:spPr bwMode="auto">
          <a:xfrm>
            <a:off x="1331913" y="4097338"/>
            <a:ext cx="215900" cy="144462"/>
          </a:xfrm>
          <a:prstGeom prst="rect">
            <a:avLst/>
          </a:prstGeom>
          <a:noFill/>
          <a:ln w="9525" algn="ctr">
            <a:solidFill>
              <a:schemeClr val="tx1"/>
            </a:solidFill>
            <a:miter lim="800000"/>
            <a:headEnd/>
            <a:tailEnd/>
          </a:ln>
        </p:spPr>
      </p:pic>
      <p:pic>
        <p:nvPicPr>
          <p:cNvPr id="123916" name="Picture 14"/>
          <p:cNvPicPr preferRelativeResize="0">
            <a:picLocks noChangeArrowheads="1"/>
          </p:cNvPicPr>
          <p:nvPr/>
        </p:nvPicPr>
        <p:blipFill>
          <a:blip r:embed="rId5"/>
          <a:srcRect r="21463" b="7692"/>
          <a:stretch>
            <a:fillRect/>
          </a:stretch>
        </p:blipFill>
        <p:spPr bwMode="auto">
          <a:xfrm>
            <a:off x="1331913" y="4386263"/>
            <a:ext cx="215900" cy="144462"/>
          </a:xfrm>
          <a:prstGeom prst="rect">
            <a:avLst/>
          </a:prstGeom>
          <a:noFill/>
          <a:ln w="9525" algn="ctr">
            <a:solidFill>
              <a:schemeClr val="tx1"/>
            </a:solidFill>
            <a:miter lim="800000"/>
            <a:headEnd/>
            <a:tailEnd/>
          </a:ln>
        </p:spPr>
      </p:pic>
      <p:pic>
        <p:nvPicPr>
          <p:cNvPr id="123917" name="Picture 15"/>
          <p:cNvPicPr preferRelativeResize="0">
            <a:picLocks noChangeArrowheads="1"/>
          </p:cNvPicPr>
          <p:nvPr/>
        </p:nvPicPr>
        <p:blipFill>
          <a:blip r:embed="rId6"/>
          <a:srcRect r="21463" b="7692"/>
          <a:stretch>
            <a:fillRect/>
          </a:stretch>
        </p:blipFill>
        <p:spPr bwMode="auto">
          <a:xfrm>
            <a:off x="1331913" y="4673600"/>
            <a:ext cx="215900" cy="144463"/>
          </a:xfrm>
          <a:prstGeom prst="rect">
            <a:avLst/>
          </a:prstGeom>
          <a:noFill/>
          <a:ln w="9525" algn="ctr">
            <a:solidFill>
              <a:schemeClr val="tx1"/>
            </a:solidFill>
            <a:miter lim="800000"/>
            <a:headEnd/>
            <a:tailEnd/>
          </a:ln>
        </p:spPr>
      </p:pic>
      <p:pic>
        <p:nvPicPr>
          <p:cNvPr id="123918" name="Picture 16"/>
          <p:cNvPicPr preferRelativeResize="0">
            <a:picLocks noChangeArrowheads="1"/>
          </p:cNvPicPr>
          <p:nvPr/>
        </p:nvPicPr>
        <p:blipFill>
          <a:blip r:embed="rId7"/>
          <a:srcRect r="21463" b="7692"/>
          <a:stretch>
            <a:fillRect/>
          </a:stretch>
        </p:blipFill>
        <p:spPr bwMode="auto">
          <a:xfrm>
            <a:off x="1331913" y="4960938"/>
            <a:ext cx="215900" cy="144462"/>
          </a:xfrm>
          <a:prstGeom prst="rect">
            <a:avLst/>
          </a:prstGeom>
          <a:noFill/>
          <a:ln w="9525" algn="ctr">
            <a:solidFill>
              <a:schemeClr val="tx1"/>
            </a:solidFill>
            <a:miter lim="800000"/>
            <a:headEnd/>
            <a:tailEnd/>
          </a:ln>
        </p:spPr>
      </p:pic>
      <p:sp>
        <p:nvSpPr>
          <p:cNvPr id="123919" name="Text Box 13"/>
          <p:cNvSpPr txBox="1">
            <a:spLocks noChangeArrowheads="1"/>
          </p:cNvSpPr>
          <p:nvPr/>
        </p:nvSpPr>
        <p:spPr bwMode="auto">
          <a:xfrm>
            <a:off x="4787900" y="6473825"/>
            <a:ext cx="3865563" cy="211138"/>
          </a:xfrm>
          <a:prstGeom prst="rect">
            <a:avLst/>
          </a:prstGeom>
          <a:noFill/>
          <a:ln w="9525">
            <a:noFill/>
            <a:miter lim="800000"/>
            <a:headEnd/>
            <a:tailEnd/>
          </a:ln>
        </p:spPr>
        <p:txBody>
          <a:bodyPr lIns="36000" tIns="36000" rIns="36000" bIns="36000" anchor="b">
            <a:spAutoFit/>
          </a:bodyPr>
          <a:lstStyle/>
          <a:p>
            <a:pPr algn="r"/>
            <a:r>
              <a:rPr lang="en-IE" sz="900" i="1">
                <a:latin typeface="Verdana" pitchFamily="34" charset="0"/>
              </a:rPr>
              <a:t>Source: European Commission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2"/>
          <p:cNvSpPr>
            <a:spLocks noGrp="1" noChangeArrowheads="1"/>
          </p:cNvSpPr>
          <p:nvPr>
            <p:ph type="title" idx="4294967295"/>
          </p:nvPr>
        </p:nvSpPr>
        <p:spPr>
          <a:xfrm>
            <a:off x="395288" y="1006475"/>
            <a:ext cx="8229600" cy="936625"/>
          </a:xfrm>
        </p:spPr>
        <p:txBody>
          <a:bodyPr/>
          <a:lstStyle/>
          <a:p>
            <a:r>
              <a:rPr lang="en-IE" smtClean="0"/>
              <a:t>Risk of a lost generation?</a:t>
            </a:r>
            <a:endParaRPr lang="en-GB" smtClean="0"/>
          </a:p>
        </p:txBody>
      </p:sp>
      <p:graphicFrame>
        <p:nvGraphicFramePr>
          <p:cNvPr id="124932" name="Object 4"/>
          <p:cNvGraphicFramePr>
            <a:graphicFrameLocks noChangeAspect="1"/>
          </p:cNvGraphicFramePr>
          <p:nvPr/>
        </p:nvGraphicFramePr>
        <p:xfrm>
          <a:off x="1184275" y="2992438"/>
          <a:ext cx="6483350" cy="3302000"/>
        </p:xfrm>
        <a:graphic>
          <a:graphicData uri="http://schemas.openxmlformats.org/presentationml/2006/ole">
            <p:oleObj spid="_x0000_s124932" name="Chart" r:id="rId3" imgW="7639050" imgH="4314825" progId="Excel.Chart.8">
              <p:embed/>
            </p:oleObj>
          </a:graphicData>
        </a:graphic>
      </p:graphicFrame>
      <p:sp>
        <p:nvSpPr>
          <p:cNvPr id="124934" name="Text Box 4"/>
          <p:cNvSpPr txBox="1">
            <a:spLocks noChangeArrowheads="1"/>
          </p:cNvSpPr>
          <p:nvPr/>
        </p:nvSpPr>
        <p:spPr bwMode="auto">
          <a:xfrm>
            <a:off x="736600" y="1881188"/>
            <a:ext cx="7948613" cy="641350"/>
          </a:xfrm>
          <a:prstGeom prst="rect">
            <a:avLst/>
          </a:prstGeom>
          <a:noFill/>
          <a:ln w="9525" algn="ctr">
            <a:noFill/>
            <a:miter lim="800000"/>
            <a:headEnd/>
            <a:tailEnd/>
          </a:ln>
        </p:spPr>
        <p:txBody>
          <a:bodyPr>
            <a:spAutoFit/>
          </a:bodyPr>
          <a:lstStyle/>
          <a:p>
            <a:pPr algn="ctr" eaLnBrk="0" hangingPunct="0"/>
            <a:r>
              <a:rPr lang="en-GB" b="1">
                <a:solidFill>
                  <a:srgbClr val="5F5F5F"/>
                </a:solidFill>
                <a:latin typeface="Verdana" pitchFamily="34" charset="0"/>
              </a:rPr>
              <a:t>Share of young people not in employment, education or training (NEET) as a % of the age groups 20-24 and 25-34</a:t>
            </a:r>
          </a:p>
        </p:txBody>
      </p:sp>
      <p:sp>
        <p:nvSpPr>
          <p:cNvPr id="124935" name="Text Box 5"/>
          <p:cNvSpPr txBox="1">
            <a:spLocks noChangeArrowheads="1"/>
          </p:cNvSpPr>
          <p:nvPr/>
        </p:nvSpPr>
        <p:spPr bwMode="auto">
          <a:xfrm>
            <a:off x="5551488" y="2894013"/>
            <a:ext cx="1314450" cy="333375"/>
          </a:xfrm>
          <a:prstGeom prst="rect">
            <a:avLst/>
          </a:prstGeom>
          <a:noFill/>
          <a:ln w="9525">
            <a:noFill/>
            <a:miter lim="800000"/>
            <a:headEnd/>
            <a:tailEnd/>
          </a:ln>
        </p:spPr>
        <p:txBody>
          <a:bodyPr/>
          <a:lstStyle/>
          <a:p>
            <a:pPr eaLnBrk="0" hangingPunct="0">
              <a:buFont typeface="Wingdings" pitchFamily="2" charset="2"/>
              <a:buNone/>
            </a:pPr>
            <a:r>
              <a:rPr lang="en-GB" sz="1200" b="1"/>
              <a:t>2010</a:t>
            </a:r>
          </a:p>
        </p:txBody>
      </p:sp>
      <p:sp>
        <p:nvSpPr>
          <p:cNvPr id="124936" name="Text Box 6"/>
          <p:cNvSpPr txBox="1">
            <a:spLocks noChangeArrowheads="1"/>
          </p:cNvSpPr>
          <p:nvPr/>
        </p:nvSpPr>
        <p:spPr bwMode="auto">
          <a:xfrm>
            <a:off x="3240088" y="2894013"/>
            <a:ext cx="1879600" cy="428625"/>
          </a:xfrm>
          <a:prstGeom prst="rect">
            <a:avLst/>
          </a:prstGeom>
          <a:noFill/>
          <a:ln w="9525">
            <a:noFill/>
            <a:miter lim="800000"/>
            <a:headEnd/>
            <a:tailEnd/>
          </a:ln>
        </p:spPr>
        <p:txBody>
          <a:bodyPr/>
          <a:lstStyle/>
          <a:p>
            <a:pPr eaLnBrk="0" hangingPunct="0">
              <a:buFont typeface="Wingdings" pitchFamily="2" charset="2"/>
              <a:buNone/>
            </a:pPr>
            <a:r>
              <a:rPr lang="fr-BE" sz="1200" b="1"/>
              <a:t>2007</a:t>
            </a:r>
            <a:endParaRPr lang="en-GB" sz="1200" b="1"/>
          </a:p>
        </p:txBody>
      </p:sp>
      <p:sp>
        <p:nvSpPr>
          <p:cNvPr id="124937" name="Rectangle 7"/>
          <p:cNvSpPr>
            <a:spLocks noChangeArrowheads="1"/>
          </p:cNvSpPr>
          <p:nvPr/>
        </p:nvSpPr>
        <p:spPr bwMode="auto">
          <a:xfrm>
            <a:off x="5435600" y="2967038"/>
            <a:ext cx="107950" cy="107950"/>
          </a:xfrm>
          <a:prstGeom prst="rect">
            <a:avLst/>
          </a:prstGeom>
          <a:solidFill>
            <a:srgbClr val="99CC00"/>
          </a:solidFill>
          <a:ln w="9525" algn="ctr">
            <a:noFill/>
            <a:miter lim="800000"/>
            <a:headEnd/>
            <a:tailEnd/>
          </a:ln>
        </p:spPr>
        <p:txBody>
          <a:bodyPr wrap="none" anchor="ctr"/>
          <a:lstStyle/>
          <a:p>
            <a:endParaRPr lang="en-US"/>
          </a:p>
        </p:txBody>
      </p:sp>
      <p:sp>
        <p:nvSpPr>
          <p:cNvPr id="124938" name="Rectangle 8"/>
          <p:cNvSpPr>
            <a:spLocks noChangeArrowheads="1"/>
          </p:cNvSpPr>
          <p:nvPr/>
        </p:nvSpPr>
        <p:spPr bwMode="auto">
          <a:xfrm>
            <a:off x="3140075" y="2982913"/>
            <a:ext cx="107950" cy="107950"/>
          </a:xfrm>
          <a:prstGeom prst="rect">
            <a:avLst/>
          </a:prstGeom>
          <a:solidFill>
            <a:srgbClr val="0066FF"/>
          </a:solidFill>
          <a:ln w="9525" algn="ctr">
            <a:noFill/>
            <a:miter lim="800000"/>
            <a:headEnd/>
            <a:tailEnd/>
          </a:ln>
        </p:spPr>
        <p:txBody>
          <a:bodyPr wrap="none" anchor="ctr"/>
          <a:lstStyle/>
          <a:p>
            <a:endParaRPr lang="en-US"/>
          </a:p>
        </p:txBody>
      </p:sp>
      <p:sp>
        <p:nvSpPr>
          <p:cNvPr id="124939" name="Rectangle 9"/>
          <p:cNvSpPr>
            <a:spLocks noChangeArrowheads="1"/>
          </p:cNvSpPr>
          <p:nvPr/>
        </p:nvSpPr>
        <p:spPr bwMode="auto">
          <a:xfrm>
            <a:off x="1612900" y="3063875"/>
            <a:ext cx="333375" cy="266700"/>
          </a:xfrm>
          <a:prstGeom prst="rect">
            <a:avLst/>
          </a:prstGeom>
          <a:solidFill>
            <a:schemeClr val="bg1"/>
          </a:solidFill>
          <a:ln w="9525" algn="ctr">
            <a:noFill/>
            <a:miter lim="800000"/>
            <a:headEnd/>
            <a:tailEnd/>
          </a:ln>
        </p:spPr>
        <p:txBody>
          <a:bodyPr wrap="none" anchor="ctr"/>
          <a:lstStyle/>
          <a:p>
            <a:endParaRPr lang="en-US"/>
          </a:p>
        </p:txBody>
      </p:sp>
      <p:sp>
        <p:nvSpPr>
          <p:cNvPr id="124940" name="Text Box 10"/>
          <p:cNvSpPr txBox="1">
            <a:spLocks noChangeArrowheads="1"/>
          </p:cNvSpPr>
          <p:nvPr/>
        </p:nvSpPr>
        <p:spPr bwMode="auto">
          <a:xfrm>
            <a:off x="555625" y="3898900"/>
            <a:ext cx="533400" cy="304800"/>
          </a:xfrm>
          <a:prstGeom prst="rect">
            <a:avLst/>
          </a:prstGeom>
          <a:noFill/>
          <a:ln w="9525" algn="ctr">
            <a:noFill/>
            <a:miter lim="800000"/>
            <a:headEnd/>
            <a:tailEnd/>
          </a:ln>
        </p:spPr>
        <p:txBody>
          <a:bodyPr>
            <a:spAutoFit/>
          </a:bodyPr>
          <a:lstStyle/>
          <a:p>
            <a:pPr algn="r" eaLnBrk="0" hangingPunct="0">
              <a:spcBef>
                <a:spcPct val="50000"/>
              </a:spcBef>
            </a:pPr>
            <a:r>
              <a:rPr lang="fr-BE" sz="1400"/>
              <a:t>%</a:t>
            </a:r>
            <a:endParaRPr lang="en-GB" sz="1400"/>
          </a:p>
        </p:txBody>
      </p:sp>
      <p:sp>
        <p:nvSpPr>
          <p:cNvPr id="124941" name="Text Box 11"/>
          <p:cNvSpPr txBox="1">
            <a:spLocks noChangeArrowheads="1"/>
          </p:cNvSpPr>
          <p:nvPr/>
        </p:nvSpPr>
        <p:spPr bwMode="auto">
          <a:xfrm>
            <a:off x="4787900" y="6308725"/>
            <a:ext cx="3865563" cy="195263"/>
          </a:xfrm>
          <a:prstGeom prst="rect">
            <a:avLst/>
          </a:prstGeom>
          <a:noFill/>
          <a:ln w="9525">
            <a:noFill/>
            <a:miter lim="800000"/>
            <a:headEnd/>
            <a:tailEnd/>
          </a:ln>
        </p:spPr>
        <p:txBody>
          <a:bodyPr lIns="36000" tIns="36000" rIns="36000" bIns="36000" anchor="b">
            <a:spAutoFit/>
          </a:bodyPr>
          <a:lstStyle/>
          <a:p>
            <a:pPr algn="r"/>
            <a:r>
              <a:rPr lang="en-IE" sz="800" i="1">
                <a:latin typeface="Verdana" pitchFamily="34" charset="0"/>
              </a:rPr>
              <a:t>Source: European Commission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idx="4294967295"/>
          </p:nvPr>
        </p:nvSpPr>
        <p:spPr/>
        <p:txBody>
          <a:bodyPr/>
          <a:lstStyle/>
          <a:p>
            <a:r>
              <a:rPr lang="en-GB" smtClean="0"/>
              <a:t>Where to go from here?</a:t>
            </a:r>
          </a:p>
        </p:txBody>
      </p:sp>
      <p:sp>
        <p:nvSpPr>
          <p:cNvPr id="125954" name="Rectangle 3"/>
          <p:cNvSpPr>
            <a:spLocks noGrp="1" noChangeArrowheads="1"/>
          </p:cNvSpPr>
          <p:nvPr>
            <p:ph type="body" idx="4294967295"/>
          </p:nvPr>
        </p:nvSpPr>
        <p:spPr/>
        <p:txBody>
          <a:bodyPr/>
          <a:lstStyle/>
          <a:p>
            <a:pPr>
              <a:buClr>
                <a:srgbClr val="0F5494"/>
              </a:buClr>
            </a:pPr>
            <a:r>
              <a:rPr lang="en-GB" sz="2000" b="1" smtClean="0"/>
              <a:t>Short term:</a:t>
            </a:r>
            <a:r>
              <a:rPr lang="en-GB" sz="2000" smtClean="0"/>
              <a:t> </a:t>
            </a:r>
          </a:p>
          <a:p>
            <a:pPr lvl="1">
              <a:buClr>
                <a:srgbClr val="0F5494"/>
              </a:buClr>
            </a:pPr>
            <a:r>
              <a:rPr lang="en-GB" sz="1800" b="0" smtClean="0"/>
              <a:t>Measures to fight the economic crisis, restore confidence, lending, and boosting growth </a:t>
            </a:r>
          </a:p>
          <a:p>
            <a:pPr lvl="1">
              <a:buClr>
                <a:srgbClr val="0F5494"/>
              </a:buClr>
            </a:pPr>
            <a:r>
              <a:rPr lang="en-GB" sz="1800" b="0" smtClean="0"/>
              <a:t>Measures to ensure flexibility and protect employment in a different way (e.g., temporary unemployment schemes)</a:t>
            </a:r>
          </a:p>
          <a:p>
            <a:pPr>
              <a:buClr>
                <a:srgbClr val="0F5494"/>
              </a:buClr>
            </a:pPr>
            <a:endParaRPr lang="en-GB" sz="2000" smtClean="0"/>
          </a:p>
          <a:p>
            <a:pPr>
              <a:buClr>
                <a:srgbClr val="0F5494"/>
              </a:buClr>
            </a:pPr>
            <a:r>
              <a:rPr lang="en-GB" sz="2000" b="1" smtClean="0"/>
              <a:t>Long term: </a:t>
            </a:r>
          </a:p>
          <a:p>
            <a:pPr lvl="1">
              <a:buClr>
                <a:srgbClr val="0F5494"/>
              </a:buClr>
            </a:pPr>
            <a:r>
              <a:rPr lang="en-GB" sz="1800" b="0" smtClean="0"/>
              <a:t>Structural reforms work. That means a.o. ensuring flexibility with a (reinforced when necessary) social net, education, active labour policies, etc.  </a:t>
            </a:r>
            <a:endParaRPr lang="en-GB" sz="1800" smtClean="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zanitETP06fmalJ7YaKo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YX6okMyCQEC8NO4bGOkmp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49aPDfAN4kWU2R7NAy7ns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WUXvn7zvmk6UgO9ip_uJc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Px8irw_tYUa319krALZr5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rB3fiblFkS28Nsa0Qu_Jg"/>
</p:tagLst>
</file>

<file path=ppt/tags/tag105.xml><?xml version="1.0" encoding="utf-8"?>
<p:tagLst xmlns:a="http://schemas.openxmlformats.org/drawingml/2006/main" xmlns:r="http://schemas.openxmlformats.org/officeDocument/2006/relationships" xmlns:p="http://schemas.openxmlformats.org/presentationml/2006/main">
  <p:tag name="ORIGLEFT" val="696"/>
  <p:tag name="ORIGTOP" val="490"/>
  <p:tag name="ORIGHEIGHT" val="68"/>
  <p:tag name="ORIGWIDTH" val="102"/>
  <p:tag name="THINKCELLSHAPEDONOTDELETE" val="pxRw5Iv_ceUiMj0pFdo9VA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rwhEC5yFEqRdow09I8g5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NrYi2ugO7k2JF7PVERL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iKsIsBw090WYyhvcsryYC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u5xsrARph0GRhWAP0YBUvw"/>
</p:tagLst>
</file>

<file path=ppt/tags/tag11.xml><?xml version="1.0" encoding="utf-8"?>
<p:tagLst xmlns:a="http://schemas.openxmlformats.org/drawingml/2006/main" xmlns:r="http://schemas.openxmlformats.org/officeDocument/2006/relationships" xmlns:p="http://schemas.openxmlformats.org/presentationml/2006/main">
  <p:tag name="RESIZE" val="Yes"/>
  <p:tag name="THINKCELLSHAPEDONOTDELETE" val="p.B3PDpw5b0STNA559ChI_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WbSa4Gyu0iyPr_6VPPvb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8s4w5VXs20WUEcF1sQgZQ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8jrTD0LCLE6FX1gmywuqv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oeaWhtj7tUKC3ycHwiuB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hqWM_rTUJE.g7L.IQl803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uHMn3YmGhU2S7EZNi4wVj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gw8Whb4iKEqfUnewgJxgIw"/>
</p:tagLst>
</file>

<file path=ppt/tags/tag117.xml><?xml version="1.0" encoding="utf-8"?>
<p:tagLst xmlns:a="http://schemas.openxmlformats.org/drawingml/2006/main" xmlns:r="http://schemas.openxmlformats.org/officeDocument/2006/relationships" xmlns:p="http://schemas.openxmlformats.org/presentationml/2006/main">
  <p:tag name="RESIZE" val="Yes"/>
  <p:tag name="THINKCELLSHAPEDONOTDELETE" val="pyPVkONdFi0mIZbTDoeBq3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g.bCLiTO_kKW1tWG_Y1xB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8H.NNmSAgU6E_Llzap7C_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ogSuhdCl0WYfK4MSwOWu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iPPFM8MLLkyx.tcT4Dy2R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sAAno0XIRUmb5z1rtuy7K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awsUn6SKwUSY9rMmMQb5c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lcB18ObQNU.6H2a7ATwW5Q"/>
</p:tagLst>
</file>

<file path=ppt/tags/tag124.xml><?xml version="1.0" encoding="utf-8"?>
<p:tagLst xmlns:a="http://schemas.openxmlformats.org/drawingml/2006/main" xmlns:r="http://schemas.openxmlformats.org/officeDocument/2006/relationships" xmlns:p="http://schemas.openxmlformats.org/presentationml/2006/main">
  <p:tag name="RESIZE" val="Yes"/>
  <p:tag name="THINKCELLSHAPEDONOTDELETE" val="p.B3PDpw5b0STNA559ChI_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YQWYWnizLE2OonToiCF5G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EBNR0ouMWE6kUo7xdscQtQ"/>
</p:tagLst>
</file>

<file path=ppt/tags/tag128.xml><?xml version="1.0" encoding="utf-8"?>
<p:tagLst xmlns:a="http://schemas.openxmlformats.org/drawingml/2006/main" xmlns:r="http://schemas.openxmlformats.org/officeDocument/2006/relationships" xmlns:p="http://schemas.openxmlformats.org/presentationml/2006/main">
  <p:tag name="ORIGLEFT" val="525.125"/>
  <p:tag name="ORIGTOP" val="393.875"/>
  <p:tag name="ORIGHEIGHT" val="70.375"/>
  <p:tag name="ORIGWIDTH" val="113.875"/>
  <p:tag name="THINKCELLSHAPEDONOTDELETE" val="pxeMlSygzPUKOOlqJP3z3R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wbDqPJyafEmYA3EWtEYbs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ZgF33DJRa02ipNQYIT.74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VkL7wqlYnkm8s1TxC5U_SA"/>
</p:tagLst>
</file>

<file path=ppt/tags/tag131.xml><?xml version="1.0" encoding="utf-8"?>
<p:tagLst xmlns:a="http://schemas.openxmlformats.org/drawingml/2006/main" xmlns:r="http://schemas.openxmlformats.org/officeDocument/2006/relationships" xmlns:p="http://schemas.openxmlformats.org/presentationml/2006/main">
  <p:tag name="ORIGLEFT" val="696"/>
  <p:tag name="ORIGTOP" val="490"/>
  <p:tag name="ORIGHEIGHT" val="68"/>
  <p:tag name="ORIGWIDTH" val="102"/>
  <p:tag name="THINKCELLSHAPEDONOTDELETE" val="pf6R07fU2.UCuzv2eBxZ6k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odR.rnTiFEW.V3J3wUXsn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eObScwtaEeSbztDhzTCb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uIggp2M9_Ea0FBF6LDyaI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6p_OyX9dPkq2aU1Rh.HgQ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X9acke6OH0.FRA1af7i0L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x7tP1whwYUeIW6hejb_WL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GTUVR9Cg7kWdTnZnWiXMu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D4fgWXjmnk6TC6E3QX3ezA"/>
</p:tagLst>
</file>

<file path=ppt/tags/tag14.xml><?xml version="1.0" encoding="utf-8"?>
<p:tagLst xmlns:a="http://schemas.openxmlformats.org/drawingml/2006/main" xmlns:r="http://schemas.openxmlformats.org/officeDocument/2006/relationships" xmlns:p="http://schemas.openxmlformats.org/presentationml/2006/main">
  <p:tag name="RESIZE" val="Yes"/>
  <p:tag name="THINKCELLSHAPEDONOTDELETE" val="pZXrT6G_QmUar4GAXLPRg7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7YQOV56OoE63TYS1.z5Qs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nMkDFMQT7kKH_LGlK4zTC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pfuScc4zyU6GbjO.ILzsU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MjQlq4Qz206uOpYLTfuMhw"/>
</p:tagLst>
</file>

<file path=ppt/tags/tag144.xml><?xml version="1.0" encoding="utf-8"?>
<p:tagLst xmlns:a="http://schemas.openxmlformats.org/drawingml/2006/main" xmlns:r="http://schemas.openxmlformats.org/officeDocument/2006/relationships" xmlns:p="http://schemas.openxmlformats.org/presentationml/2006/main">
  <p:tag name="RESIZE" val="Yes"/>
  <p:tag name="THINKCELLSHAPEDONOTDELETE" val="pcLEqaXd7x0aTrC4qEGdMw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T3n_tyEJrkabmaj6od9EV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vhA_Y2x3yEGkWmL_MgZwj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HrMfu1NFAUqR_EaGKVWx8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bYbnv46OuEKEhHbj7pSjU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qItovpPS2EOAsEy1rFDUB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N_.2nY.CMUKxrxNJqhFuc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Nvz_cr2CxkymH_TzSeUDP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TnDj8.Ps4EGtbhA3RpDjU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tNqG6iMW9UKPwNuabR2Wv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4J_uzGA.Z0ukF70pnPMk.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kG4djfr2pEuonHorY1zmz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A.syUfwwVUmJikhHoTFvV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9S8nvXu25EGvJpnesDI1yg"/>
</p:tagLst>
</file>

<file path=ppt/tags/tag157.xml><?xml version="1.0" encoding="utf-8"?>
<p:tagLst xmlns:a="http://schemas.openxmlformats.org/drawingml/2006/main" xmlns:r="http://schemas.openxmlformats.org/officeDocument/2006/relationships" xmlns:p="http://schemas.openxmlformats.org/presentationml/2006/main">
  <p:tag name="RESIZE" val="Yes"/>
  <p:tag name="THINKCELLSHAPEDONOTDELETE" val="p.B3PDpw5b0STNA559ChI_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C0tToPWDF0W6.NWrUmg8i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6yBkGLf3gESsmL9R9PDRP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WzlgyvN9Y0WpwnW6RGT.6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ItvKdzoskennTGSid4LU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Yh4u8tq9AU2REio.cktaA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PLe6fWkOPUyad48kzSSXa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YlJW3ZIt4UWU18OuVq4RZ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o6bxI5WLN0KVbAntiJgvv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kcDU76rVJkSWIn4cdLgIR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x5Y_h_3IpkSwFAdlWwZOi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go_PBTjYc0ecHtthnyVz3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BI3SSK9fUm4JMcUp2zgf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So.eljxokqbDqPaEbk.G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kir6Lmsn00qhGSy1NEu_2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nyt_b3arBEaPQApI4JiAr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GHwDtzoxYUitb_VKjp_f_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rYeTTN8fe06IvAvrp67wV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r.U86ixj8kCKXK8oHhXC7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Vc1IdaapkCAqOE_cl5pZ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zUlrvYxkTUy2LDtrUaWVA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GDv8H6riHEKqf53LNlV8i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Ki5mNDCJHkGEFEpqB98Uh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BdWCpxFXP0GwUjvBT1V03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j39B4ghoUqPRn_a5BM52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mBvR9asgYkGr6DZc1xPy9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Qo3ntHDXGUyQj71syyThN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FaW6zSE2NEewtioI_qdDe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cb4alisHNkeutdWmsdv1W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BSXTB39lXEi.hB4O8NTvC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GOhj9HQbikOZoVnvDqMi4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0uT6z8mHUCv.qpMnJZ33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IGzHr3LMHkaOyVrA72z.r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n9E6BFZxuEK6qtrgS7.Np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mhExKS8CW0qNk_i_K0Li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alZm8OBZ70GD1Xk3cKDmm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8ouTCOgV2EG4KbG2Z1X8x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DAFmGv0YdkaMnks33Asnj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nAKhXc7HmUmJmvoCbnwsQ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D1.24n9Aj0qXAkUSCxVtq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Ua8VKHI0JkKr7wMKbNeag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C8pHcAjEJEWXcalNDoKbd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sRdrKviL10mYD_nbjsdoH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EN2vMjNksUCSCQG6Z_y1f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oH8gus.QNUK9BxAfYhrYZ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I0diqFmAFEaBxy6HN7nK5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S8ylboOQ0y6fsogbrH2_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53cHAfI1y0ed0wePBalHqA"/>
</p:tagLst>
</file>

<file path=ppt/tags/tag200.xml><?xml version="1.0" encoding="utf-8"?>
<p:tagLst xmlns:a="http://schemas.openxmlformats.org/drawingml/2006/main" xmlns:r="http://schemas.openxmlformats.org/officeDocument/2006/relationships" xmlns:p="http://schemas.openxmlformats.org/presentationml/2006/main">
  <p:tag name="ORIGLEFT" val="696"/>
  <p:tag name="ORIGTOP" val="490"/>
  <p:tag name="ORIGHEIGHT" val="68"/>
  <p:tag name="ORIGWIDTH" val="102"/>
  <p:tag name="THINKCELLSHAPEDONOTDELETE" val="ppnaF.QNMfECQJFnXRjU8TA"/>
</p:tagLst>
</file>

<file path=ppt/tags/tag201.xml><?xml version="1.0" encoding="utf-8"?>
<p:tagLst xmlns:a="http://schemas.openxmlformats.org/drawingml/2006/main" xmlns:r="http://schemas.openxmlformats.org/officeDocument/2006/relationships" xmlns:p="http://schemas.openxmlformats.org/presentationml/2006/main">
  <p:tag name="RESIZE" val="Yes"/>
  <p:tag name="THINKCELLSHAPEDONOTDELETE" val="p.B3PDpw5b0STNA559ChI_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_K1pixJMD0ejD4Gz.rOz6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4u09WhDHE6nPgtViQHm3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AP.s2B6vik.vLlApOfPFh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jKvbeqQL0arJAZMtuYZM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eESQttfFAEWA.hBNmVqtj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7be0USrKgkCESGWS6N8SI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2ozWtJQxDkWn9Dxc4QCks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_e2IIRh6ckmIBKHfzmKwH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_mHwLqfvUeRgUZXpMgdS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2lJxsqKKE2J4fKSGX8D0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pxHcNrFVPkCGebQxyx1lv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V2EIdprK00WV9Z0hrlFNV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Mt.Tgn3vka21p3GjJJRt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nM9qPZhZYkyvq0kvfZ1y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LTgabH3sESraJdGFyV9G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3oBH.v4UUqJC9hDC4cnm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ONHhB2oy0CSUwx.1CjDY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Jh8ZIzB60e3YFjxIvU28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LZKEUraOkip_Meoc2ho8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ODUU7xV2Ue.hV8AJSAkv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yZVBl8pMUCLxmSwADsZB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7YXYp_UWUEG9ENEsOfAgX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6f07Z07xRE2ElA4KFPJuo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71a3aRrWokus3mrq8xe2B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jdySS2YANk.X4ViWVtgTW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8THW46Qaku2hLSlD6uIB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Pu2XCy4g0eqe2_pOgPFX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sVH3.wIEEGobhOWjaAhH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yXCvEtWJukaiLJNsDx6Lq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7yFm80sMOka0MsXLYwl1x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YPYxntBZuk.f709VcTmR1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lpiniSnGkWUUwJ7bp1dP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i4O.jQZ0YUC30R215jwH5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w2H8_ErJsEyh9VbrYUPrh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nEZteaATEuQsTYdkP.kX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aTZ1XFMOZUeEcPSPL_q0u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4HcetFCiMkC3lQ3OnuFk1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5gfpVA7HRU28AJ3xPAVow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dJ4euVKRUKUlQd7CDGZh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JPx7iRQCvUKk0LrPsj9zz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1YgjS28D061BJumJUDJfA"/>
</p:tagLst>
</file>

<file path=ppt/tags/tag59.xml><?xml version="1.0" encoding="utf-8"?>
<p:tagLst xmlns:a="http://schemas.openxmlformats.org/drawingml/2006/main" xmlns:r="http://schemas.openxmlformats.org/officeDocument/2006/relationships" xmlns:p="http://schemas.openxmlformats.org/presentationml/2006/main">
  <p:tag name="ORIGLEFT" val="696"/>
  <p:tag name="ORIGTOP" val="490"/>
  <p:tag name="ORIGHEIGHT" val="68"/>
  <p:tag name="ORIGWIDTH" val="102"/>
  <p:tag name="THINKCELLSHAPEDONOTDELETE" val="pUR7AyZrphEyYWk.MAe2V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NSaHIwz.kmVwAHdGtiAxQ"/>
</p:tagLst>
</file>

<file path=ppt/tags/tag60.xml><?xml version="1.0" encoding="utf-8"?>
<p:tagLst xmlns:a="http://schemas.openxmlformats.org/drawingml/2006/main" xmlns:r="http://schemas.openxmlformats.org/officeDocument/2006/relationships" xmlns:p="http://schemas.openxmlformats.org/presentationml/2006/main">
  <p:tag name="ORIGLEFT" val="696"/>
  <p:tag name="ORIGTOP" val="490"/>
  <p:tag name="ORIGHEIGHT" val="68"/>
  <p:tag name="ORIGWIDTH" val="102"/>
  <p:tag name="THINKCELLSHAPEDONOTDELETE" val="pynFLeNNA4ESbQYbVO4vzI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J_GMz4naGEqvMAS.dhXgr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VhV3Rs_m_kmhuUhLqY8T9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FJraHJPUkKdQPEq4faL0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EiO37QfqMUeoSQ3GMglJtQ"/>
</p:tagLst>
</file>

<file path=ppt/tags/tag66.xml><?xml version="1.0" encoding="utf-8"?>
<p:tagLst xmlns:a="http://schemas.openxmlformats.org/drawingml/2006/main" xmlns:r="http://schemas.openxmlformats.org/officeDocument/2006/relationships" xmlns:p="http://schemas.openxmlformats.org/presentationml/2006/main">
  <p:tag name="RESIZE" val="Yes"/>
  <p:tag name="THINKCELLSHAPEDONOTDELETE" val="pl_uWhoeoEkqt70Cx4oqo8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rFWmo_JJEKx07od_9PV.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pRZeuX.mo0SBwi7HnbO3T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V3b6QcXB0uwNpFl5w1f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RUF6O..U0yG3.7p_gB1r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qIrctG97K0i7OAxlOKVcq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OnnwZkR6Eah6OfHOkVqc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X0vXYXTRKUOTPmr9att7d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VNp4bm.eUee3v5GSsgtt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zo3DMbPy1UWQIygmqieG6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OtlmhAOj02jYE98OEAPO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ZY9NCJxY5UOp2x54oIGco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DxBx1fMpN0GeR3KdhNc5p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9Q3j5W0xPke5_Q4BPEqo8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TKSCzr40EqifeK2mgm3J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C4QdzIIDkC9BH_PrqxYy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Q9WvUm7IxkC2vS2g_hG5d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okPwFHdIB0SLG50KvK3G_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iWThsDjp.0mt9YN1eAJ61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DPyG9fpQUmTJ3Xo1uMUE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2jnmNek1dkCVn15lc0uOh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XjzEMU8utUqijCpBFJEIy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ULm51cCwRky5H6zbCpI5o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Y4oh1n4Yk.q1qMHj6DOA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WHrGhXw_4EyNoA2N.rgCc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YT1BwL7QHEm_1qAtWO84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4mTObKBROUmzfXOzIZCoh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PD4USGhNPUO1oVRUdkno5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wjjrOQ43UG9J0VjvXgheA"/>
  <p:tag name="RESIZE" val="Yes"/>
</p:tagLst>
</file>

<file path=ppt/tags/tag92.xml><?xml version="1.0" encoding="utf-8"?>
<p:tagLst xmlns:a="http://schemas.openxmlformats.org/drawingml/2006/main" xmlns:r="http://schemas.openxmlformats.org/officeDocument/2006/relationships" xmlns:p="http://schemas.openxmlformats.org/presentationml/2006/main">
  <p:tag name="RESIZE" val="Yes"/>
  <p:tag name="THINKCELLSHAPEDONOTDELETE" val="p.B3PDpw5b0STNA559ChI_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53pYwkooU292MKCavI8PQ"/>
</p:tagLst>
</file>

<file path=ppt/tags/tag94.xml><?xml version="1.0" encoding="utf-8"?>
<p:tagLst xmlns:a="http://schemas.openxmlformats.org/drawingml/2006/main" xmlns:r="http://schemas.openxmlformats.org/officeDocument/2006/relationships" xmlns:p="http://schemas.openxmlformats.org/presentationml/2006/main">
  <p:tag name="ORIGLEFT" val="525.125"/>
  <p:tag name="ORIGTOP" val="393.875"/>
  <p:tag name="ORIGHEIGHT" val="70.375"/>
  <p:tag name="ORIGWIDTH" val="113.875"/>
  <p:tag name="THINKCELLSHAPEDONOTDELETE" val="p.zt5TYB2A0KUoB0efVO12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g.p3UKlBSUynkECW6K5Ogw"/>
</p:tagLst>
</file>

<file path=ppt/tags/tag96.xml><?xml version="1.0" encoding="utf-8"?>
<p:tagLst xmlns:a="http://schemas.openxmlformats.org/drawingml/2006/main" xmlns:r="http://schemas.openxmlformats.org/officeDocument/2006/relationships" xmlns:p="http://schemas.openxmlformats.org/presentationml/2006/main">
  <p:tag name="ORIGLEFT" val="696"/>
  <p:tag name="ORIGTOP" val="490"/>
  <p:tag name="ORIGHEIGHT" val="68"/>
  <p:tag name="ORIGWIDTH" val="102"/>
  <p:tag name="THINKCELLSHAPEDONOTDELETE" val="pntDz2hdUcUyDOLPGzfqC8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5GL9yekEUU.4_pAmXRFTFg"/>
</p:tagLst>
</file>

<file path=ppt/tags/tag99.xml><?xml version="1.0" encoding="utf-8"?>
<p:tagLst xmlns:a="http://schemas.openxmlformats.org/drawingml/2006/main" xmlns:r="http://schemas.openxmlformats.org/officeDocument/2006/relationships" xmlns:p="http://schemas.openxmlformats.org/presentationml/2006/main">
  <p:tag name="RESIZE" val="Yes"/>
  <p:tag name="THINKCELLSHAPEDONOTDELETE" val="pVORpNPCihESpZVjYpD9Z7g"/>
</p:tagLst>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Apothecary</Template>
  <TotalTime>24131</TotalTime>
  <Words>1105</Words>
  <Application>Microsoft Macintosh PowerPoint</Application>
  <PresentationFormat>On-screen Show (4:3)</PresentationFormat>
  <Paragraphs>215</Paragraphs>
  <Slides>16</Slides>
  <Notes>6</Notes>
  <HiddenSlides>0</HiddenSlides>
  <MMClips>0</MMClips>
  <ScaleCrop>false</ScaleCrop>
  <HeadingPairs>
    <vt:vector size="8" baseType="variant">
      <vt:variant>
        <vt:lpstr>Fonts Used</vt:lpstr>
      </vt:variant>
      <vt:variant>
        <vt:i4>6</vt:i4>
      </vt:variant>
      <vt:variant>
        <vt:lpstr>Design Template</vt:lpstr>
      </vt:variant>
      <vt:variant>
        <vt:i4>15</vt:i4>
      </vt:variant>
      <vt:variant>
        <vt:lpstr>Embedded OLE Servers</vt:lpstr>
      </vt:variant>
      <vt:variant>
        <vt:i4>2</vt:i4>
      </vt:variant>
      <vt:variant>
        <vt:lpstr>Slide Titles</vt:lpstr>
      </vt:variant>
      <vt:variant>
        <vt:i4>16</vt:i4>
      </vt:variant>
    </vt:vector>
  </HeadingPairs>
  <TitlesOfParts>
    <vt:vector size="39" baseType="lpstr">
      <vt:lpstr>Arial</vt:lpstr>
      <vt:lpstr>Verdana</vt:lpstr>
      <vt:lpstr>PF Square Sans Pro</vt:lpstr>
      <vt:lpstr>ＭＳ Ｐゴシック</vt:lpstr>
      <vt:lpstr>Wingdings</vt:lpstr>
      <vt:lpstr>Calibri</vt:lpstr>
      <vt:lpstr>Slide_Master</vt:lpstr>
      <vt:lpstr>1_Slide_Master</vt:lpstr>
      <vt:lpstr>Slide_Master</vt:lpstr>
      <vt:lpstr>Slide_Master</vt:lpstr>
      <vt:lpstr>1_Slide_Master</vt:lpstr>
      <vt:lpstr>1_Slide_Master</vt:lpstr>
      <vt:lpstr>1_Slide_Master</vt:lpstr>
      <vt:lpstr>1_Slide_Master</vt:lpstr>
      <vt:lpstr>1_Slide_Master</vt:lpstr>
      <vt:lpstr>1_Slide_Master</vt:lpstr>
      <vt:lpstr>1_Slide_Master</vt:lpstr>
      <vt:lpstr>1_Slide_Master</vt:lpstr>
      <vt:lpstr>1_Slide_Master</vt:lpstr>
      <vt:lpstr>1_Slide_Master</vt:lpstr>
      <vt:lpstr>1_Slide_Master</vt:lpstr>
      <vt:lpstr>think-cell Slide</vt:lpstr>
      <vt:lpstr>Chart</vt:lpstr>
      <vt:lpstr>Youth employment and labour market segmentation</vt:lpstr>
      <vt:lpstr>The EU-15 has grown its GDP per capita (marginally) faster than the U.S. since 2000</vt:lpstr>
      <vt:lpstr>…Thanks to a faster job creation</vt:lpstr>
      <vt:lpstr>Reforms in specific countries shows ‘lump of labour’ is a fallacy</vt:lpstr>
      <vt:lpstr>Since, the crisis pushed unemployment back over 10%...</vt:lpstr>
      <vt:lpstr>… with a disproportionate effect on young people, who had more temporary contracts</vt:lpstr>
      <vt:lpstr>Youth unemployment is very high in some countries</vt:lpstr>
      <vt:lpstr>Risk of a lost generation?</vt:lpstr>
      <vt:lpstr>Where to go from here?</vt:lpstr>
      <vt:lpstr>Segmentation: are temporary contracts stepping stones or dead ends?</vt:lpstr>
      <vt:lpstr>Labour mismatches and employment traps an opportunity not to miss!</vt:lpstr>
      <vt:lpstr>Some European countries have made large cuts in youth unemployment </vt:lpstr>
      <vt:lpstr>Decrease youth unemployment – the Dutch experience </vt:lpstr>
      <vt:lpstr>The EU opens up opportunities for young people</vt:lpstr>
      <vt:lpstr>A “Youth on the move” Pact  (1)</vt:lpstr>
      <vt:lpstr>A “Youth on the move” Pact  (2)</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convema</dc:creator>
  <cp:lastModifiedBy>Baudouin REGOUT</cp:lastModifiedBy>
  <cp:revision>655</cp:revision>
  <cp:lastPrinted>2012-06-13T10:02:18Z</cp:lastPrinted>
  <dcterms:created xsi:type="dcterms:W3CDTF">2010-12-16T09:10:20Z</dcterms:created>
  <dcterms:modified xsi:type="dcterms:W3CDTF">2012-06-18T14:00:30Z</dcterms:modified>
</cp:coreProperties>
</file>