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7" r:id="rId2"/>
    <p:sldId id="338" r:id="rId3"/>
    <p:sldId id="342" r:id="rId4"/>
    <p:sldId id="344" r:id="rId5"/>
    <p:sldId id="343" r:id="rId6"/>
    <p:sldId id="345" r:id="rId7"/>
    <p:sldId id="346" r:id="rId8"/>
    <p:sldId id="339" r:id="rId9"/>
    <p:sldId id="348" r:id="rId10"/>
    <p:sldId id="349" r:id="rId11"/>
    <p:sldId id="352" r:id="rId12"/>
    <p:sldId id="350" r:id="rId13"/>
    <p:sldId id="347" r:id="rId14"/>
    <p:sldId id="353" r:id="rId15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E001A"/>
    <a:srgbClr val="FFFFFF"/>
    <a:srgbClr val="D79694"/>
    <a:srgbClr val="E2EA9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9755" autoAdjust="0"/>
  </p:normalViewPr>
  <p:slideViewPr>
    <p:cSldViewPr>
      <p:cViewPr>
        <p:scale>
          <a:sx n="100" d="100"/>
          <a:sy n="100" d="100"/>
        </p:scale>
        <p:origin x="-1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D58D4FD-3845-4AB1-AD20-2683B72F8061}" type="datetimeFigureOut">
              <a:rPr lang="en-US"/>
              <a:pPr>
                <a:defRPr/>
              </a:pPr>
              <a:t>6/18/2012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76182B4-7FB7-4F4F-B925-BF5D9EB10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D3C5B9D-16A8-4A8A-90D8-00BDA0AFF631}" type="datetimeFigureOut">
              <a:rPr lang="en-US"/>
              <a:pPr>
                <a:defRPr/>
              </a:pPr>
              <a:t>6/18/2012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E0072E4-6F78-4CAE-874A-F31E326138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CEA41A5-9F7F-4DCE-AFFF-DA481133A018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89580-9294-4389-96A8-9F32A3911307}" type="datetimeFigureOut">
              <a:rPr lang="en-US"/>
              <a:pPr>
                <a:defRPr/>
              </a:pPr>
              <a:t>6/18/2012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rgbClr val="D8D8D8">
                    <a:shade val="75000"/>
                  </a:srgbClr>
                </a:solidFill>
              </a:defRPr>
            </a:lvl1pPr>
          </a:lstStyle>
          <a:p>
            <a:pPr>
              <a:defRPr/>
            </a:pPr>
            <a:fld id="{7098620C-ADF2-4211-9F31-4AD37A680E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CBF98-1C4E-4C6A-AC0C-149F96D69282}" type="datetimeFigureOut">
              <a:rPr lang="en-US"/>
              <a:pPr>
                <a:defRPr/>
              </a:pPr>
              <a:t>6/18/2012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59614D22-2835-4677-9395-05E1B2B01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83961-56E3-4805-9BEF-9CCDDF439E2E}" type="datetimeFigureOut">
              <a:rPr lang="en-US"/>
              <a:pPr>
                <a:defRPr/>
              </a:pPr>
              <a:t>6/18/2012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F0192-A3CE-431D-A8A5-F7EBC792E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761F-A0F2-4A3E-B455-9945727BB9AD}" type="datetimeFigureOut">
              <a:rPr lang="en-US"/>
              <a:pPr>
                <a:defRPr/>
              </a:pPr>
              <a:t>6/18/2012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EFFF422-98CB-49B4-9A3D-2B4B3206F2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rgbClr val="D8D8D8">
                    <a:shade val="75000"/>
                  </a:srgbClr>
                </a:solidFill>
              </a:defRPr>
            </a:lvl1pPr>
          </a:lstStyle>
          <a:p>
            <a:pPr>
              <a:defRPr/>
            </a:pPr>
            <a:fld id="{E91FDDE5-4101-4809-A2D1-2431AF607F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83896-FE10-4E53-8E3E-EC5FB8DB8882}" type="datetimeFigureOut">
              <a:rPr lang="en-US"/>
              <a:pPr>
                <a:defRPr/>
              </a:pPr>
              <a:t>6/18/2012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2E3F0-DA3F-442F-960A-DE4244FBF6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147D9-7B59-4BC8-8C57-55A496E72CDC}" type="datetimeFigureOut">
              <a:rPr lang="en-US"/>
              <a:pPr>
                <a:defRPr/>
              </a:pPr>
              <a:t>6/18/2012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9EA4A-10AC-4056-9AF1-2AA6EE356410}" type="datetimeFigureOut">
              <a:rPr lang="en-US"/>
              <a:pPr>
                <a:defRPr/>
              </a:pPr>
              <a:t>6/18/2012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9766C-E5F9-4261-8CDD-7C6FE0301C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21EB9-838B-4864-8FAD-50B3D3D4C1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80E700-82DA-4FD6-99AD-8230352D1678}" type="datetimeFigureOut">
              <a:rPr lang="en-US"/>
              <a:pPr>
                <a:defRPr/>
              </a:pPr>
              <a:t>6/18/2012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42875" y="1928813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5575" y="142875"/>
            <a:ext cx="8832850" cy="1785938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42875" y="2081213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5" name="Picture 30" descr="logo_pps_prez-manj2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25" y="214313"/>
            <a:ext cx="24384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1" descr="logo-umar.g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2438" y="6286500"/>
            <a:ext cx="8143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7290" y="2357430"/>
            <a:ext cx="6480174" cy="1042989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142984"/>
            <a:ext cx="7772400" cy="642942"/>
          </a:xfrm>
        </p:spPr>
        <p:txBody>
          <a:bodyPr>
            <a:normAutofit/>
          </a:bodyPr>
          <a:lstStyle>
            <a:lvl1pPr algn="ctr">
              <a:buNone/>
              <a:defRPr sz="3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1357290" y="3786190"/>
            <a:ext cx="6480174" cy="357190"/>
          </a:xfrm>
        </p:spPr>
        <p:txBody>
          <a:bodyPr>
            <a:normAutofit/>
          </a:bodyPr>
          <a:lstStyle>
            <a:lvl1pPr marL="0" indent="0" algn="ctr">
              <a:buNone/>
              <a:defRPr sz="18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286520"/>
            <a:ext cx="6143668" cy="357190"/>
          </a:xfrm>
        </p:spPr>
        <p:txBody>
          <a:bodyPr>
            <a:normAutofit/>
          </a:bodyPr>
          <a:lstStyle>
            <a:lvl1pPr marL="0" indent="0" algn="ctr">
              <a:buNone/>
              <a:defRPr sz="18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64855-DA26-4F9C-87FE-CE6731B62FC8}" type="datetimeFigureOut">
              <a:rPr lang="en-US"/>
              <a:pPr>
                <a:defRPr/>
              </a:pPr>
              <a:t>6/18/2012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42875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8587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4" name="Picture 30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72400" cy="428628"/>
          </a:xfrm>
        </p:spPr>
        <p:txBody>
          <a:bodyPr>
            <a:normAutofit/>
          </a:bodyPr>
          <a:lstStyle>
            <a:lvl1pPr algn="ctr">
              <a:buNone/>
              <a:defRPr sz="2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7F070-C2A5-436E-A0AA-2987B7714911}" type="datetimeFigureOut">
              <a:rPr lang="en-US"/>
              <a:pPr>
                <a:defRPr/>
              </a:pPr>
              <a:t>6/18/2012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42875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8587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4" name="Picture 30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72400" cy="428628"/>
          </a:xfrm>
        </p:spPr>
        <p:txBody>
          <a:bodyPr>
            <a:normAutofit/>
          </a:bodyPr>
          <a:lstStyle>
            <a:lvl1pPr algn="ctr">
              <a:buNone/>
              <a:defRPr sz="2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all" spc="250" baseline="0">
                <a:solidFill>
                  <a:schemeClr val="tx1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all" spc="250" baseline="0">
                <a:solidFill>
                  <a:schemeClr val="tx1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3D57A0C7-C040-4B15-8A78-B93BEB839B27}" type="datetimeFigureOut">
              <a:rPr lang="en-US"/>
              <a:pPr>
                <a:defRPr/>
              </a:pPr>
              <a:t>6/18/2012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A7598-C98D-4565-94DB-D3EEAC6BED3C}" type="datetimeFigureOut">
              <a:rPr lang="en-US"/>
              <a:pPr>
                <a:defRPr/>
              </a:pPr>
              <a:t>6/18/2012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84373-BAB2-4B55-A1F1-5670CE939E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42875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8587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3" name="Picture 29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72400" cy="428628"/>
          </a:xfrm>
        </p:spPr>
        <p:txBody>
          <a:bodyPr>
            <a:normAutofit/>
          </a:bodyPr>
          <a:lstStyle>
            <a:lvl1pPr algn="ctr">
              <a:buNone/>
              <a:defRPr sz="2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2D9E907A-4569-4A32-9031-DE0559B79AEF}" type="datetimeFigureOut">
              <a:rPr lang="en-US"/>
              <a:pPr>
                <a:defRPr/>
              </a:pPr>
              <a:t>6/18/2012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42875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8587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3" name="Picture 29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none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none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C3E6DBD8-A7E7-4202-9BFA-FBED4B98D6A7}" type="datetimeFigureOut">
              <a:rPr lang="en-US"/>
              <a:pPr>
                <a:defRPr/>
              </a:pPr>
              <a:t>6/18/2012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001125" y="0"/>
            <a:ext cx="142875" cy="68389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285875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14438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3" name="Picture 29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2438" y="6286500"/>
            <a:ext cx="8143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72400" cy="428628"/>
          </a:xfrm>
        </p:spPr>
        <p:txBody>
          <a:bodyPr>
            <a:normAutofit/>
          </a:bodyPr>
          <a:lstStyle>
            <a:lvl1pPr algn="ctr">
              <a:buNone/>
              <a:defRPr sz="2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all" spc="250" baseline="0">
                <a:solidFill>
                  <a:schemeClr val="tx1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all" spc="250" baseline="0">
                <a:solidFill>
                  <a:schemeClr val="tx1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42875" y="1928813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5575" y="142875"/>
            <a:ext cx="8832850" cy="1785938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42875" y="2081213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5" name="Picture 30" descr="logo_pps_prez-manj2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25" y="214313"/>
            <a:ext cx="24384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1" descr="logo-umar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2438" y="6286500"/>
            <a:ext cx="8143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30" descr="logo_pps_prez-manj2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6125" y="214313"/>
            <a:ext cx="24384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31" descr="logo-umar.g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72438" y="6286500"/>
            <a:ext cx="8143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7290" y="2357430"/>
            <a:ext cx="6480174" cy="1042989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142984"/>
            <a:ext cx="7772400" cy="642942"/>
          </a:xfrm>
        </p:spPr>
        <p:txBody>
          <a:bodyPr>
            <a:normAutofit/>
          </a:bodyPr>
          <a:lstStyle>
            <a:lvl1pPr algn="ctr">
              <a:buNone/>
              <a:defRPr sz="3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1357290" y="3786190"/>
            <a:ext cx="6480174" cy="357190"/>
          </a:xfrm>
        </p:spPr>
        <p:txBody>
          <a:bodyPr>
            <a:normAutofit/>
          </a:bodyPr>
          <a:lstStyle>
            <a:lvl1pPr marL="0" indent="0" algn="ctr">
              <a:buNone/>
              <a:defRPr sz="18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286520"/>
            <a:ext cx="6143668" cy="357190"/>
          </a:xfrm>
        </p:spPr>
        <p:txBody>
          <a:bodyPr>
            <a:normAutofit/>
          </a:bodyPr>
          <a:lstStyle>
            <a:lvl1pPr marL="0" indent="0" algn="ctr">
              <a:buNone/>
              <a:defRPr sz="18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F31D8-BD94-4AAA-BE88-B2BA94D38507}" type="datetimeFigureOut">
              <a:rPr lang="en-US"/>
              <a:pPr>
                <a:defRPr/>
              </a:pPr>
              <a:t>6/18/2012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42875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8587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4" name="Picture 30" descr="logo-umar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6" name="Picture 30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72400" cy="428628"/>
          </a:xfrm>
        </p:spPr>
        <p:txBody>
          <a:bodyPr>
            <a:normAutofit/>
          </a:bodyPr>
          <a:lstStyle>
            <a:lvl1pPr algn="ctr">
              <a:buNone/>
              <a:defRPr sz="2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E81B1-00C0-4E7B-AB76-B04D10530710}" type="datetimeFigureOut">
              <a:rPr lang="en-US"/>
              <a:pPr>
                <a:defRPr/>
              </a:pPr>
              <a:t>6/18/2012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42875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8587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4" name="Picture 30" descr="logo-umar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6" name="Picture 30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72400" cy="428628"/>
          </a:xfrm>
        </p:spPr>
        <p:txBody>
          <a:bodyPr>
            <a:normAutofit/>
          </a:bodyPr>
          <a:lstStyle>
            <a:lvl1pPr algn="ctr">
              <a:buNone/>
              <a:defRPr sz="2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all" spc="250" baseline="0">
                <a:solidFill>
                  <a:schemeClr val="tx1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all" spc="250" baseline="0">
                <a:solidFill>
                  <a:schemeClr val="tx1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0242835E-5907-4D1F-ABBB-CE39E4F2A355}" type="datetimeFigureOut">
              <a:rPr lang="en-US"/>
              <a:pPr>
                <a:defRPr/>
              </a:pPr>
              <a:t>6/18/2012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42875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8587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3" name="Picture 29" descr="logo-umar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5" name="Picture 29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72400" cy="428628"/>
          </a:xfrm>
        </p:spPr>
        <p:txBody>
          <a:bodyPr>
            <a:normAutofit/>
          </a:bodyPr>
          <a:lstStyle>
            <a:lvl1pPr algn="ctr">
              <a:buNone/>
              <a:defRPr sz="2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all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8AE4718F-1327-4E0D-8A0A-E7C262066E48}" type="datetimeFigureOut">
              <a:rPr lang="en-US"/>
              <a:pPr>
                <a:defRPr/>
              </a:pPr>
              <a:t>6/18/2012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5_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42875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85875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3" name="Picture 29" descr="logo-umar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5" name="Picture 29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15250" y="6215063"/>
            <a:ext cx="11715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none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none" spc="250" baseline="0">
                <a:solidFill>
                  <a:schemeClr val="tx2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3"/>
          </p:nvPr>
        </p:nvSpPr>
        <p:spPr>
          <a:xfrm>
            <a:off x="142875" y="6357938"/>
            <a:ext cx="1071563" cy="365125"/>
          </a:xfrm>
        </p:spPr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85BF87B7-8653-4764-A174-3D6DF0D85FF4}" type="datetimeFigureOut">
              <a:rPr lang="en-US"/>
              <a:pPr>
                <a:defRPr/>
              </a:pPr>
              <a:t>6/18/2012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Section Header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001125" y="0"/>
            <a:ext cx="142875" cy="683895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142875" y="1285875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5575" y="142875"/>
            <a:ext cx="8832850" cy="1214438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42875" y="15716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3" name="Picture 29" descr="logo-umar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2438" y="6286500"/>
            <a:ext cx="8143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>
            <a:spLocks noChangeArrowheads="1"/>
          </p:cNvSpPr>
          <p:nvPr userDrawn="1"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pic>
        <p:nvPicPr>
          <p:cNvPr id="15" name="Picture 29" descr="logo-umar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2438" y="6286500"/>
            <a:ext cx="814387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571480"/>
            <a:ext cx="7772400" cy="428628"/>
          </a:xfrm>
        </p:spPr>
        <p:txBody>
          <a:bodyPr>
            <a:normAutofit/>
          </a:bodyPr>
          <a:lstStyle>
            <a:lvl1pPr algn="ctr">
              <a:buNone/>
              <a:defRPr sz="2200" b="0" cap="none" baseline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2"/>
          <p:cNvSpPr>
            <a:spLocks noGrp="1"/>
          </p:cNvSpPr>
          <p:nvPr>
            <p:ph type="body" idx="11"/>
          </p:nvPr>
        </p:nvSpPr>
        <p:spPr>
          <a:xfrm>
            <a:off x="357158" y="1928802"/>
            <a:ext cx="8286808" cy="4071966"/>
          </a:xfrm>
        </p:spPr>
        <p:txBody>
          <a:bodyPr>
            <a:normAutofit/>
          </a:bodyPr>
          <a:lstStyle>
            <a:lvl1pPr marL="0" indent="0" algn="ctr">
              <a:buNone/>
              <a:defRPr sz="1400" b="1" cap="all" spc="250" baseline="0">
                <a:solidFill>
                  <a:schemeClr val="tx1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idx="12"/>
          </p:nvPr>
        </p:nvSpPr>
        <p:spPr>
          <a:xfrm>
            <a:off x="1500166" y="6357958"/>
            <a:ext cx="6143668" cy="285752"/>
          </a:xfrm>
        </p:spPr>
        <p:txBody>
          <a:bodyPr>
            <a:normAutofit/>
          </a:bodyPr>
          <a:lstStyle>
            <a:lvl1pPr marL="0" indent="0" algn="ctr">
              <a:buNone/>
              <a:defRPr sz="1200" b="1" cap="all" spc="250" baseline="0">
                <a:solidFill>
                  <a:schemeClr val="tx1"/>
                </a:solidFill>
                <a:latin typeface="Calibri" pitchFamily="34" charset="0"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40CBC-A8A9-4F7D-AEBA-30FADFAAC6D8}" type="datetimeFigureOut">
              <a:rPr lang="en-US"/>
              <a:pPr>
                <a:defRPr/>
              </a:pPr>
              <a:t>6/18/2012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0176D-B334-483D-94AE-0458A3EB62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7FB08A91-3F82-4D07-9E13-B32745B0F76D}" type="datetimeFigureOut">
              <a:rPr lang="en-US"/>
              <a:pPr>
                <a:defRPr/>
              </a:pPr>
              <a:t>6/18/2012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+mn-lt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D8D8D8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rgbClr val="D8D8D8">
                    <a:shade val="75000"/>
                  </a:srgbClr>
                </a:solidFill>
                <a:latin typeface="+mn-lt"/>
              </a:defRPr>
            </a:lvl1pPr>
          </a:lstStyle>
          <a:p>
            <a:pPr>
              <a:defRPr/>
            </a:pPr>
            <a:fld id="{94AF7BEE-A003-4B9A-8A47-334E91845A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70" r:id="rId2"/>
    <p:sldLayoutId id="2147483971" r:id="rId3"/>
    <p:sldLayoutId id="2147483972" r:id="rId4"/>
    <p:sldLayoutId id="2147483973" r:id="rId5"/>
    <p:sldLayoutId id="2147483974" r:id="rId6"/>
    <p:sldLayoutId id="2147483975" r:id="rId7"/>
    <p:sldLayoutId id="2147483976" r:id="rId8"/>
    <p:sldLayoutId id="2147483977" r:id="rId9"/>
    <p:sldLayoutId id="2147483978" r:id="rId10"/>
    <p:sldLayoutId id="2147483979" r:id="rId11"/>
    <p:sldLayoutId id="2147483980" r:id="rId12"/>
    <p:sldLayoutId id="2147483981" r:id="rId13"/>
    <p:sldLayoutId id="2147483982" r:id="rId14"/>
    <p:sldLayoutId id="2147483983" r:id="rId15"/>
    <p:sldLayoutId id="2147483984" r:id="rId16"/>
    <p:sldLayoutId id="2147483985" r:id="rId17"/>
    <p:sldLayoutId id="2147483986" r:id="rId18"/>
    <p:sldLayoutId id="2147483987" r:id="rId19"/>
    <p:sldLayoutId id="2147483988" r:id="rId20"/>
    <p:sldLayoutId id="2147483989" r:id="rId21"/>
    <p:sldLayoutId id="2147483990" r:id="rId2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BEBEBE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BEBEBE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BEBEBE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BEBEBE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BEBEBE"/>
          </a:solidFill>
          <a:latin typeface="Georgia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BEBEBE"/>
          </a:solidFill>
          <a:latin typeface="Georgia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BEBEBE"/>
          </a:solidFill>
          <a:latin typeface="Georgia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BEBEBE"/>
          </a:solidFill>
          <a:latin typeface="Georgia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300">
          <a:solidFill>
            <a:srgbClr val="BEBEBE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D8D8D8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683568" y="3071813"/>
            <a:ext cx="7920880" cy="221456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l-SI" dirty="0" smtClean="0"/>
              <a:t>Vpliv gospodarske krize na trg dela in izzivi za politiko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1"/>
          </p:nvPr>
        </p:nvSpPr>
        <p:spPr>
          <a:xfrm>
            <a:off x="1285875" y="6286500"/>
            <a:ext cx="6480175" cy="35718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sl-SI" sz="1400" dirty="0" smtClean="0"/>
              <a:t>Ljubljana ,19. junij 2012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dirty="0" smtClean="0"/>
              <a:t>Močno varovanje zaposlitve za nedoločen čas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79512" y="6453336"/>
            <a:ext cx="750093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1000" dirty="0" smtClean="0">
                <a:latin typeface="Calibri" pitchFamily="34" charset="0"/>
              </a:rPr>
              <a:t>Vir:OECD</a:t>
            </a:r>
            <a:endParaRPr lang="en-US" sz="1000" dirty="0">
              <a:latin typeface="Calibri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4" y="1772816"/>
            <a:ext cx="7775773" cy="4320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dirty="0" smtClean="0"/>
              <a:t>Cenovna privlačnost študentskega dela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79512" y="6453336"/>
            <a:ext cx="750093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1000" dirty="0" smtClean="0">
                <a:latin typeface="Calibri" pitchFamily="34" charset="0"/>
              </a:rPr>
              <a:t>Vir:</a:t>
            </a:r>
            <a:r>
              <a:rPr lang="sl-SI" sz="1000" dirty="0" err="1" smtClean="0">
                <a:latin typeface="Calibri" pitchFamily="34" charset="0"/>
              </a:rPr>
              <a:t>Eurostat</a:t>
            </a:r>
            <a:endParaRPr lang="sl-SI" sz="1000" dirty="0" smtClean="0">
              <a:latin typeface="Calibri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" y="1916832"/>
            <a:ext cx="7486650" cy="4608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dirty="0" smtClean="0"/>
              <a:t>Visok delež mladih (15-24 let) z začasnimi zaposlitvami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79512" y="6453336"/>
            <a:ext cx="750093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1000" dirty="0" smtClean="0">
                <a:latin typeface="Calibri" pitchFamily="34" charset="0"/>
              </a:rPr>
              <a:t>Vir:</a:t>
            </a:r>
            <a:r>
              <a:rPr lang="sl-SI" sz="1000" dirty="0" err="1" smtClean="0">
                <a:latin typeface="Calibri" pitchFamily="34" charset="0"/>
              </a:rPr>
              <a:t>Eurostat</a:t>
            </a:r>
            <a:endParaRPr lang="sl-SI" sz="1000" dirty="0" smtClean="0">
              <a:latin typeface="Calibri" pitchFamily="34" charset="0"/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640" y="1844824"/>
            <a:ext cx="6381750" cy="4248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Ovire in spodbude za zaposlovanje mladih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1"/>
          </p:nvPr>
        </p:nvSpPr>
        <p:spPr>
          <a:xfrm>
            <a:off x="395536" y="1916832"/>
            <a:ext cx="8286808" cy="4071966"/>
          </a:xfrm>
        </p:spPr>
        <p:txBody>
          <a:bodyPr numCol="2">
            <a:normAutofit fontScale="92500" lnSpcReduction="20000"/>
          </a:bodyPr>
          <a:lstStyle/>
          <a:p>
            <a:pPr algn="l"/>
            <a:r>
              <a:rPr lang="sl-SI" sz="1500" noProof="1" smtClean="0"/>
              <a:t>1)Relativno Močno varovanje zaposlitve in relativno visoki stroški dela</a:t>
            </a:r>
          </a:p>
          <a:p>
            <a:pPr algn="l"/>
            <a:endParaRPr lang="sl-SI" sz="1500" noProof="1" smtClean="0"/>
          </a:p>
          <a:p>
            <a:pPr algn="l"/>
            <a:r>
              <a:rPr lang="sl-SI" sz="1500" noProof="1" smtClean="0"/>
              <a:t> 2)neskladja med ponudbo in povpraševanjem, ki izhajajo iz strukture vpisa v srednje šole in </a:t>
            </a:r>
            <a:r>
              <a:rPr lang="sl-SI" sz="1500" noProof="1" smtClean="0"/>
              <a:t>fakultete, </a:t>
            </a:r>
            <a:r>
              <a:rPr lang="sl-SI" sz="1500" noProof="1" smtClean="0"/>
              <a:t>se kažejo tudi v razmerju med številom prostih delovnih mest in številom brezposelnih</a:t>
            </a:r>
          </a:p>
          <a:p>
            <a:pPr algn="l">
              <a:buFontTx/>
              <a:buChar char="-"/>
            </a:pPr>
            <a:endParaRPr lang="sl-SI" sz="900" noProof="1" smtClean="0"/>
          </a:p>
          <a:p>
            <a:pPr algn="l"/>
            <a:r>
              <a:rPr lang="sl-SI" sz="1300" noProof="1" smtClean="0"/>
              <a:t>MLADI pogosto PRIHAJAJO IZ ŠOL BREZ </a:t>
            </a:r>
            <a:r>
              <a:rPr lang="sl-SI" sz="1300" noProof="1" smtClean="0"/>
              <a:t>RELEVANtnIH </a:t>
            </a:r>
            <a:r>
              <a:rPr lang="sl-SI" sz="1300" noProof="1" smtClean="0"/>
              <a:t>ZNANJ ZA </a:t>
            </a:r>
            <a:r>
              <a:rPr lang="sl-SI" sz="1300" noProof="1" smtClean="0"/>
              <a:t>TRG – IZZIV: </a:t>
            </a:r>
            <a:r>
              <a:rPr lang="sl-SI" sz="1300" noProof="1" smtClean="0"/>
              <a:t>SISTEME IZOBRAŽEVANJA IN USPOSABLJANJA IN PROGRAME Aktivne politike zaposlovanja BOLJ </a:t>
            </a:r>
            <a:r>
              <a:rPr lang="sl-SI" sz="1300" noProof="1" smtClean="0"/>
              <a:t>POVEZATI </a:t>
            </a:r>
            <a:r>
              <a:rPr lang="sl-SI" sz="1300" noProof="1" smtClean="0"/>
              <a:t>S POTREBAMI podjetij (oblikovanje sistema spremljanja in napovedovanja potreb delodajalcev po znanjih in </a:t>
            </a:r>
            <a:r>
              <a:rPr lang="sl-SI" sz="1300" noProof="1" smtClean="0"/>
              <a:t>veščinah)</a:t>
            </a:r>
            <a:endParaRPr lang="sl-SI" sz="1300" noProof="1" smtClean="0"/>
          </a:p>
          <a:p>
            <a:pPr algn="l"/>
            <a:endParaRPr lang="sl-SI" dirty="0" smtClean="0"/>
          </a:p>
          <a:p>
            <a:pPr algn="l"/>
            <a:endParaRPr lang="sl-SI" dirty="0" smtClean="0"/>
          </a:p>
          <a:p>
            <a:pPr algn="l">
              <a:buFontTx/>
              <a:buChar char="-"/>
            </a:pPr>
            <a:endParaRPr lang="sl-SI" sz="1000" dirty="0" smtClean="0"/>
          </a:p>
          <a:p>
            <a:pPr algn="l">
              <a:buFontTx/>
              <a:buChar char="-"/>
            </a:pPr>
            <a:endParaRPr lang="sl-SI" sz="1000" dirty="0" smtClean="0"/>
          </a:p>
          <a:p>
            <a:pPr algn="l">
              <a:buFontTx/>
              <a:buChar char="-"/>
            </a:pPr>
            <a:endParaRPr lang="sl-SI" sz="1000" dirty="0" smtClean="0"/>
          </a:p>
          <a:p>
            <a:pPr algn="l">
              <a:buFontTx/>
              <a:buChar char="-"/>
            </a:pPr>
            <a:endParaRPr lang="sl-SI" sz="1000" dirty="0" smtClean="0"/>
          </a:p>
          <a:p>
            <a:pPr algn="l">
              <a:buFontTx/>
              <a:buChar char="-"/>
            </a:pPr>
            <a:endParaRPr lang="sl-SI" sz="1000" dirty="0" smtClean="0"/>
          </a:p>
          <a:p>
            <a:pPr algn="l">
              <a:buFontTx/>
              <a:buChar char="-"/>
            </a:pPr>
            <a:endParaRPr lang="sl-SI" sz="1000" dirty="0" smtClean="0"/>
          </a:p>
          <a:p>
            <a:pPr algn="l">
              <a:buFontTx/>
              <a:buChar char="-"/>
            </a:pPr>
            <a:endParaRPr lang="sl-SI" sz="1000" dirty="0" smtClean="0"/>
          </a:p>
          <a:p>
            <a:pPr algn="l">
              <a:buFontTx/>
              <a:buChar char="-"/>
            </a:pPr>
            <a:endParaRPr lang="sl-SI" sz="1000" dirty="0" smtClean="0"/>
          </a:p>
          <a:p>
            <a:pPr algn="l">
              <a:buFontTx/>
              <a:buChar char="-"/>
            </a:pPr>
            <a:endParaRPr lang="sl-SI" sz="1000" dirty="0" smtClean="0"/>
          </a:p>
          <a:p>
            <a:pPr algn="l">
              <a:buFontTx/>
              <a:buChar char="-"/>
            </a:pPr>
            <a:endParaRPr lang="sl-SI" sz="1000" dirty="0" smtClean="0"/>
          </a:p>
          <a:p>
            <a:pPr algn="l">
              <a:buFontTx/>
              <a:buChar char="-"/>
            </a:pPr>
            <a:endParaRPr lang="sl-SI" sz="1000" dirty="0" smtClean="0"/>
          </a:p>
          <a:p>
            <a:pPr algn="l">
              <a:buFontTx/>
              <a:buChar char="-"/>
            </a:pPr>
            <a:endParaRPr lang="sl-SI" sz="1000" dirty="0" smtClean="0"/>
          </a:p>
          <a:p>
            <a:pPr algn="l">
              <a:buFontTx/>
              <a:buChar char="-"/>
            </a:pPr>
            <a:endParaRPr lang="sl-SI" sz="1000" dirty="0" smtClean="0"/>
          </a:p>
          <a:p>
            <a:pPr algn="l">
              <a:buFontTx/>
              <a:buChar char="-"/>
            </a:pPr>
            <a:endParaRPr lang="sl-SI" sz="1000" dirty="0" smtClean="0"/>
          </a:p>
          <a:p>
            <a:pPr algn="l">
              <a:buFontTx/>
              <a:buChar char="-"/>
            </a:pPr>
            <a:endParaRPr lang="sl-SI" sz="1000" dirty="0" smtClean="0"/>
          </a:p>
          <a:p>
            <a:pPr algn="l">
              <a:buFontTx/>
              <a:buChar char="-"/>
            </a:pPr>
            <a:endParaRPr lang="sl-SI" sz="1000" dirty="0" smtClean="0"/>
          </a:p>
          <a:p>
            <a:pPr algn="l">
              <a:buFontTx/>
              <a:buChar char="-"/>
            </a:pPr>
            <a:r>
              <a:rPr lang="sl-SI" sz="900" dirty="0" smtClean="0"/>
              <a:t>-</a:t>
            </a:r>
          </a:p>
          <a:p>
            <a:pPr algn="l">
              <a:buFontTx/>
              <a:buChar char="-"/>
            </a:pPr>
            <a:endParaRPr lang="sl-SI" sz="900" dirty="0" smtClean="0"/>
          </a:p>
          <a:p>
            <a:pPr algn="l">
              <a:buFontTx/>
              <a:buChar char="-"/>
            </a:pPr>
            <a:endParaRPr lang="sl-SI" sz="900" dirty="0" smtClean="0"/>
          </a:p>
          <a:p>
            <a:pPr algn="l">
              <a:buFontTx/>
              <a:buChar char="-"/>
            </a:pPr>
            <a:endParaRPr lang="sl-SI" sz="900" dirty="0" smtClean="0"/>
          </a:p>
          <a:p>
            <a:pPr algn="l">
              <a:buFontTx/>
              <a:buChar char="-"/>
            </a:pPr>
            <a:endParaRPr lang="sl-SI" sz="900" dirty="0" smtClean="0"/>
          </a:p>
          <a:p>
            <a:pPr algn="l">
              <a:buFontTx/>
              <a:buChar char="-"/>
            </a:pPr>
            <a:endParaRPr lang="sl-SI" sz="900" dirty="0" smtClean="0"/>
          </a:p>
          <a:p>
            <a:pPr algn="l">
              <a:buFontTx/>
              <a:buChar char="-"/>
            </a:pPr>
            <a:endParaRPr lang="sl-SI" sz="900" dirty="0" smtClean="0"/>
          </a:p>
          <a:p>
            <a:pPr algn="l">
              <a:buFontTx/>
              <a:buChar char="-"/>
            </a:pPr>
            <a:endParaRPr lang="sl-SI" sz="900" dirty="0" smtClean="0"/>
          </a:p>
          <a:p>
            <a:pPr algn="l">
              <a:buFontTx/>
              <a:buChar char="-"/>
            </a:pPr>
            <a:endParaRPr lang="sl-SI" sz="900" dirty="0" smtClean="0"/>
          </a:p>
          <a:p>
            <a:pPr algn="l">
              <a:buFontTx/>
              <a:buChar char="-"/>
            </a:pPr>
            <a:endParaRPr lang="sl-SI" sz="1000" dirty="0" smtClean="0"/>
          </a:p>
          <a:p>
            <a:pPr algn="l">
              <a:buFontTx/>
              <a:buChar char="-"/>
            </a:pPr>
            <a:r>
              <a:rPr lang="sl-SI" sz="1000" dirty="0" smtClean="0"/>
              <a:t> </a:t>
            </a:r>
            <a:endParaRPr lang="en-US" sz="1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4008" y="1556792"/>
            <a:ext cx="4248472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KLJUČNI IZZIVI ZA POLITIKO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pPr algn="l"/>
            <a:r>
              <a:rPr lang="sl-SI" dirty="0" smtClean="0"/>
              <a:t> </a:t>
            </a:r>
            <a:r>
              <a:rPr lang="sl-SI" sz="1800" dirty="0" smtClean="0"/>
              <a:t>1) oblikovanje sklopa ukrepov, ki bo povečal obseg delovne aktivnosti</a:t>
            </a:r>
          </a:p>
          <a:p>
            <a:pPr algn="l"/>
            <a:r>
              <a:rPr lang="sl-SI" sz="1800" dirty="0" smtClean="0"/>
              <a:t>-</a:t>
            </a:r>
            <a:r>
              <a:rPr lang="sl-SI" sz="1800" cap="none" dirty="0" smtClean="0"/>
              <a:t>velik </a:t>
            </a:r>
            <a:r>
              <a:rPr lang="sl-SI" sz="1800" cap="none" spc="0" dirty="0" smtClean="0"/>
              <a:t>odmik  od cilja 75 % stopnje delovne aktivnosti  prebivalstva v starosti 20-64 let, ki bi ga želeli doseči do leta 2020, </a:t>
            </a:r>
          </a:p>
          <a:p>
            <a:pPr algn="l"/>
            <a:r>
              <a:rPr lang="sl-SI" sz="1800" cap="none" spc="0" dirty="0" smtClean="0"/>
              <a:t>-ukrepi, ki bodo spodbudili novo zaposlovanje </a:t>
            </a:r>
            <a:r>
              <a:rPr lang="sl-SI" sz="1800" cap="none" spc="0" dirty="0" smtClean="0"/>
              <a:t>(ne </a:t>
            </a:r>
            <a:r>
              <a:rPr lang="sl-SI" sz="1800" cap="none" spc="0" dirty="0" smtClean="0"/>
              <a:t>zgolj </a:t>
            </a:r>
            <a:r>
              <a:rPr lang="sl-SI" sz="1800" cap="none" spc="0" dirty="0" smtClean="0"/>
              <a:t>ukrepi </a:t>
            </a:r>
            <a:r>
              <a:rPr lang="sl-SI" sz="1800" cap="none" spc="0" dirty="0" smtClean="0"/>
              <a:t>politike trga dela)</a:t>
            </a:r>
          </a:p>
          <a:p>
            <a:pPr algn="l"/>
            <a:r>
              <a:rPr lang="sl-SI" sz="1800" cap="none" spc="0" dirty="0" smtClean="0"/>
              <a:t>- izjemno nizka </a:t>
            </a:r>
            <a:r>
              <a:rPr lang="sl-SI" sz="1800" cap="none" spc="0" dirty="0" smtClean="0"/>
              <a:t>stopnja </a:t>
            </a:r>
            <a:r>
              <a:rPr lang="sl-SI" sz="1800" cap="none" spc="0" dirty="0" smtClean="0"/>
              <a:t>delovne aktivnosti starejših (55-64 let –pokojninska reforma + strategija  za  aktivno staranje)</a:t>
            </a:r>
          </a:p>
          <a:p>
            <a:pPr algn="l"/>
            <a:endParaRPr lang="sl-SI" sz="1800" dirty="0" smtClean="0"/>
          </a:p>
          <a:p>
            <a:pPr algn="l">
              <a:buFont typeface="Arial" pitchFamily="34" charset="0"/>
              <a:buChar char="•"/>
            </a:pPr>
            <a:r>
              <a:rPr lang="sl-SI" sz="1800" dirty="0" smtClean="0"/>
              <a:t>2)zmanjšanje SEGMENTACIJE TRGA DELA</a:t>
            </a:r>
          </a:p>
          <a:p>
            <a:pPr algn="l"/>
            <a:endParaRPr lang="sl-SI" sz="1800" dirty="0" smtClean="0"/>
          </a:p>
          <a:p>
            <a:pPr algn="l"/>
            <a:r>
              <a:rPr lang="sl-SI" sz="1800" dirty="0" smtClean="0"/>
              <a:t>3) OBLIKOVANJE CELOVITE REFORME TRGA DELA</a:t>
            </a:r>
          </a:p>
          <a:p>
            <a:pPr algn="l"/>
            <a:endParaRPr lang="sl-SI" dirty="0" smtClean="0"/>
          </a:p>
          <a:p>
            <a:pPr algn="l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dirty="0" smtClean="0"/>
              <a:t>Sprememba realnega BDP v obodbju 2008-2011 v EU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79512" y="6453336"/>
            <a:ext cx="75009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1000" dirty="0">
                <a:latin typeface="Calibri" pitchFamily="34" charset="0"/>
              </a:rPr>
              <a:t>Vir</a:t>
            </a:r>
            <a:r>
              <a:rPr lang="sl-SI" sz="1000" dirty="0" smtClean="0">
                <a:latin typeface="Calibri" pitchFamily="34" charset="0"/>
              </a:rPr>
              <a:t>: Eurostat, preračuni UMAR</a:t>
            </a:r>
            <a:endParaRPr lang="en-US" sz="1000" dirty="0"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47664" y="2132856"/>
            <a:ext cx="5904656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dirty="0" smtClean="0"/>
              <a:t>Nižja raven </a:t>
            </a:r>
            <a:r>
              <a:rPr lang="sl-SI" sz="2400" noProof="1" smtClean="0"/>
              <a:t>aktivnosti</a:t>
            </a:r>
            <a:r>
              <a:rPr lang="pl-PL" sz="2400" dirty="0" smtClean="0"/>
              <a:t> še vedno zaznamuje stanje na trgu dela v EU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79512" y="6453336"/>
            <a:ext cx="750093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1000" dirty="0">
                <a:latin typeface="Calibri" pitchFamily="34" charset="0"/>
              </a:rPr>
              <a:t>Vir</a:t>
            </a:r>
            <a:r>
              <a:rPr lang="sl-SI" sz="1000" dirty="0" smtClean="0">
                <a:latin typeface="Calibri" pitchFamily="34" charset="0"/>
              </a:rPr>
              <a:t>: Eurostat, preračuni UMAR</a:t>
            </a:r>
            <a:endParaRPr lang="en-US" sz="1000" dirty="0">
              <a:latin typeface="Calibri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5576" y="1556792"/>
            <a:ext cx="7776864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dirty="0" smtClean="0"/>
              <a:t> Trg </a:t>
            </a:r>
            <a:r>
              <a:rPr lang="pl-PL" sz="2400" smtClean="0"/>
              <a:t>dela  v Sloveniji se </a:t>
            </a:r>
            <a:r>
              <a:rPr lang="pl-PL" sz="2400" dirty="0" smtClean="0"/>
              <a:t>je nižji ravni aktivnosti bolj prilagajal preko zaposlenosti kot plač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" y="1844824"/>
            <a:ext cx="7486650" cy="4032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dirty="0" smtClean="0"/>
              <a:t>Tudi v Sloveniji nižja aktivnost še vedno vpliva na trg dela</a:t>
            </a:r>
            <a:br>
              <a:rPr lang="pl-PL" sz="2400" dirty="0" smtClean="0"/>
            </a:br>
            <a:endParaRPr lang="pl-PL" sz="2400" dirty="0" smtClean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79512" y="6453336"/>
            <a:ext cx="75009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1000" dirty="0" smtClean="0">
                <a:latin typeface="Calibri" pitchFamily="34" charset="0"/>
              </a:rPr>
              <a:t>Vir: Eurostat</a:t>
            </a:r>
          </a:p>
          <a:p>
            <a:endParaRPr lang="en-US" sz="1000" dirty="0"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2438" y="3328988"/>
            <a:ext cx="6191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8675" y="1844823"/>
            <a:ext cx="7486650" cy="4464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dirty="0" smtClean="0"/>
              <a:t>Padec stopnje delovne aktivnosti v obodbju 2008-2011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79512" y="6453336"/>
            <a:ext cx="75009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1000" dirty="0" smtClean="0">
                <a:latin typeface="Calibri" pitchFamily="34" charset="0"/>
              </a:rPr>
              <a:t>Vir: Eurostat, preračuni UMAR</a:t>
            </a:r>
          </a:p>
          <a:p>
            <a:endParaRPr lang="en-US" sz="1000" dirty="0">
              <a:latin typeface="Calibri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584" y="1628801"/>
            <a:ext cx="7486650" cy="4824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>
          <a:xfrm>
            <a:off x="323528" y="188640"/>
            <a:ext cx="8429625" cy="1505322"/>
          </a:xfrm>
        </p:spPr>
        <p:txBody>
          <a:bodyPr anchor="ctr"/>
          <a:lstStyle/>
          <a:p>
            <a:pPr eaLnBrk="1" hangingPunct="1"/>
            <a:r>
              <a:rPr lang="pl-PL" sz="2400" dirty="0" smtClean="0"/>
              <a:t>Povečanje stopnje brezposelnosti mladih, v </a:t>
            </a:r>
            <a:r>
              <a:rPr lang="pl-PL" sz="2400" dirty="0" smtClean="0"/>
              <a:t>starostni skupini 25-29 </a:t>
            </a:r>
            <a:r>
              <a:rPr lang="pl-PL" sz="2400" dirty="0" smtClean="0"/>
              <a:t>let tudi NEET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79512" y="6453336"/>
            <a:ext cx="75009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1000" dirty="0" smtClean="0">
                <a:latin typeface="Calibri" pitchFamily="34" charset="0"/>
              </a:rPr>
              <a:t>Vir: Eurostat</a:t>
            </a:r>
            <a:r>
              <a:rPr lang="sl-SI" sz="1000" smtClean="0">
                <a:latin typeface="Calibri" pitchFamily="34" charset="0"/>
              </a:rPr>
              <a:t>, </a:t>
            </a:r>
            <a:endParaRPr lang="sl-SI" sz="1000" dirty="0" smtClean="0">
              <a:latin typeface="Calibri" pitchFamily="34" charset="0"/>
            </a:endParaRPr>
          </a:p>
          <a:p>
            <a:endParaRPr lang="en-US" sz="1000" dirty="0">
              <a:latin typeface="Calibri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552" y="1988840"/>
            <a:ext cx="4320480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32040" y="1916832"/>
            <a:ext cx="3819525" cy="4104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dirty="0" smtClean="0"/>
              <a:t>DEJAVNIKI POLOŽAJA MLADIH NA TRGU DELA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83568" y="1916832"/>
            <a:ext cx="78488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l-SI" sz="2000" dirty="0" smtClean="0">
              <a:latin typeface="Myriad Pro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sl-SI" sz="2000" b="1" dirty="0" smtClean="0"/>
              <a:t>Za Slovenijo je značilna visoka vključenost mladih v izobraževanje in pogosto združevanje šolanja z delovno aktivnostjo</a:t>
            </a:r>
          </a:p>
          <a:p>
            <a:pPr>
              <a:buFont typeface="Arial" pitchFamily="34" charset="0"/>
              <a:buChar char="•"/>
            </a:pPr>
            <a:r>
              <a:rPr lang="sl-SI" sz="2000" b="1" dirty="0" smtClean="0">
                <a:latin typeface="Myriad Pro" pitchFamily="34" charset="0"/>
              </a:rPr>
              <a:t> Vključenost mladih v starosti 15-19 let v srednješolsko izobraževanje v Sloveniji  77,7 % najvišje v EU (58,6 %)</a:t>
            </a:r>
          </a:p>
          <a:p>
            <a:pPr>
              <a:buFont typeface="Arial" pitchFamily="34" charset="0"/>
              <a:buChar char="•"/>
            </a:pPr>
            <a:r>
              <a:rPr lang="sl-SI" sz="2000" b="1" dirty="0" smtClean="0">
                <a:latin typeface="Myriad Pro" pitchFamily="34" charset="0"/>
              </a:rPr>
              <a:t> Vključenost mladih v starosti 20-24 let v terciarno izobraževanje v Sloveniji s 47,7 % najvišje v EU (29,3 %)</a:t>
            </a:r>
          </a:p>
          <a:p>
            <a:pPr>
              <a:buFont typeface="Arial" pitchFamily="34" charset="0"/>
              <a:buChar char="•"/>
            </a:pPr>
            <a:endParaRPr lang="en-US" sz="2000" dirty="0">
              <a:latin typeface="Myriad Pr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4"/>
          <p:cNvSpPr>
            <a:spLocks noGrp="1"/>
          </p:cNvSpPr>
          <p:nvPr>
            <p:ph type="title"/>
          </p:nvPr>
        </p:nvSpPr>
        <p:spPr>
          <a:xfrm>
            <a:off x="357188" y="357188"/>
            <a:ext cx="8429625" cy="857250"/>
          </a:xfrm>
        </p:spPr>
        <p:txBody>
          <a:bodyPr anchor="ctr"/>
          <a:lstStyle/>
          <a:p>
            <a:pPr eaLnBrk="1" hangingPunct="1"/>
            <a:r>
              <a:rPr lang="pl-PL" sz="2400" dirty="0" smtClean="0"/>
              <a:t>Velik pomen študentskega dela za delovno aktivnost mladih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79512" y="6453336"/>
            <a:ext cx="75009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 sz="1000" dirty="0" smtClean="0">
                <a:latin typeface="Calibri" pitchFamily="34" charset="0"/>
              </a:rPr>
              <a:t>Vir:SURS, preračuni UMAR</a:t>
            </a:r>
          </a:p>
          <a:p>
            <a:endParaRPr lang="en-US" sz="1000" dirty="0">
              <a:latin typeface="Calibri" pitchFamily="34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560" y="1772816"/>
            <a:ext cx="7703765" cy="4320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EO">
      <a:dk1>
        <a:sysClr val="windowText" lastClr="000000"/>
      </a:dk1>
      <a:lt1>
        <a:srgbClr val="D8D8D8"/>
      </a:lt1>
      <a:dk2>
        <a:srgbClr val="9E001A"/>
      </a:dk2>
      <a:lt2>
        <a:srgbClr val="000000"/>
      </a:lt2>
      <a:accent1>
        <a:srgbClr val="9E001A"/>
      </a:accent1>
      <a:accent2>
        <a:srgbClr val="3F3F3F"/>
      </a:accent2>
      <a:accent3>
        <a:srgbClr val="D8D8D8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3F3F3F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3291</TotalTime>
  <Words>382</Words>
  <Application>Microsoft Office PowerPoint</Application>
  <PresentationFormat>On-screen Show (4:3)</PresentationFormat>
  <Paragraphs>71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Theme1</vt:lpstr>
      <vt:lpstr>Slide 1</vt:lpstr>
      <vt:lpstr>Sprememba realnega BDP v obodbju 2008-2011 v EU</vt:lpstr>
      <vt:lpstr>Nižja raven aktivnosti še vedno zaznamuje stanje na trgu dela v EU</vt:lpstr>
      <vt:lpstr> Trg dela  v Sloveniji se je nižji ravni aktivnosti bolj prilagajal preko zaposlenosti kot plač</vt:lpstr>
      <vt:lpstr>Tudi v Sloveniji nižja aktivnost še vedno vpliva na trg dela </vt:lpstr>
      <vt:lpstr>Padec stopnje delovne aktivnosti v obodbju 2008-2011 </vt:lpstr>
      <vt:lpstr>Povečanje stopnje brezposelnosti mladih, v starostni skupini 25-29 let tudi NEET</vt:lpstr>
      <vt:lpstr>DEJAVNIKI POLOŽAJA MLADIH NA TRGU DELA</vt:lpstr>
      <vt:lpstr>Velik pomen študentskega dela za delovno aktivnost mladih</vt:lpstr>
      <vt:lpstr>Močno varovanje zaposlitve za nedoločen čas</vt:lpstr>
      <vt:lpstr>Cenovna privlačnost študentskega dela</vt:lpstr>
      <vt:lpstr>Visok delež mladih (15-24 let) z začasnimi zaposlitvami</vt:lpstr>
      <vt:lpstr>Ovire in spodbude za zaposlovanje mladih</vt:lpstr>
      <vt:lpstr>KLJUČNI IZZIVI ZA POLITIKO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Jure Brložnik</dc:creator>
  <cp:lastModifiedBy>Sonja Primožič</cp:lastModifiedBy>
  <cp:revision>388</cp:revision>
  <dcterms:created xsi:type="dcterms:W3CDTF">2009-09-07T13:45:22Z</dcterms:created>
  <dcterms:modified xsi:type="dcterms:W3CDTF">2012-06-18T10:38:07Z</dcterms:modified>
</cp:coreProperties>
</file>