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9" r:id="rId4"/>
    <p:sldId id="257" r:id="rId5"/>
    <p:sldId id="258" r:id="rId6"/>
    <p:sldId id="260" r:id="rId7"/>
    <p:sldId id="262" r:id="rId8"/>
  </p:sldIdLst>
  <p:sldSz cx="9144000" cy="6858000" type="screen4x3"/>
  <p:notesSz cx="6794500" cy="99187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4BD3E2C-3902-4F1F-B4E5-A6EB4A22EBE2}" type="datetimeFigureOut">
              <a:rPr lang="en-US"/>
              <a:pPr>
                <a:defRPr/>
              </a:pPr>
              <a:t>7/8/2015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4CE2AB9-C470-4241-8832-C86F580FC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9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2AB9-C470-4241-8832-C86F580FC23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2AB9-C470-4241-8832-C86F580FC23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6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2AB9-C470-4241-8832-C86F580FC23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38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sl-SI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C14D4B-EC91-47D3-A9F4-6FB3D97F6BD3}" type="slidenum">
              <a:rPr lang="en-US" altLang="sl-SI"/>
              <a:pPr eaLnBrk="1" hangingPunct="1"/>
              <a:t>4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51050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2AB9-C470-4241-8832-C86F580FC23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75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2AB9-C470-4241-8832-C86F580FC23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48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2AB9-C470-4241-8832-C86F580FC23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9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0CE27-E7E0-465A-95EA-A2970C487C1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2734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45A5-A722-4A65-8395-6B0C691270C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713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5E6CF-A5BF-41D7-9395-44D95C78519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442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D28F-E506-44D4-93C1-04375AF9643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341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7872-D242-42F9-A123-A10E092E72C8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8015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BC1B0-6676-411C-9474-0D6F5274762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0154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B05A-523F-4E8E-B8A5-9216508AC16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7115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FF3BF-9308-4699-9C0E-9E4033E9C19A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2760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1ABF-A8FB-44B1-A52E-D488C2B2D022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9534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2DAFD-738D-4AB1-A9AE-E957EF9BE970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1354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sl-SI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47DF-55E2-480A-BC99-6A9ECCD791A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8864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6F6819-E654-4E63-B22D-D14A960ADD56}" type="datetimeFigureOut">
              <a:rPr lang="sl-SI"/>
              <a:pPr>
                <a:defRPr/>
              </a:pPr>
              <a:t>8.7.2015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103BE-9978-49D9-9D76-B3A54BAC63E1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1031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20491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838"/>
              </a:lnSpc>
              <a:defRPr/>
            </a:pPr>
            <a:r>
              <a:rPr lang="en-US" altLang="sl-SI" sz="700" dirty="0" smtClean="0">
                <a:solidFill>
                  <a:schemeClr val="tx2"/>
                </a:solidFill>
              </a:rPr>
              <a:t>REPUBLI</a:t>
            </a:r>
            <a:r>
              <a:rPr lang="sl-SI" altLang="sl-SI" sz="700" dirty="0" smtClean="0">
                <a:solidFill>
                  <a:schemeClr val="tx2"/>
                </a:solidFill>
              </a:rPr>
              <a:t>C OF SLOVENIA</a:t>
            </a:r>
            <a:endParaRPr lang="en-US" altLang="sl-SI" sz="7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ts val="838"/>
              </a:lnSpc>
              <a:defRPr/>
            </a:pPr>
            <a:r>
              <a:rPr lang="en-US" altLang="sl-SI" sz="700" b="1" dirty="0" smtClean="0">
                <a:solidFill>
                  <a:schemeClr val="tx2"/>
                </a:solidFill>
              </a:rPr>
              <a:t>MINISTR</a:t>
            </a:r>
            <a:r>
              <a:rPr lang="sl-SI" altLang="sl-SI" sz="700" b="1" dirty="0" smtClean="0">
                <a:solidFill>
                  <a:schemeClr val="tx2"/>
                </a:solidFill>
              </a:rPr>
              <a:t>Y OF</a:t>
            </a:r>
            <a:r>
              <a:rPr lang="en-US" altLang="sl-SI" sz="700" b="1" dirty="0" smtClean="0">
                <a:solidFill>
                  <a:schemeClr val="tx2"/>
                </a:solidFill>
              </a:rPr>
              <a:t> </a:t>
            </a:r>
            <a:r>
              <a:rPr lang="sl-SI" altLang="sl-SI" sz="700" b="1" dirty="0" smtClean="0">
                <a:solidFill>
                  <a:schemeClr val="tx2"/>
                </a:solidFill>
              </a:rPr>
              <a:t>FINANCE</a:t>
            </a:r>
            <a:endParaRPr lang="en-US" altLang="sl-SI" sz="700" b="1" dirty="0" smtClean="0">
              <a:solidFill>
                <a:schemeClr val="tx2"/>
              </a:solidFill>
            </a:endParaRPr>
          </a:p>
        </p:txBody>
      </p:sp>
      <p:pic>
        <p:nvPicPr>
          <p:cNvPr id="1033" name="Picture 8" descr="grb moder za 10 pt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065DFD-F6C0-460E-9965-250785FB9928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sl-SI" dirty="0" smtClean="0"/>
              <a:t>Fiscal Council </a:t>
            </a:r>
            <a:endParaRPr lang="en-US" altLang="sl-SI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sl-SI" dirty="0"/>
              <a:t>as envisaged in the proposed Fiscal Rule Act</a:t>
            </a: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Design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Institutional features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Tasks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Role in policy making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Strengths</a:t>
            </a:r>
          </a:p>
        </p:txBody>
      </p:sp>
    </p:spTree>
    <p:extLst>
      <p:ext uri="{BB962C8B-B14F-4D97-AF65-F5344CB8AC3E}">
        <p14:creationId xmlns:p14="http://schemas.microsoft.com/office/powerpoint/2010/main" val="8950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08512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A. </a:t>
            </a:r>
            <a:r>
              <a:rPr lang="en-US" dirty="0" smtClean="0"/>
              <a:t>EU legislation and Fiscal compact</a:t>
            </a:r>
          </a:p>
          <a:p>
            <a:pPr marL="0" indent="0">
              <a:buNone/>
            </a:pPr>
            <a:r>
              <a:rPr lang="sl-SI" dirty="0" smtClean="0"/>
              <a:t>B. </a:t>
            </a:r>
            <a:r>
              <a:rPr lang="en-US" dirty="0" smtClean="0"/>
              <a:t>Comprehensive review of existing institutions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 smtClean="0"/>
              <a:t>Advisory body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 smtClean="0"/>
              <a:t>Attached to the Legislature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 smtClean="0"/>
              <a:t>Existing independent institution (CoA, </a:t>
            </a:r>
            <a:r>
              <a:rPr lang="en-US" sz="3000" dirty="0" err="1" smtClean="0"/>
              <a:t>BoS</a:t>
            </a:r>
            <a:r>
              <a:rPr lang="en-US" sz="30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 smtClean="0"/>
              <a:t>Attached to the Executive (IMAD,</a:t>
            </a:r>
            <a:r>
              <a:rPr lang="sl-SI" sz="3000" dirty="0" smtClean="0"/>
              <a:t> </a:t>
            </a:r>
            <a:r>
              <a:rPr lang="sl-SI" sz="3000" dirty="0" err="1" smtClean="0"/>
              <a:t>MoF</a:t>
            </a:r>
            <a:r>
              <a:rPr lang="en-US" sz="30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b="1" dirty="0" smtClean="0"/>
              <a:t>Stand-alone institution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6430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/>
          <a:p>
            <a:pPr eaLnBrk="1" hangingPunct="1"/>
            <a:r>
              <a:rPr lang="en-US" altLang="sl-SI" dirty="0" smtClean="0"/>
              <a:t>Institutional features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sl-SI" sz="2400" dirty="0" smtClean="0"/>
              <a:t>independent state authority (own budget)</a:t>
            </a:r>
          </a:p>
          <a:p>
            <a:r>
              <a:rPr lang="en-US" altLang="sl-SI" sz="2400" dirty="0" smtClean="0"/>
              <a:t>accountable to the Parliament</a:t>
            </a:r>
          </a:p>
          <a:p>
            <a:pPr eaLnBrk="1" hangingPunct="1"/>
            <a:r>
              <a:rPr lang="en-US" altLang="sl-SI" sz="2400" dirty="0" smtClean="0"/>
              <a:t>3 members</a:t>
            </a:r>
          </a:p>
          <a:p>
            <a:pPr lvl="1"/>
            <a:r>
              <a:rPr lang="en-US" altLang="sl-SI" sz="2000" dirty="0" smtClean="0"/>
              <a:t>nominated by the Government</a:t>
            </a:r>
          </a:p>
          <a:p>
            <a:pPr lvl="1"/>
            <a:r>
              <a:rPr lang="en-US" altLang="sl-SI" sz="2000" dirty="0" smtClean="0"/>
              <a:t>appointed by the Parliament with 2/3 majority</a:t>
            </a:r>
          </a:p>
          <a:p>
            <a:pPr lvl="1"/>
            <a:r>
              <a:rPr lang="en-US" altLang="sl-SI" sz="2000" dirty="0" smtClean="0"/>
              <a:t>employed full/part time</a:t>
            </a:r>
          </a:p>
          <a:p>
            <a:pPr eaLnBrk="1" hangingPunct="1"/>
            <a:r>
              <a:rPr lang="en-US" altLang="sl-SI" sz="2400" dirty="0" smtClean="0"/>
              <a:t>small secretariat </a:t>
            </a:r>
            <a:r>
              <a:rPr lang="en-US" altLang="sl-SI" sz="2000" dirty="0" smtClean="0"/>
              <a:t>(4 permanent employees)</a:t>
            </a:r>
          </a:p>
          <a:p>
            <a:pPr eaLnBrk="1" hangingPunct="1"/>
            <a:r>
              <a:rPr lang="en-US" altLang="sl-SI" sz="2400" dirty="0" smtClean="0"/>
              <a:t>administrative-technical tasks performed by services of CoA</a:t>
            </a:r>
          </a:p>
          <a:p>
            <a:pPr eaLnBrk="1" hangingPunct="1"/>
            <a:r>
              <a:rPr lang="en-US" altLang="sl-SI" sz="2400" dirty="0" smtClean="0"/>
              <a:t>access to analysis, data and support upon request of other institutional units of the general government (e.g. IMAD, MF...)</a:t>
            </a:r>
            <a:r>
              <a:rPr lang="en-US" altLang="sl-SI" dirty="0" smtClean="0"/>
              <a:t> </a:t>
            </a:r>
          </a:p>
          <a:p>
            <a:pPr marL="0" indent="0" eaLnBrk="1" hangingPunct="1">
              <a:buNone/>
            </a:pPr>
            <a:endParaRPr lang="sl-SI" altLang="sl-SI" dirty="0" smtClean="0"/>
          </a:p>
          <a:p>
            <a:pPr eaLnBrk="1" hangingPunct="1"/>
            <a:endParaRPr lang="en-US" alt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/>
          <a:p>
            <a:pPr eaLnBrk="1" hangingPunct="1"/>
            <a:r>
              <a:rPr lang="en-US" altLang="sl-SI" dirty="0" smtClean="0"/>
              <a:t>Tasks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3568" y="1268413"/>
            <a:ext cx="7848872" cy="4857750"/>
          </a:xfrm>
        </p:spPr>
        <p:txBody>
          <a:bodyPr/>
          <a:lstStyle/>
          <a:p>
            <a:pPr eaLnBrk="1" hangingPunct="1"/>
            <a:endParaRPr lang="sl-SI" altLang="sl-SI" sz="1600" dirty="0" smtClean="0"/>
          </a:p>
          <a:p>
            <a:pPr algn="just" eaLnBrk="1" hangingPunct="1"/>
            <a:r>
              <a:rPr lang="en-US" altLang="sl-SI" sz="2800" dirty="0" smtClean="0"/>
              <a:t>monitoring compliance and consistency of public finance policies with fiscal rules </a:t>
            </a:r>
          </a:p>
          <a:p>
            <a:pPr lvl="1" algn="just"/>
            <a:r>
              <a:rPr lang="en-US" altLang="sl-SI" sz="2400" dirty="0" smtClean="0"/>
              <a:t>assessments of budgetary plans and execution based on independent fiscal forecast provided by IMAD</a:t>
            </a:r>
          </a:p>
          <a:p>
            <a:pPr lvl="1" algn="just"/>
            <a:r>
              <a:rPr lang="en-US" altLang="sl-SI" sz="2400" dirty="0" smtClean="0"/>
              <a:t>assessments relating to the existence of exceptional circumstances and allowed deviations</a:t>
            </a:r>
          </a:p>
          <a:p>
            <a:pPr lvl="1" algn="just"/>
            <a:r>
              <a:rPr lang="en-US" altLang="sl-SI" sz="2400" dirty="0" smtClean="0"/>
              <a:t>assessments regarding measures envisaged in the framework of correction mechanism</a:t>
            </a:r>
          </a:p>
          <a:p>
            <a:pPr algn="just"/>
            <a:r>
              <a:rPr lang="en-US" altLang="sl-SI" dirty="0" smtClean="0"/>
              <a:t>assessments may also include policy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/>
          <a:p>
            <a:r>
              <a:rPr lang="en-US" dirty="0" smtClean="0"/>
              <a:t>Role in policy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632848" cy="4425355"/>
          </a:xfrm>
        </p:spPr>
        <p:txBody>
          <a:bodyPr/>
          <a:lstStyle/>
          <a:p>
            <a:pPr algn="just"/>
            <a:r>
              <a:rPr lang="en-US" dirty="0" smtClean="0"/>
              <a:t>opinion making by producing public assessments </a:t>
            </a:r>
          </a:p>
          <a:p>
            <a:pPr algn="just"/>
            <a:r>
              <a:rPr lang="en-US" dirty="0" smtClean="0"/>
              <a:t>the Government  has to present its written position regarding all assessments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r>
              <a:rPr lang="en-US" dirty="0" smtClean="0"/>
              <a:t>but: no infringement on the policymaking responsibilities of the Parliament and the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n-US" sz="2800" dirty="0" smtClean="0"/>
              <a:t>Strong scrutiny of FC members as elected by 2/3 majority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n-US" sz="2800" dirty="0" smtClean="0"/>
              <a:t>Exclusive responsibility: fiscal scrutiny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n-US" sz="2800" dirty="0" smtClean="0"/>
              <a:t>Relatively low administrative costs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n-US" sz="2800" dirty="0" smtClean="0"/>
              <a:t>Access to data and power to request analysis from units of the general government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n-US" sz="2800" dirty="0" smtClean="0"/>
              <a:t>Not </a:t>
            </a:r>
            <a:r>
              <a:rPr lang="en-US" sz="2800" dirty="0"/>
              <a:t>need to </a:t>
            </a:r>
            <a:r>
              <a:rPr lang="sl-SI" sz="2800" dirty="0" smtClean="0"/>
              <a:t>elaborate on </a:t>
            </a:r>
            <a:r>
              <a:rPr lang="en-US" sz="2800" dirty="0" smtClean="0"/>
              <a:t>macro forecast</a:t>
            </a:r>
            <a:r>
              <a:rPr lang="sl-SI" sz="2800" dirty="0" smtClean="0"/>
              <a:t>s</a:t>
            </a:r>
            <a:r>
              <a:rPr lang="en-US" sz="2800" dirty="0" smtClean="0"/>
              <a:t> </a:t>
            </a:r>
            <a:r>
              <a:rPr lang="en-US" sz="2800" dirty="0"/>
              <a:t>as they are already done by a credible government </a:t>
            </a:r>
            <a:r>
              <a:rPr lang="en-US" sz="2800" dirty="0" smtClean="0"/>
              <a:t>institution</a:t>
            </a:r>
            <a:endParaRPr lang="sl-SI" sz="2800" dirty="0"/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scal council Mo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fiscal council MoF</Template>
  <TotalTime>257</TotalTime>
  <Words>275</Words>
  <Application>Microsoft Office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fiscal council MoF</vt:lpstr>
      <vt:lpstr>Fiscal Council </vt:lpstr>
      <vt:lpstr>Outline</vt:lpstr>
      <vt:lpstr>Background</vt:lpstr>
      <vt:lpstr>Institutional features</vt:lpstr>
      <vt:lpstr>Tasks</vt:lpstr>
      <vt:lpstr>Role in policy making</vt:lpstr>
      <vt:lpstr>Strengths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Council  as envisaged in the proposed Fiscal Rule Act</dc:title>
  <dc:creator>Katja Novak</dc:creator>
  <cp:lastModifiedBy>Slon</cp:lastModifiedBy>
  <cp:revision>22</cp:revision>
  <cp:lastPrinted>2015-07-07T16:36:40Z</cp:lastPrinted>
  <dcterms:created xsi:type="dcterms:W3CDTF">2015-07-02T13:34:47Z</dcterms:created>
  <dcterms:modified xsi:type="dcterms:W3CDTF">2015-07-08T10:55:41Z</dcterms:modified>
</cp:coreProperties>
</file>