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63" r:id="rId2"/>
    <p:sldId id="379" r:id="rId3"/>
    <p:sldId id="375" r:id="rId4"/>
    <p:sldId id="353" r:id="rId5"/>
    <p:sldId id="398" r:id="rId6"/>
    <p:sldId id="378" r:id="rId7"/>
    <p:sldId id="356" r:id="rId8"/>
    <p:sldId id="408" r:id="rId9"/>
    <p:sldId id="402" r:id="rId10"/>
    <p:sldId id="403" r:id="rId11"/>
    <p:sldId id="404" r:id="rId12"/>
    <p:sldId id="405" r:id="rId13"/>
    <p:sldId id="410" r:id="rId14"/>
    <p:sldId id="418" r:id="rId15"/>
    <p:sldId id="420" r:id="rId16"/>
    <p:sldId id="419" r:id="rId17"/>
    <p:sldId id="288" r:id="rId18"/>
    <p:sldId id="422" r:id="rId19"/>
    <p:sldId id="421" r:id="rId20"/>
    <p:sldId id="414" r:id="rId21"/>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F81BD"/>
    <a:srgbClr val="1F497D"/>
    <a:srgbClr val="DCE6F2"/>
    <a:srgbClr val="F4FFFF"/>
    <a:srgbClr val="1F4F7D"/>
    <a:srgbClr val="4F818B"/>
    <a:srgbClr val="006298"/>
    <a:srgbClr val="004B78"/>
    <a:srgbClr val="006299"/>
    <a:srgbClr val="5F5F5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82" autoAdjust="0"/>
    <p:restoredTop sz="90764" autoAdjust="0"/>
  </p:normalViewPr>
  <p:slideViewPr>
    <p:cSldViewPr>
      <p:cViewPr varScale="1">
        <p:scale>
          <a:sx n="101" d="100"/>
          <a:sy n="101" d="100"/>
        </p:scale>
        <p:origin x="-1506" y="-102"/>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78"/>
      </p:cViewPr>
      <p:guideLst>
        <p:guide orient="horz" pos="3120"/>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main.oecd.org\sdataELS\Applic\EMO2011CRISIS3\SG%20Brief\Council%20Meeting-February%202014-Tables%20and%20Fig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ain.oecd.org\sdataELS\Applic\EMO2011CRISIS3\SG%20Brief\Council%20Meeting-February%202014-Tables%20and%20Figur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main.oecd.org\sdataELS\Applic\EMO2011CRISIS3\SG%20Brief\Council%20Meeting-March%202014-Tables%20and%20Figur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main.oecd.org\sdataELS\Applic\EMO2011CRISIS3\SG%20Brief\Council%20Meeting-March%202014-Tables%20and%20Figures.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azes_s\AppData\Local\Microsoft\Windows\Temporary%20Internet%20Files\Content.Outlook\UTFBIM2N\temporary%20workers%20(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sl-SI"/>
  <c:chart>
    <c:plotArea>
      <c:layout>
        <c:manualLayout>
          <c:layoutTarget val="inner"/>
          <c:xMode val="edge"/>
          <c:yMode val="edge"/>
          <c:x val="6.0450533570944084E-2"/>
          <c:y val="9.5363194354804004E-2"/>
          <c:w val="0.91525506680086044"/>
          <c:h val="0.80013845893956625"/>
        </c:manualLayout>
      </c:layout>
      <c:lineChart>
        <c:grouping val="standard"/>
        <c:ser>
          <c:idx val="0"/>
          <c:order val="0"/>
          <c:tx>
            <c:strRef>
              <c:f>'Figure 1.'!$C$23</c:f>
              <c:strCache>
                <c:ptCount val="1"/>
                <c:pt idx="0">
                  <c:v>Euro area</c:v>
                </c:pt>
              </c:strCache>
            </c:strRef>
          </c:tx>
          <c:spPr>
            <a:ln w="19050">
              <a:solidFill>
                <a:srgbClr val="1F497D"/>
              </a:solidFill>
              <a:prstDash val="solid"/>
            </a:ln>
          </c:spPr>
          <c:marker>
            <c:symbol val="none"/>
          </c:marker>
          <c:cat>
            <c:strRef>
              <c:f>'Figure 1.'!$B$24:$B$48</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1.'!$C$24:$C$48</c:f>
              <c:numCache>
                <c:formatCode>0.0</c:formatCode>
                <c:ptCount val="25"/>
                <c:pt idx="0">
                  <c:v>7.4332390000000013</c:v>
                </c:pt>
                <c:pt idx="1">
                  <c:v>7.3331489999999997</c:v>
                </c:pt>
                <c:pt idx="2">
                  <c:v>7.5334820000000002</c:v>
                </c:pt>
                <c:pt idx="3">
                  <c:v>7.6666600000000003</c:v>
                </c:pt>
                <c:pt idx="4">
                  <c:v>8.1006810000000016</c:v>
                </c:pt>
                <c:pt idx="5">
                  <c:v>8.9999750000000009</c:v>
                </c:pt>
                <c:pt idx="6">
                  <c:v>9.500077000000001</c:v>
                </c:pt>
                <c:pt idx="7">
                  <c:v>9.8334430000000008</c:v>
                </c:pt>
                <c:pt idx="8">
                  <c:v>10</c:v>
                </c:pt>
                <c:pt idx="9">
                  <c:v>10.1</c:v>
                </c:pt>
                <c:pt idx="10">
                  <c:v>10.166600000000003</c:v>
                </c:pt>
                <c:pt idx="11">
                  <c:v>10.133140000000001</c:v>
                </c:pt>
                <c:pt idx="12">
                  <c:v>10.133299999999998</c:v>
                </c:pt>
                <c:pt idx="13">
                  <c:v>9.933247999999999</c:v>
                </c:pt>
                <c:pt idx="14">
                  <c:v>9.8997880000000027</c:v>
                </c:pt>
                <c:pt idx="15">
                  <c:v>10.20018</c:v>
                </c:pt>
                <c:pt idx="16">
                  <c:v>10.566460000000003</c:v>
                </c:pt>
                <c:pt idx="17">
                  <c:v>10.900230000000002</c:v>
                </c:pt>
                <c:pt idx="18">
                  <c:v>11.3001</c:v>
                </c:pt>
                <c:pt idx="19">
                  <c:v>11.49982</c:v>
                </c:pt>
                <c:pt idx="20">
                  <c:v>11.79979</c:v>
                </c:pt>
                <c:pt idx="21">
                  <c:v>12</c:v>
                </c:pt>
                <c:pt idx="22">
                  <c:v>12.1</c:v>
                </c:pt>
                <c:pt idx="23">
                  <c:v>12.1</c:v>
                </c:pt>
                <c:pt idx="24">
                  <c:v>12</c:v>
                </c:pt>
              </c:numCache>
            </c:numRef>
          </c:val>
        </c:ser>
        <c:ser>
          <c:idx val="1"/>
          <c:order val="1"/>
          <c:tx>
            <c:strRef>
              <c:f>'Figure 1.'!$D$23</c:f>
              <c:strCache>
                <c:ptCount val="1"/>
                <c:pt idx="0">
                  <c:v>Japan</c:v>
                </c:pt>
              </c:strCache>
            </c:strRef>
          </c:tx>
          <c:spPr>
            <a:ln w="19050">
              <a:solidFill>
                <a:schemeClr val="tx1"/>
              </a:solidFill>
              <a:prstDash val="solid"/>
            </a:ln>
          </c:spPr>
          <c:marker>
            <c:symbol val="none"/>
          </c:marker>
          <c:cat>
            <c:strRef>
              <c:f>'Figure 1.'!$B$24:$B$48</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1.'!$D$24:$D$48</c:f>
              <c:numCache>
                <c:formatCode>0.0</c:formatCode>
                <c:ptCount val="25"/>
                <c:pt idx="0">
                  <c:v>3.8321389999999997</c:v>
                </c:pt>
                <c:pt idx="1">
                  <c:v>3.8996919999999995</c:v>
                </c:pt>
                <c:pt idx="2">
                  <c:v>3.9662709999999994</c:v>
                </c:pt>
                <c:pt idx="3">
                  <c:v>3.9993340000000002</c:v>
                </c:pt>
                <c:pt idx="4">
                  <c:v>4.0670379999999993</c:v>
                </c:pt>
                <c:pt idx="5">
                  <c:v>4.5670529999999987</c:v>
                </c:pt>
                <c:pt idx="6">
                  <c:v>5.0662890000000003</c:v>
                </c:pt>
                <c:pt idx="7">
                  <c:v>5.4333570000000009</c:v>
                </c:pt>
                <c:pt idx="8">
                  <c:v>5.2</c:v>
                </c:pt>
                <c:pt idx="9">
                  <c:v>5.0331270000000004</c:v>
                </c:pt>
                <c:pt idx="10">
                  <c:v>5.133165</c:v>
                </c:pt>
                <c:pt idx="11">
                  <c:v>5.0665930000000001</c:v>
                </c:pt>
                <c:pt idx="12">
                  <c:v>5.0334589999999997</c:v>
                </c:pt>
                <c:pt idx="13">
                  <c:v>4.7335739999999999</c:v>
                </c:pt>
                <c:pt idx="14">
                  <c:v>4.6664789999999989</c:v>
                </c:pt>
                <c:pt idx="15">
                  <c:v>4.4659639999999996</c:v>
                </c:pt>
                <c:pt idx="16">
                  <c:v>4.5</c:v>
                </c:pt>
                <c:pt idx="17">
                  <c:v>4.5</c:v>
                </c:pt>
                <c:pt idx="18">
                  <c:v>4.3998739999999996</c:v>
                </c:pt>
                <c:pt idx="19">
                  <c:v>4.2664220000000004</c:v>
                </c:pt>
                <c:pt idx="20">
                  <c:v>4.2331729999999999</c:v>
                </c:pt>
                <c:pt idx="21">
                  <c:v>4.2004679999999999</c:v>
                </c:pt>
                <c:pt idx="22">
                  <c:v>4.0339070000000001</c:v>
                </c:pt>
                <c:pt idx="23">
                  <c:v>3.9668099999999997</c:v>
                </c:pt>
                <c:pt idx="24">
                  <c:v>3.9116788723087939</c:v>
                </c:pt>
              </c:numCache>
            </c:numRef>
          </c:val>
        </c:ser>
        <c:ser>
          <c:idx val="2"/>
          <c:order val="2"/>
          <c:tx>
            <c:strRef>
              <c:f>'Figure 1.'!$E$23</c:f>
              <c:strCache>
                <c:ptCount val="1"/>
                <c:pt idx="0">
                  <c:v>United States</c:v>
                </c:pt>
              </c:strCache>
            </c:strRef>
          </c:tx>
          <c:spPr>
            <a:ln w="19050">
              <a:solidFill>
                <a:srgbClr val="4F81BD"/>
              </a:solidFill>
              <a:prstDash val="solid"/>
            </a:ln>
          </c:spPr>
          <c:marker>
            <c:symbol val="none"/>
          </c:marker>
          <c:cat>
            <c:strRef>
              <c:f>'Figure 1.'!$B$24:$B$48</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1.'!$E$24:$E$48</c:f>
              <c:numCache>
                <c:formatCode>0.0</c:formatCode>
                <c:ptCount val="25"/>
                <c:pt idx="0">
                  <c:v>4.7993647708141713</c:v>
                </c:pt>
                <c:pt idx="1">
                  <c:v>4.983276432767795</c:v>
                </c:pt>
                <c:pt idx="2">
                  <c:v>5.3217556797906491</c:v>
                </c:pt>
                <c:pt idx="3">
                  <c:v>6.0103951000690126</c:v>
                </c:pt>
                <c:pt idx="4">
                  <c:v>6.8720511881422759</c:v>
                </c:pt>
                <c:pt idx="5">
                  <c:v>8.2919800121413498</c:v>
                </c:pt>
                <c:pt idx="6">
                  <c:v>9.2805169277456407</c:v>
                </c:pt>
                <c:pt idx="7">
                  <c:v>9.60236557466345</c:v>
                </c:pt>
                <c:pt idx="8">
                  <c:v>9.9113880370594618</c:v>
                </c:pt>
                <c:pt idx="9">
                  <c:v>9.8215525019085295</c:v>
                </c:pt>
                <c:pt idx="10">
                  <c:v>9.6617709714325226</c:v>
                </c:pt>
                <c:pt idx="11">
                  <c:v>9.4777851889709908</c:v>
                </c:pt>
                <c:pt idx="12">
                  <c:v>9.5340888649037581</c:v>
                </c:pt>
                <c:pt idx="13">
                  <c:v>9.0275527799582953</c:v>
                </c:pt>
                <c:pt idx="14">
                  <c:v>9.0750557581259219</c:v>
                </c:pt>
                <c:pt idx="15">
                  <c:v>9.0025417920935489</c:v>
                </c:pt>
                <c:pt idx="16">
                  <c:v>8.6634815419351927</c:v>
                </c:pt>
                <c:pt idx="17">
                  <c:v>8.247389350489799</c:v>
                </c:pt>
                <c:pt idx="18">
                  <c:v>8.1769953405287907</c:v>
                </c:pt>
                <c:pt idx="19">
                  <c:v>8.0127922316891844</c:v>
                </c:pt>
                <c:pt idx="20">
                  <c:v>7.8186290805132668</c:v>
                </c:pt>
                <c:pt idx="21">
                  <c:v>7.7347853033074614</c:v>
                </c:pt>
                <c:pt idx="22">
                  <c:v>7.5237258724479945</c:v>
                </c:pt>
                <c:pt idx="23">
                  <c:v>7.258235623155544</c:v>
                </c:pt>
                <c:pt idx="24">
                  <c:v>6.9554217956054272</c:v>
                </c:pt>
              </c:numCache>
            </c:numRef>
          </c:val>
        </c:ser>
        <c:dLbls/>
        <c:marker val="1"/>
        <c:axId val="143994240"/>
        <c:axId val="76657792"/>
      </c:lineChart>
      <c:dateAx>
        <c:axId val="143994240"/>
        <c:scaling>
          <c:orientation val="minMax"/>
        </c:scaling>
        <c:axPos val="b"/>
        <c:majorGridlines>
          <c:spPr>
            <a:ln w="0">
              <a:solidFill>
                <a:schemeClr val="bg1">
                  <a:lumMod val="85000"/>
                </a:schemeClr>
              </a:solidFill>
              <a:prstDash val="solid"/>
            </a:ln>
          </c:spPr>
        </c:majorGridlines>
        <c:numFmt formatCode="[$-409]mmm\-yy;@" sourceLinked="1"/>
        <c:majorTickMark val="in"/>
        <c:tickLblPos val="low"/>
        <c:spPr>
          <a:noFill/>
          <a:ln w="9525">
            <a:solidFill>
              <a:srgbClr val="000000"/>
            </a:solidFill>
            <a:prstDash val="solid"/>
          </a:ln>
        </c:spPr>
        <c:txPr>
          <a:bodyPr rot="-2700000" vert="horz"/>
          <a:lstStyle/>
          <a:p>
            <a:pPr>
              <a:defRPr/>
            </a:pPr>
            <a:endParaRPr lang="sl-SI"/>
          </a:p>
        </c:txPr>
        <c:crossAx val="76657792"/>
        <c:crosses val="autoZero"/>
        <c:auto val="1"/>
        <c:lblOffset val="0"/>
        <c:baseTimeUnit val="months"/>
        <c:majorUnit val="2"/>
        <c:majorTimeUnit val="months"/>
        <c:minorUnit val="2"/>
        <c:minorTimeUnit val="months"/>
      </c:dateAx>
      <c:valAx>
        <c:axId val="76657792"/>
        <c:scaling>
          <c:orientation val="minMax"/>
          <c:max val="13"/>
          <c:min val="3"/>
        </c:scaling>
        <c:axPos val="l"/>
        <c:majorGridlines>
          <c:spPr>
            <a:ln w="3175">
              <a:solidFill>
                <a:schemeClr val="bg1">
                  <a:lumMod val="85000"/>
                </a:schemeClr>
              </a:solidFill>
              <a:prstDash val="solid"/>
            </a:ln>
          </c:spPr>
        </c:majorGridlines>
        <c:title>
          <c:tx>
            <c:rich>
              <a:bodyPr rot="0" vert="horz"/>
              <a:lstStyle/>
              <a:p>
                <a:pPr>
                  <a:defRPr b="0"/>
                </a:pPr>
                <a:r>
                  <a:rPr lang="en-US" b="0"/>
                  <a:t>%</a:t>
                </a:r>
              </a:p>
            </c:rich>
          </c:tx>
          <c:layout>
            <c:manualLayout>
              <c:xMode val="edge"/>
              <c:yMode val="edge"/>
              <c:x val="3.5786732540785342E-2"/>
              <c:y val="4.824921474979562E-3"/>
            </c:manualLayout>
          </c:layout>
        </c:title>
        <c:numFmt formatCode="General" sourceLinked="0"/>
        <c:majorTickMark val="in"/>
        <c:tickLblPos val="nextTo"/>
        <c:spPr>
          <a:noFill/>
          <a:ln w="9525">
            <a:solidFill>
              <a:srgbClr val="000000"/>
            </a:solidFill>
            <a:prstDash val="solid"/>
          </a:ln>
        </c:spPr>
        <c:txPr>
          <a:bodyPr rot="-60000000" vert="horz"/>
          <a:lstStyle/>
          <a:p>
            <a:pPr>
              <a:defRPr/>
            </a:pPr>
            <a:endParaRPr lang="sl-SI"/>
          </a:p>
        </c:txPr>
        <c:crossAx val="143994240"/>
        <c:crosses val="autoZero"/>
        <c:crossBetween val="midCat"/>
        <c:majorUnit val="1"/>
      </c:valAx>
      <c:spPr>
        <a:solidFill>
          <a:srgbClr val="F4FFFF"/>
        </a:solidFill>
        <a:ln>
          <a:noFill/>
        </a:ln>
      </c:spPr>
    </c:plotArea>
    <c:legend>
      <c:legendPos val="t"/>
      <c:layout>
        <c:manualLayout>
          <c:xMode val="edge"/>
          <c:yMode val="edge"/>
          <c:x val="5.8860916481550354E-2"/>
          <c:y val="0.10396545988369862"/>
          <c:w val="0.57822945208771992"/>
          <c:h val="0.18016057828836968"/>
        </c:manualLayout>
      </c:layout>
    </c:legend>
    <c:plotVisOnly val="1"/>
    <c:dispBlanksAs val="gap"/>
    <c:showDLblsOverMax val="1"/>
  </c:chart>
  <c:spPr>
    <a:noFill/>
    <a:ln>
      <a:noFill/>
    </a:ln>
  </c:spPr>
  <c:txPr>
    <a:bodyPr/>
    <a:lstStyle/>
    <a:p>
      <a:pPr>
        <a:defRPr sz="1000">
          <a:latin typeface="Arial Narrow" pitchFamily="34" charset="0"/>
        </a:defRPr>
      </a:pPr>
      <a:endParaRPr lang="sl-SI"/>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sl-SI"/>
  <c:chart>
    <c:plotArea>
      <c:layout>
        <c:manualLayout>
          <c:layoutTarget val="inner"/>
          <c:xMode val="edge"/>
          <c:yMode val="edge"/>
          <c:x val="6.8975608818128503E-2"/>
          <c:y val="7.3505270857536248E-2"/>
          <c:w val="0.91525506680086044"/>
          <c:h val="0.81992876859836084"/>
        </c:manualLayout>
      </c:layout>
      <c:lineChart>
        <c:grouping val="standard"/>
        <c:ser>
          <c:idx val="0"/>
          <c:order val="0"/>
          <c:tx>
            <c:strRef>
              <c:f>'Figure 1. (2)'!$H$25</c:f>
              <c:strCache>
                <c:ptCount val="1"/>
                <c:pt idx="0">
                  <c:v>France</c:v>
                </c:pt>
              </c:strCache>
            </c:strRef>
          </c:tx>
          <c:spPr>
            <a:ln w="19050">
              <a:solidFill>
                <a:srgbClr val="1F497D"/>
              </a:solidFill>
              <a:prstDash val="solid"/>
            </a:ln>
          </c:spPr>
          <c:marker>
            <c:symbol val="none"/>
          </c:marker>
          <c:cat>
            <c:strRef>
              <c:f>'Figure 1. (2)'!$G$26:$G$50</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 (2)'!$H$26:$H$50</c:f>
              <c:numCache>
                <c:formatCode>0.0</c:formatCode>
                <c:ptCount val="25"/>
                <c:pt idx="0">
                  <c:v>7.8666669999999996</c:v>
                </c:pt>
                <c:pt idx="1">
                  <c:v>7.4666670000000011</c:v>
                </c:pt>
                <c:pt idx="2">
                  <c:v>7.7</c:v>
                </c:pt>
                <c:pt idx="3">
                  <c:v>7.8333329999999997</c:v>
                </c:pt>
                <c:pt idx="4">
                  <c:v>8.1</c:v>
                </c:pt>
                <c:pt idx="5">
                  <c:v>8.9666660000000018</c:v>
                </c:pt>
                <c:pt idx="6">
                  <c:v>9.5666670000000007</c:v>
                </c:pt>
                <c:pt idx="7">
                  <c:v>9.6</c:v>
                </c:pt>
                <c:pt idx="8">
                  <c:v>9.9333330000000011</c:v>
                </c:pt>
                <c:pt idx="9">
                  <c:v>9.8333330000000014</c:v>
                </c:pt>
                <c:pt idx="10">
                  <c:v>9.7000000000000011</c:v>
                </c:pt>
                <c:pt idx="11">
                  <c:v>9.7333339999999993</c:v>
                </c:pt>
                <c:pt idx="12">
                  <c:v>9.6666670000000003</c:v>
                </c:pt>
                <c:pt idx="13">
                  <c:v>9.5666670000000007</c:v>
                </c:pt>
                <c:pt idx="14">
                  <c:v>9.4666660000000018</c:v>
                </c:pt>
                <c:pt idx="15">
                  <c:v>9.6</c:v>
                </c:pt>
                <c:pt idx="16">
                  <c:v>9.7666660000000007</c:v>
                </c:pt>
                <c:pt idx="17">
                  <c:v>9.9333330000000011</c:v>
                </c:pt>
                <c:pt idx="18">
                  <c:v>10.16667</c:v>
                </c:pt>
                <c:pt idx="19">
                  <c:v>10.26667</c:v>
                </c:pt>
                <c:pt idx="20">
                  <c:v>10.6</c:v>
                </c:pt>
                <c:pt idx="21">
                  <c:v>10.8</c:v>
                </c:pt>
                <c:pt idx="22">
                  <c:v>10.76667</c:v>
                </c:pt>
                <c:pt idx="23">
                  <c:v>10.866670000000003</c:v>
                </c:pt>
                <c:pt idx="24">
                  <c:v>10.8</c:v>
                </c:pt>
              </c:numCache>
            </c:numRef>
          </c:val>
        </c:ser>
        <c:ser>
          <c:idx val="1"/>
          <c:order val="1"/>
          <c:tx>
            <c:strRef>
              <c:f>'Figure 1. (2)'!$I$25</c:f>
              <c:strCache>
                <c:ptCount val="1"/>
                <c:pt idx="0">
                  <c:v>Germany</c:v>
                </c:pt>
              </c:strCache>
            </c:strRef>
          </c:tx>
          <c:spPr>
            <a:ln w="19050">
              <a:solidFill>
                <a:schemeClr val="tx1"/>
              </a:solidFill>
              <a:prstDash val="solid"/>
            </a:ln>
          </c:spPr>
          <c:marker>
            <c:symbol val="none"/>
          </c:marker>
          <c:cat>
            <c:strRef>
              <c:f>'Figure 1. (2)'!$G$26:$G$50</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 (2)'!$I$26:$I$50</c:f>
              <c:numCache>
                <c:formatCode>0.0</c:formatCode>
                <c:ptCount val="25"/>
                <c:pt idx="0">
                  <c:v>8.3000000000000007</c:v>
                </c:pt>
                <c:pt idx="1">
                  <c:v>7.9333330000000011</c:v>
                </c:pt>
                <c:pt idx="2">
                  <c:v>7.6666670000000003</c:v>
                </c:pt>
                <c:pt idx="3">
                  <c:v>7.2333330000000009</c:v>
                </c:pt>
                <c:pt idx="4">
                  <c:v>7.2</c:v>
                </c:pt>
                <c:pt idx="5">
                  <c:v>7.6</c:v>
                </c:pt>
                <c:pt idx="6">
                  <c:v>7.9</c:v>
                </c:pt>
                <c:pt idx="7">
                  <c:v>7.9333330000000011</c:v>
                </c:pt>
                <c:pt idx="8">
                  <c:v>7.7</c:v>
                </c:pt>
                <c:pt idx="9">
                  <c:v>7.5</c:v>
                </c:pt>
                <c:pt idx="10">
                  <c:v>7.2</c:v>
                </c:pt>
                <c:pt idx="11">
                  <c:v>6.9333330000000011</c:v>
                </c:pt>
                <c:pt idx="12">
                  <c:v>6.7333330000000009</c:v>
                </c:pt>
                <c:pt idx="13">
                  <c:v>6.3333329999999997</c:v>
                </c:pt>
                <c:pt idx="14">
                  <c:v>6</c:v>
                </c:pt>
                <c:pt idx="15">
                  <c:v>5.8333329999999997</c:v>
                </c:pt>
                <c:pt idx="16">
                  <c:v>5.6333330000000004</c:v>
                </c:pt>
                <c:pt idx="17">
                  <c:v>5.5333329999999998</c:v>
                </c:pt>
                <c:pt idx="18">
                  <c:v>5.5</c:v>
                </c:pt>
                <c:pt idx="19">
                  <c:v>5.4</c:v>
                </c:pt>
                <c:pt idx="20">
                  <c:v>5.4</c:v>
                </c:pt>
                <c:pt idx="21">
                  <c:v>5.4</c:v>
                </c:pt>
                <c:pt idx="22">
                  <c:v>5.3333329999999997</c:v>
                </c:pt>
                <c:pt idx="23">
                  <c:v>5.2666670000000009</c:v>
                </c:pt>
                <c:pt idx="24">
                  <c:v>5.1333330000000004</c:v>
                </c:pt>
              </c:numCache>
            </c:numRef>
          </c:val>
        </c:ser>
        <c:ser>
          <c:idx val="2"/>
          <c:order val="2"/>
          <c:tx>
            <c:strRef>
              <c:f>'Figure 1. (2)'!$J$25</c:f>
              <c:strCache>
                <c:ptCount val="1"/>
                <c:pt idx="0">
                  <c:v>Greece</c:v>
                </c:pt>
              </c:strCache>
            </c:strRef>
          </c:tx>
          <c:spPr>
            <a:ln w="19050">
              <a:solidFill>
                <a:srgbClr val="4F81BD"/>
              </a:solidFill>
              <a:prstDash val="solid"/>
            </a:ln>
          </c:spPr>
          <c:marker>
            <c:symbol val="none"/>
          </c:marker>
          <c:cat>
            <c:strRef>
              <c:f>'Figure 1. (2)'!$G$26:$G$50</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 (2)'!$J$26:$J$50</c:f>
              <c:numCache>
                <c:formatCode>0.0</c:formatCode>
                <c:ptCount val="25"/>
                <c:pt idx="0">
                  <c:v>8</c:v>
                </c:pt>
                <c:pt idx="1">
                  <c:v>7.9333330000000011</c:v>
                </c:pt>
                <c:pt idx="2">
                  <c:v>7.4333330000000011</c:v>
                </c:pt>
                <c:pt idx="3">
                  <c:v>7.4666670000000011</c:v>
                </c:pt>
                <c:pt idx="4">
                  <c:v>7.9666670000000011</c:v>
                </c:pt>
                <c:pt idx="5">
                  <c:v>8.9666660000000018</c:v>
                </c:pt>
                <c:pt idx="6">
                  <c:v>9.1666670000000003</c:v>
                </c:pt>
                <c:pt idx="7">
                  <c:v>9.533334</c:v>
                </c:pt>
                <c:pt idx="8">
                  <c:v>10.233329999999999</c:v>
                </c:pt>
                <c:pt idx="9">
                  <c:v>11.2</c:v>
                </c:pt>
                <c:pt idx="10">
                  <c:v>12.06667</c:v>
                </c:pt>
                <c:pt idx="11">
                  <c:v>12.8</c:v>
                </c:pt>
                <c:pt idx="12">
                  <c:v>14.1</c:v>
                </c:pt>
                <c:pt idx="13">
                  <c:v>15.33333</c:v>
                </c:pt>
                <c:pt idx="14">
                  <c:v>16.66667</c:v>
                </c:pt>
                <c:pt idx="15">
                  <c:v>18.233329999999995</c:v>
                </c:pt>
                <c:pt idx="16">
                  <c:v>20.6</c:v>
                </c:pt>
                <c:pt idx="17">
                  <c:v>21.9</c:v>
                </c:pt>
                <c:pt idx="18">
                  <c:v>23.83333</c:v>
                </c:pt>
                <c:pt idx="19">
                  <c:v>25.433330000000002</c:v>
                </c:pt>
                <c:pt idx="20">
                  <c:v>26.16667</c:v>
                </c:pt>
                <c:pt idx="21">
                  <c:v>26.633330000000001</c:v>
                </c:pt>
                <c:pt idx="22">
                  <c:v>27.4</c:v>
                </c:pt>
                <c:pt idx="23">
                  <c:v>27.633330000000001</c:v>
                </c:pt>
              </c:numCache>
            </c:numRef>
          </c:val>
        </c:ser>
        <c:ser>
          <c:idx val="4"/>
          <c:order val="3"/>
          <c:tx>
            <c:strRef>
              <c:f>'Figure 1. (2)'!$K$25</c:f>
              <c:strCache>
                <c:ptCount val="1"/>
                <c:pt idx="0">
                  <c:v>Italy</c:v>
                </c:pt>
              </c:strCache>
            </c:strRef>
          </c:tx>
          <c:spPr>
            <a:ln w="19050">
              <a:solidFill>
                <a:srgbClr val="1F497D"/>
              </a:solidFill>
              <a:prstDash val="sysDash"/>
            </a:ln>
          </c:spPr>
          <c:marker>
            <c:symbol val="none"/>
          </c:marker>
          <c:cat>
            <c:strRef>
              <c:f>'Figure 1. (2)'!$G$26:$G$50</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 (2)'!$K$26:$K$50</c:f>
              <c:numCache>
                <c:formatCode>0.0</c:formatCode>
                <c:ptCount val="25"/>
                <c:pt idx="0">
                  <c:v>6.2666670000000009</c:v>
                </c:pt>
                <c:pt idx="1">
                  <c:v>6.4333330000000011</c:v>
                </c:pt>
                <c:pt idx="2">
                  <c:v>6.9333330000000011</c:v>
                </c:pt>
                <c:pt idx="3">
                  <c:v>6.8666669999999996</c:v>
                </c:pt>
                <c:pt idx="4">
                  <c:v>6.8666669999999996</c:v>
                </c:pt>
                <c:pt idx="5">
                  <c:v>7.3666669999999996</c:v>
                </c:pt>
                <c:pt idx="6">
                  <c:v>7.5666669999999998</c:v>
                </c:pt>
                <c:pt idx="7">
                  <c:v>8.1</c:v>
                </c:pt>
                <c:pt idx="8">
                  <c:v>8.2333339999999993</c:v>
                </c:pt>
                <c:pt idx="9">
                  <c:v>8.5</c:v>
                </c:pt>
                <c:pt idx="10">
                  <c:v>8.533334</c:v>
                </c:pt>
                <c:pt idx="11">
                  <c:v>8.3333330000000014</c:v>
                </c:pt>
                <c:pt idx="12">
                  <c:v>8.3333330000000014</c:v>
                </c:pt>
                <c:pt idx="13">
                  <c:v>7.9333330000000011</c:v>
                </c:pt>
                <c:pt idx="14">
                  <c:v>7.9333330000000011</c:v>
                </c:pt>
                <c:pt idx="15">
                  <c:v>8.5666670000000007</c:v>
                </c:pt>
                <c:pt idx="16">
                  <c:v>9.2000000000000011</c:v>
                </c:pt>
                <c:pt idx="17">
                  <c:v>9.9333330000000011</c:v>
                </c:pt>
                <c:pt idx="18">
                  <c:v>10.6</c:v>
                </c:pt>
                <c:pt idx="19">
                  <c:v>10.8</c:v>
                </c:pt>
                <c:pt idx="20">
                  <c:v>11.4</c:v>
                </c:pt>
                <c:pt idx="21">
                  <c:v>11.866670000000003</c:v>
                </c:pt>
                <c:pt idx="22">
                  <c:v>12.1</c:v>
                </c:pt>
                <c:pt idx="23">
                  <c:v>12.33333</c:v>
                </c:pt>
                <c:pt idx="24">
                  <c:v>12.66667</c:v>
                </c:pt>
              </c:numCache>
            </c:numRef>
          </c:val>
        </c:ser>
        <c:ser>
          <c:idx val="3"/>
          <c:order val="4"/>
          <c:tx>
            <c:strRef>
              <c:f>'Figure 1. (2)'!$L$25</c:f>
              <c:strCache>
                <c:ptCount val="1"/>
                <c:pt idx="0">
                  <c:v>Portugal</c:v>
                </c:pt>
              </c:strCache>
            </c:strRef>
          </c:tx>
          <c:spPr>
            <a:ln w="19050">
              <a:solidFill>
                <a:schemeClr val="tx1"/>
              </a:solidFill>
              <a:prstDash val="sysDash"/>
            </a:ln>
          </c:spPr>
          <c:marker>
            <c:symbol val="none"/>
          </c:marker>
          <c:cat>
            <c:strRef>
              <c:f>'Figure 1. (2)'!$G$26:$G$50</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 (2)'!$L$26:$L$50</c:f>
              <c:numCache>
                <c:formatCode>0.0</c:formatCode>
                <c:ptCount val="25"/>
                <c:pt idx="0">
                  <c:v>8.6</c:v>
                </c:pt>
                <c:pt idx="1">
                  <c:v>8.3000000000000007</c:v>
                </c:pt>
                <c:pt idx="2">
                  <c:v>8.4</c:v>
                </c:pt>
                <c:pt idx="3">
                  <c:v>8.7333339999999993</c:v>
                </c:pt>
                <c:pt idx="4">
                  <c:v>8.7333339999999993</c:v>
                </c:pt>
                <c:pt idx="5">
                  <c:v>9.6666670000000003</c:v>
                </c:pt>
                <c:pt idx="6">
                  <c:v>10.43333</c:v>
                </c:pt>
                <c:pt idx="7">
                  <c:v>11.1</c:v>
                </c:pt>
                <c:pt idx="8">
                  <c:v>11.233329999999999</c:v>
                </c:pt>
                <c:pt idx="9">
                  <c:v>11.56667</c:v>
                </c:pt>
                <c:pt idx="10">
                  <c:v>11.966670000000002</c:v>
                </c:pt>
                <c:pt idx="11">
                  <c:v>12.3</c:v>
                </c:pt>
                <c:pt idx="12">
                  <c:v>12.3</c:v>
                </c:pt>
                <c:pt idx="13">
                  <c:v>12.3</c:v>
                </c:pt>
                <c:pt idx="14">
                  <c:v>12.533329999999999</c:v>
                </c:pt>
                <c:pt idx="15">
                  <c:v>12.83333</c:v>
                </c:pt>
                <c:pt idx="16">
                  <c:v>14.1</c:v>
                </c:pt>
                <c:pt idx="17">
                  <c:v>14.8</c:v>
                </c:pt>
                <c:pt idx="18">
                  <c:v>15.5</c:v>
                </c:pt>
                <c:pt idx="19">
                  <c:v>16.266669999999998</c:v>
                </c:pt>
                <c:pt idx="20">
                  <c:v>17.066669999999991</c:v>
                </c:pt>
                <c:pt idx="21">
                  <c:v>17.533329999999996</c:v>
                </c:pt>
                <c:pt idx="22">
                  <c:v>16.933330000000002</c:v>
                </c:pt>
                <c:pt idx="23">
                  <c:v>16</c:v>
                </c:pt>
                <c:pt idx="24">
                  <c:v>15.5</c:v>
                </c:pt>
              </c:numCache>
            </c:numRef>
          </c:val>
        </c:ser>
        <c:ser>
          <c:idx val="5"/>
          <c:order val="5"/>
          <c:tx>
            <c:strRef>
              <c:f>'Figure 1. (2)'!$M$25</c:f>
              <c:strCache>
                <c:ptCount val="1"/>
                <c:pt idx="0">
                  <c:v>Spain</c:v>
                </c:pt>
              </c:strCache>
            </c:strRef>
          </c:tx>
          <c:spPr>
            <a:ln w="19050">
              <a:solidFill>
                <a:srgbClr val="4F81BD"/>
              </a:solidFill>
              <a:prstDash val="sysDash"/>
            </a:ln>
          </c:spPr>
          <c:marker>
            <c:symbol val="none"/>
          </c:marker>
          <c:cat>
            <c:strRef>
              <c:f>'Figure 1. (2)'!$G$26:$G$50</c:f>
              <c:strCache>
                <c:ptCount val="25"/>
                <c:pt idx="0">
                  <c:v>Q4 2007</c:v>
                </c:pt>
                <c:pt idx="1">
                  <c:v>Q1 2008</c:v>
                </c:pt>
                <c:pt idx="2">
                  <c:v>Q2 2008</c:v>
                </c:pt>
                <c:pt idx="3">
                  <c:v>Q3 2008</c:v>
                </c:pt>
                <c:pt idx="4">
                  <c:v>Q4 2008</c:v>
                </c:pt>
                <c:pt idx="5">
                  <c:v>Q1 2009</c:v>
                </c:pt>
                <c:pt idx="6">
                  <c:v>Q2 2009</c:v>
                </c:pt>
                <c:pt idx="7">
                  <c:v>Q3 2009</c:v>
                </c:pt>
                <c:pt idx="8">
                  <c:v>Q4 2009</c:v>
                </c:pt>
                <c:pt idx="9">
                  <c:v>Q1 2010</c:v>
                </c:pt>
                <c:pt idx="10">
                  <c:v>Q2 2010</c:v>
                </c:pt>
                <c:pt idx="11">
                  <c:v>Q3 2010</c:v>
                </c:pt>
                <c:pt idx="12">
                  <c:v>Q4 2010</c:v>
                </c:pt>
                <c:pt idx="13">
                  <c:v>Q1 2011</c:v>
                </c:pt>
                <c:pt idx="14">
                  <c:v>Q2 2011</c:v>
                </c:pt>
                <c:pt idx="15">
                  <c:v>Q3 2011</c:v>
                </c:pt>
                <c:pt idx="16">
                  <c:v>Q4 2011</c:v>
                </c:pt>
                <c:pt idx="17">
                  <c:v>Q1 2012</c:v>
                </c:pt>
                <c:pt idx="18">
                  <c:v>Q2 2012</c:v>
                </c:pt>
                <c:pt idx="19">
                  <c:v>Q3 2012</c:v>
                </c:pt>
                <c:pt idx="20">
                  <c:v>Q4 2012</c:v>
                </c:pt>
                <c:pt idx="21">
                  <c:v>Q1 2013</c:v>
                </c:pt>
                <c:pt idx="22">
                  <c:v>Q2 2013</c:v>
                </c:pt>
                <c:pt idx="23">
                  <c:v>Q3 2013</c:v>
                </c:pt>
                <c:pt idx="24">
                  <c:v>Q4 2013</c:v>
                </c:pt>
              </c:strCache>
            </c:strRef>
          </c:cat>
          <c:val>
            <c:numRef>
              <c:f>'Figure 1. (2)'!$M$26:$M$50</c:f>
              <c:numCache>
                <c:formatCode>0.0</c:formatCode>
                <c:ptCount val="25"/>
                <c:pt idx="0">
                  <c:v>8.6333329999999986</c:v>
                </c:pt>
                <c:pt idx="1">
                  <c:v>9.1666670000000003</c:v>
                </c:pt>
                <c:pt idx="2">
                  <c:v>10.466670000000002</c:v>
                </c:pt>
                <c:pt idx="3">
                  <c:v>11.83333</c:v>
                </c:pt>
                <c:pt idx="4">
                  <c:v>14.033329999999999</c:v>
                </c:pt>
                <c:pt idx="5">
                  <c:v>16.66667</c:v>
                </c:pt>
                <c:pt idx="6">
                  <c:v>17.866669999999996</c:v>
                </c:pt>
                <c:pt idx="7">
                  <c:v>18.533329999999996</c:v>
                </c:pt>
                <c:pt idx="8">
                  <c:v>19.033329999999996</c:v>
                </c:pt>
                <c:pt idx="9">
                  <c:v>19.399999999999999</c:v>
                </c:pt>
                <c:pt idx="10">
                  <c:v>20.066669999999991</c:v>
                </c:pt>
                <c:pt idx="11">
                  <c:v>20.3</c:v>
                </c:pt>
                <c:pt idx="12">
                  <c:v>20.466669999999997</c:v>
                </c:pt>
                <c:pt idx="13">
                  <c:v>20.7</c:v>
                </c:pt>
                <c:pt idx="14">
                  <c:v>21</c:v>
                </c:pt>
                <c:pt idx="15">
                  <c:v>22</c:v>
                </c:pt>
                <c:pt idx="16">
                  <c:v>22.966669999999997</c:v>
                </c:pt>
                <c:pt idx="17">
                  <c:v>23.8</c:v>
                </c:pt>
                <c:pt idx="18">
                  <c:v>24.766669999999998</c:v>
                </c:pt>
                <c:pt idx="19">
                  <c:v>25.5</c:v>
                </c:pt>
                <c:pt idx="20">
                  <c:v>26.1</c:v>
                </c:pt>
                <c:pt idx="21">
                  <c:v>26.533329999999996</c:v>
                </c:pt>
                <c:pt idx="22">
                  <c:v>26.433330000000002</c:v>
                </c:pt>
                <c:pt idx="23">
                  <c:v>26.466669999999997</c:v>
                </c:pt>
                <c:pt idx="24">
                  <c:v>26.066669999999991</c:v>
                </c:pt>
              </c:numCache>
            </c:numRef>
          </c:val>
        </c:ser>
        <c:dLbls/>
        <c:marker val="1"/>
        <c:axId val="77036928"/>
        <c:axId val="103634048"/>
      </c:lineChart>
      <c:dateAx>
        <c:axId val="77036928"/>
        <c:scaling>
          <c:orientation val="minMax"/>
        </c:scaling>
        <c:axPos val="b"/>
        <c:numFmt formatCode="[$-409]mmm\-yy;@" sourceLinked="1"/>
        <c:majorTickMark val="in"/>
        <c:tickLblPos val="low"/>
        <c:spPr>
          <a:noFill/>
          <a:ln w="9525">
            <a:solidFill>
              <a:srgbClr val="000000"/>
            </a:solidFill>
            <a:prstDash val="solid"/>
          </a:ln>
        </c:spPr>
        <c:txPr>
          <a:bodyPr rot="-2700000" vert="horz"/>
          <a:lstStyle/>
          <a:p>
            <a:pPr>
              <a:defRPr/>
            </a:pPr>
            <a:endParaRPr lang="sl-SI"/>
          </a:p>
        </c:txPr>
        <c:crossAx val="103634048"/>
        <c:crosses val="autoZero"/>
        <c:auto val="1"/>
        <c:lblOffset val="0"/>
        <c:baseTimeUnit val="months"/>
        <c:majorUnit val="2"/>
        <c:majorTimeUnit val="months"/>
        <c:minorUnit val="2"/>
        <c:minorTimeUnit val="months"/>
      </c:dateAx>
      <c:valAx>
        <c:axId val="103634048"/>
        <c:scaling>
          <c:orientation val="minMax"/>
        </c:scaling>
        <c:axPos val="l"/>
        <c:majorGridlines>
          <c:spPr>
            <a:ln w="3175">
              <a:solidFill>
                <a:schemeClr val="bg1">
                  <a:lumMod val="85000"/>
                </a:schemeClr>
              </a:solidFill>
              <a:prstDash val="solid"/>
            </a:ln>
          </c:spPr>
        </c:majorGridlines>
        <c:title>
          <c:tx>
            <c:rich>
              <a:bodyPr rot="0" vert="horz"/>
              <a:lstStyle/>
              <a:p>
                <a:pPr>
                  <a:defRPr b="0"/>
                </a:pPr>
                <a:r>
                  <a:rPr lang="en-US" b="0"/>
                  <a:t>%</a:t>
                </a:r>
              </a:p>
            </c:rich>
          </c:tx>
          <c:layout>
            <c:manualLayout>
              <c:xMode val="edge"/>
              <c:yMode val="edge"/>
              <c:x val="1.5986463230557738E-3"/>
              <c:y val="4.824921474979562E-3"/>
            </c:manualLayout>
          </c:layout>
        </c:title>
        <c:numFmt formatCode="General" sourceLinked="0"/>
        <c:majorTickMark val="in"/>
        <c:tickLblPos val="nextTo"/>
        <c:spPr>
          <a:noFill/>
          <a:ln w="9525">
            <a:solidFill>
              <a:srgbClr val="000000"/>
            </a:solidFill>
            <a:prstDash val="solid"/>
          </a:ln>
        </c:spPr>
        <c:txPr>
          <a:bodyPr rot="-60000000" vert="horz"/>
          <a:lstStyle/>
          <a:p>
            <a:pPr>
              <a:defRPr/>
            </a:pPr>
            <a:endParaRPr lang="sl-SI"/>
          </a:p>
        </c:txPr>
        <c:crossAx val="77036928"/>
        <c:crosses val="autoZero"/>
        <c:crossBetween val="midCat"/>
      </c:valAx>
      <c:spPr>
        <a:solidFill>
          <a:srgbClr val="F4FFFF"/>
        </a:solidFill>
        <a:ln>
          <a:noFill/>
        </a:ln>
      </c:spPr>
    </c:plotArea>
    <c:legend>
      <c:legendPos val="t"/>
      <c:layout>
        <c:manualLayout>
          <c:xMode val="edge"/>
          <c:yMode val="edge"/>
          <c:x val="7.9303933162200912E-2"/>
          <c:y val="7.4316939890710407E-2"/>
          <c:w val="0.44578754578754581"/>
          <c:h val="0.23261959468181231"/>
        </c:manualLayout>
      </c:layout>
    </c:legend>
    <c:plotVisOnly val="1"/>
    <c:dispBlanksAs val="gap"/>
    <c:showDLblsOverMax val="1"/>
  </c:chart>
  <c:spPr>
    <a:noFill/>
    <a:ln>
      <a:noFill/>
    </a:ln>
  </c:spPr>
  <c:txPr>
    <a:bodyPr/>
    <a:lstStyle/>
    <a:p>
      <a:pPr>
        <a:defRPr sz="1000">
          <a:latin typeface="Arial Narrow" pitchFamily="34" charset="0"/>
        </a:defRPr>
      </a:pPr>
      <a:endParaRPr lang="sl-SI"/>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sl-SI"/>
  <c:chart>
    <c:plotArea>
      <c:layout>
        <c:manualLayout>
          <c:layoutTarget val="inner"/>
          <c:xMode val="edge"/>
          <c:yMode val="edge"/>
          <c:x val="3.5384164364474155E-2"/>
          <c:y val="8.494484701040278E-2"/>
          <c:w val="0.9452162066916"/>
          <c:h val="0.71876343331320824"/>
        </c:manualLayout>
      </c:layout>
      <c:barChart>
        <c:barDir val="col"/>
        <c:grouping val="clustered"/>
        <c:ser>
          <c:idx val="0"/>
          <c:order val="0"/>
          <c:tx>
            <c:strRef>
              <c:f>'Figure 3.'!$C$28</c:f>
              <c:strCache>
                <c:ptCount val="1"/>
                <c:pt idx="0">
                  <c:v>Q4 2007</c:v>
                </c:pt>
              </c:strCache>
            </c:strRef>
          </c:tx>
          <c:spPr>
            <a:solidFill>
              <a:srgbClr val="4F81BD"/>
            </a:solidFill>
            <a:ln w="0">
              <a:solidFill>
                <a:sysClr val="windowText" lastClr="000000"/>
              </a:solidFill>
              <a:prstDash val="solid"/>
            </a:ln>
          </c:spPr>
          <c:dPt>
            <c:idx val="14"/>
            <c:spPr>
              <a:solidFill>
                <a:srgbClr val="1F497D"/>
              </a:solidFill>
              <a:ln w="0">
                <a:solidFill>
                  <a:sysClr val="windowText" lastClr="000000"/>
                </a:solidFill>
                <a:prstDash val="solid"/>
              </a:ln>
            </c:spPr>
          </c:dPt>
          <c:dPt>
            <c:idx val="15"/>
          </c:dPt>
          <c:dPt>
            <c:idx val="16"/>
          </c:dPt>
          <c:dPt>
            <c:idx val="17"/>
            <c:spPr>
              <a:solidFill>
                <a:srgbClr val="1F497D"/>
              </a:solidFill>
              <a:ln w="0">
                <a:solidFill>
                  <a:sysClr val="windowText" lastClr="000000"/>
                </a:solidFill>
                <a:prstDash val="solid"/>
              </a:ln>
            </c:spPr>
          </c:dPt>
          <c:dPt>
            <c:idx val="25"/>
          </c:dPt>
          <c:dPt>
            <c:idx val="26"/>
            <c:spPr>
              <a:solidFill>
                <a:srgbClr val="1F497D"/>
              </a:solidFill>
              <a:ln w="0">
                <a:solidFill>
                  <a:sysClr val="windowText" lastClr="000000"/>
                </a:solidFill>
                <a:prstDash val="solid"/>
              </a:ln>
            </c:spPr>
          </c:dPt>
          <c:dPt>
            <c:idx val="27"/>
          </c:dPt>
          <c:dPt>
            <c:idx val="28"/>
            <c:spPr>
              <a:solidFill>
                <a:srgbClr val="1F497D"/>
              </a:solidFill>
              <a:ln w="0">
                <a:solidFill>
                  <a:sysClr val="windowText" lastClr="000000"/>
                </a:solidFill>
                <a:prstDash val="solid"/>
              </a:ln>
            </c:spPr>
          </c:dPt>
          <c:dPt>
            <c:idx val="29"/>
          </c:dPt>
          <c:dPt>
            <c:idx val="30"/>
          </c:dPt>
          <c:cat>
            <c:strRef>
              <c:f>'Figure 3.'!$B$29:$B$64</c:f>
              <c:strCache>
                <c:ptCount val="36"/>
                <c:pt idx="0">
                  <c:v>Mexico</c:v>
                </c:pt>
                <c:pt idx="1">
                  <c:v>Canada</c:v>
                </c:pt>
                <c:pt idx="2">
                  <c:v>New Zealand</c:v>
                </c:pt>
                <c:pt idx="3">
                  <c:v>Israel</c:v>
                </c:pt>
                <c:pt idx="4">
                  <c:v>Sweden</c:v>
                </c:pt>
                <c:pt idx="5">
                  <c:v>Australia</c:v>
                </c:pt>
                <c:pt idx="6">
                  <c:v>Norway</c:v>
                </c:pt>
                <c:pt idx="7">
                  <c:v>Turkey</c:v>
                </c:pt>
                <c:pt idx="8">
                  <c:v>Finland</c:v>
                </c:pt>
                <c:pt idx="9">
                  <c:v>Denmark</c:v>
                </c:pt>
                <c:pt idx="10">
                  <c:v>Iceland</c:v>
                </c:pt>
                <c:pt idx="11">
                  <c:v>United States</c:v>
                </c:pt>
                <c:pt idx="12">
                  <c:v>Austria</c:v>
                </c:pt>
                <c:pt idx="13">
                  <c:v>Switzerland</c:v>
                </c:pt>
                <c:pt idx="14">
                  <c:v>G7</c:v>
                </c:pt>
                <c:pt idx="15">
                  <c:v>Luxembourg</c:v>
                </c:pt>
                <c:pt idx="16">
                  <c:v>United Kingdom</c:v>
                </c:pt>
                <c:pt idx="17">
                  <c:v>OECD</c:v>
                </c:pt>
                <c:pt idx="18">
                  <c:v>Netherlands</c:v>
                </c:pt>
                <c:pt idx="19">
                  <c:v>Japan</c:v>
                </c:pt>
                <c:pt idx="20">
                  <c:v>France</c:v>
                </c:pt>
                <c:pt idx="21">
                  <c:v>Estonia</c:v>
                </c:pt>
                <c:pt idx="22">
                  <c:v>Czech Republic</c:v>
                </c:pt>
                <c:pt idx="23">
                  <c:v>Poland</c:v>
                </c:pt>
                <c:pt idx="24">
                  <c:v>Germany</c:v>
                </c:pt>
                <c:pt idx="25">
                  <c:v>Belgium</c:v>
                </c:pt>
                <c:pt idx="26">
                  <c:v>EU-28</c:v>
                </c:pt>
                <c:pt idx="27">
                  <c:v>Spain</c:v>
                </c:pt>
                <c:pt idx="28">
                  <c:v>Euro area</c:v>
                </c:pt>
                <c:pt idx="29">
                  <c:v>Slovenia</c:v>
                </c:pt>
                <c:pt idx="30">
                  <c:v>Hungary</c:v>
                </c:pt>
                <c:pt idx="31">
                  <c:v>Italy</c:v>
                </c:pt>
                <c:pt idx="32">
                  <c:v>Portugal</c:v>
                </c:pt>
                <c:pt idx="33">
                  <c:v>Ireland</c:v>
                </c:pt>
                <c:pt idx="34">
                  <c:v>Greece</c:v>
                </c:pt>
                <c:pt idx="35">
                  <c:v>Slovak Republic</c:v>
                </c:pt>
              </c:strCache>
            </c:strRef>
          </c:cat>
          <c:val>
            <c:numRef>
              <c:f>'Figure 3.'!$C$29:$C$64</c:f>
              <c:numCache>
                <c:formatCode>0.0</c:formatCode>
                <c:ptCount val="36"/>
                <c:pt idx="0">
                  <c:v>1.4304989999999997</c:v>
                </c:pt>
                <c:pt idx="1">
                  <c:v>7.3044839999999986</c:v>
                </c:pt>
                <c:pt idx="2">
                  <c:v>5.1144669999999994</c:v>
                </c:pt>
                <c:pt idx="3">
                  <c:v>18.781199999999991</c:v>
                </c:pt>
                <c:pt idx="4">
                  <c:v>14.031779999999999</c:v>
                </c:pt>
                <c:pt idx="5">
                  <c:v>15.045910000000001</c:v>
                </c:pt>
                <c:pt idx="6">
                  <c:v>18.367760000000001</c:v>
                </c:pt>
                <c:pt idx="7">
                  <c:v>24.434380000000001</c:v>
                </c:pt>
                <c:pt idx="8">
                  <c:v>21.705269999999995</c:v>
                </c:pt>
                <c:pt idx="9">
                  <c:v>14.363810000000003</c:v>
                </c:pt>
                <c:pt idx="10">
                  <c:v>5.3763440000000005</c:v>
                </c:pt>
                <c:pt idx="11">
                  <c:v>9.9000870000000027</c:v>
                </c:pt>
                <c:pt idx="12">
                  <c:v>25.009260000000001</c:v>
                </c:pt>
                <c:pt idx="13">
                  <c:v>38.988479999999996</c:v>
                </c:pt>
                <c:pt idx="14">
                  <c:v>27.88382</c:v>
                </c:pt>
                <c:pt idx="15">
                  <c:v>27.875979999999995</c:v>
                </c:pt>
                <c:pt idx="16">
                  <c:v>24.003080000000001</c:v>
                </c:pt>
                <c:pt idx="17">
                  <c:v>27.64959</c:v>
                </c:pt>
                <c:pt idx="18">
                  <c:v>37.977530000000002</c:v>
                </c:pt>
                <c:pt idx="19">
                  <c:v>33.466140000000003</c:v>
                </c:pt>
                <c:pt idx="20">
                  <c:v>38.968400000000003</c:v>
                </c:pt>
                <c:pt idx="21">
                  <c:v>44.955489999999998</c:v>
                </c:pt>
                <c:pt idx="22">
                  <c:v>49.947659999999999</c:v>
                </c:pt>
                <c:pt idx="23">
                  <c:v>44.466720000000002</c:v>
                </c:pt>
                <c:pt idx="24">
                  <c:v>55.828980000000001</c:v>
                </c:pt>
                <c:pt idx="25">
                  <c:v>49.330570000000002</c:v>
                </c:pt>
                <c:pt idx="26">
                  <c:v>41.031439999999996</c:v>
                </c:pt>
                <c:pt idx="27">
                  <c:v>19.088179999999998</c:v>
                </c:pt>
                <c:pt idx="28">
                  <c:v>42.874379999999995</c:v>
                </c:pt>
                <c:pt idx="29">
                  <c:v>42.564800000000005</c:v>
                </c:pt>
                <c:pt idx="30">
                  <c:v>44.478910000000006</c:v>
                </c:pt>
                <c:pt idx="31">
                  <c:v>45.719330000000006</c:v>
                </c:pt>
                <c:pt idx="32">
                  <c:v>47.875500000000002</c:v>
                </c:pt>
                <c:pt idx="33">
                  <c:v>28.870560000000001</c:v>
                </c:pt>
                <c:pt idx="34">
                  <c:v>49.41621</c:v>
                </c:pt>
                <c:pt idx="35">
                  <c:v>73.568020000000004</c:v>
                </c:pt>
              </c:numCache>
            </c:numRef>
          </c:val>
        </c:ser>
        <c:dLbls/>
        <c:gapWidth val="50"/>
        <c:axId val="144017280"/>
        <c:axId val="144018816"/>
      </c:barChart>
      <c:lineChart>
        <c:grouping val="standard"/>
        <c:ser>
          <c:idx val="2"/>
          <c:order val="1"/>
          <c:tx>
            <c:strRef>
              <c:f>'Figure 3.'!$D$28</c:f>
              <c:strCache>
                <c:ptCount val="1"/>
                <c:pt idx="0">
                  <c:v>Q3 2013</c:v>
                </c:pt>
              </c:strCache>
            </c:strRef>
          </c:tx>
          <c:spPr>
            <a:ln w="19050">
              <a:noFill/>
              <a:prstDash val="lgDashDot"/>
            </a:ln>
          </c:spPr>
          <c:marker>
            <c:symbol val="circle"/>
            <c:size val="7"/>
            <c:spPr>
              <a:solidFill>
                <a:schemeClr val="bg1">
                  <a:lumMod val="75000"/>
                </a:schemeClr>
              </a:solidFill>
              <a:ln w="0">
                <a:solidFill>
                  <a:schemeClr val="tx1"/>
                </a:solidFill>
                <a:prstDash val="solid"/>
              </a:ln>
            </c:spPr>
          </c:marker>
          <c:cat>
            <c:strRef>
              <c:f>'Figure 3.'!$B$29:$B$64</c:f>
              <c:strCache>
                <c:ptCount val="36"/>
                <c:pt idx="0">
                  <c:v>Mexico</c:v>
                </c:pt>
                <c:pt idx="1">
                  <c:v>Canada</c:v>
                </c:pt>
                <c:pt idx="2">
                  <c:v>New Zealand</c:v>
                </c:pt>
                <c:pt idx="3">
                  <c:v>Israel</c:v>
                </c:pt>
                <c:pt idx="4">
                  <c:v>Sweden</c:v>
                </c:pt>
                <c:pt idx="5">
                  <c:v>Australia</c:v>
                </c:pt>
                <c:pt idx="6">
                  <c:v>Norway</c:v>
                </c:pt>
                <c:pt idx="7">
                  <c:v>Turkey</c:v>
                </c:pt>
                <c:pt idx="8">
                  <c:v>Finland</c:v>
                </c:pt>
                <c:pt idx="9">
                  <c:v>Denmark</c:v>
                </c:pt>
                <c:pt idx="10">
                  <c:v>Iceland</c:v>
                </c:pt>
                <c:pt idx="11">
                  <c:v>United States</c:v>
                </c:pt>
                <c:pt idx="12">
                  <c:v>Austria</c:v>
                </c:pt>
                <c:pt idx="13">
                  <c:v>Switzerland</c:v>
                </c:pt>
                <c:pt idx="14">
                  <c:v>G7</c:v>
                </c:pt>
                <c:pt idx="15">
                  <c:v>Luxembourg</c:v>
                </c:pt>
                <c:pt idx="16">
                  <c:v>United Kingdom</c:v>
                </c:pt>
                <c:pt idx="17">
                  <c:v>OECD</c:v>
                </c:pt>
                <c:pt idx="18">
                  <c:v>Netherlands</c:v>
                </c:pt>
                <c:pt idx="19">
                  <c:v>Japan</c:v>
                </c:pt>
                <c:pt idx="20">
                  <c:v>France</c:v>
                </c:pt>
                <c:pt idx="21">
                  <c:v>Estonia</c:v>
                </c:pt>
                <c:pt idx="22">
                  <c:v>Czech Republic</c:v>
                </c:pt>
                <c:pt idx="23">
                  <c:v>Poland</c:v>
                </c:pt>
                <c:pt idx="24">
                  <c:v>Germany</c:v>
                </c:pt>
                <c:pt idx="25">
                  <c:v>Belgium</c:v>
                </c:pt>
                <c:pt idx="26">
                  <c:v>EU-28</c:v>
                </c:pt>
                <c:pt idx="27">
                  <c:v>Spain</c:v>
                </c:pt>
                <c:pt idx="28">
                  <c:v>Euro area</c:v>
                </c:pt>
                <c:pt idx="29">
                  <c:v>Slovenia</c:v>
                </c:pt>
                <c:pt idx="30">
                  <c:v>Hungary</c:v>
                </c:pt>
                <c:pt idx="31">
                  <c:v>Italy</c:v>
                </c:pt>
                <c:pt idx="32">
                  <c:v>Portugal</c:v>
                </c:pt>
                <c:pt idx="33">
                  <c:v>Ireland</c:v>
                </c:pt>
                <c:pt idx="34">
                  <c:v>Greece</c:v>
                </c:pt>
                <c:pt idx="35">
                  <c:v>Slovak Republic</c:v>
                </c:pt>
              </c:strCache>
            </c:strRef>
          </c:cat>
          <c:val>
            <c:numRef>
              <c:f>'Figure 3.'!$D$29:$D$64</c:f>
              <c:numCache>
                <c:formatCode>0.0</c:formatCode>
                <c:ptCount val="36"/>
                <c:pt idx="0">
                  <c:v>1.060789</c:v>
                </c:pt>
                <c:pt idx="1">
                  <c:v>12.08605</c:v>
                </c:pt>
                <c:pt idx="2">
                  <c:v>12.903230000000002</c:v>
                </c:pt>
                <c:pt idx="3">
                  <c:v>13.215860000000001</c:v>
                </c:pt>
                <c:pt idx="4">
                  <c:v>18.246569999999991</c:v>
                </c:pt>
                <c:pt idx="5">
                  <c:v>19.936539999999997</c:v>
                </c:pt>
                <c:pt idx="6">
                  <c:v>20.18826</c:v>
                </c:pt>
                <c:pt idx="7">
                  <c:v>22.46707</c:v>
                </c:pt>
                <c:pt idx="8">
                  <c:v>23.609649999999991</c:v>
                </c:pt>
                <c:pt idx="9">
                  <c:v>23.781679999999998</c:v>
                </c:pt>
                <c:pt idx="10">
                  <c:v>24.358969999999999</c:v>
                </c:pt>
                <c:pt idx="11">
                  <c:v>25.657860000000003</c:v>
                </c:pt>
                <c:pt idx="12">
                  <c:v>26.850980000000003</c:v>
                </c:pt>
                <c:pt idx="13">
                  <c:v>29.225019999999997</c:v>
                </c:pt>
                <c:pt idx="14">
                  <c:v>34.103370000000005</c:v>
                </c:pt>
                <c:pt idx="15">
                  <c:v>34.75177</c:v>
                </c:pt>
                <c:pt idx="16">
                  <c:v>35.102780000000003</c:v>
                </c:pt>
                <c:pt idx="17">
                  <c:v>35.81071</c:v>
                </c:pt>
                <c:pt idx="18">
                  <c:v>36.298280000000013</c:v>
                </c:pt>
                <c:pt idx="19">
                  <c:v>40.72581000000001</c:v>
                </c:pt>
                <c:pt idx="20">
                  <c:v>41.043910000000004</c:v>
                </c:pt>
                <c:pt idx="21">
                  <c:v>42.6</c:v>
                </c:pt>
                <c:pt idx="22">
                  <c:v>43.695890000000006</c:v>
                </c:pt>
                <c:pt idx="23">
                  <c:v>43.793030000000009</c:v>
                </c:pt>
                <c:pt idx="24">
                  <c:v>44.140750000000004</c:v>
                </c:pt>
                <c:pt idx="25">
                  <c:v>45.223220000000012</c:v>
                </c:pt>
                <c:pt idx="26">
                  <c:v>48.080360000000006</c:v>
                </c:pt>
                <c:pt idx="27">
                  <c:v>50.453029999999998</c:v>
                </c:pt>
                <c:pt idx="28">
                  <c:v>50.59769</c:v>
                </c:pt>
                <c:pt idx="29">
                  <c:v>52.041889999999995</c:v>
                </c:pt>
                <c:pt idx="30">
                  <c:v>52.187930000000001</c:v>
                </c:pt>
                <c:pt idx="31">
                  <c:v>57.61589</c:v>
                </c:pt>
                <c:pt idx="32">
                  <c:v>58.860010000000003</c:v>
                </c:pt>
                <c:pt idx="33">
                  <c:v>59.182210000000005</c:v>
                </c:pt>
                <c:pt idx="34">
                  <c:v>69.562960000000004</c:v>
                </c:pt>
                <c:pt idx="35">
                  <c:v>70.445030000000003</c:v>
                </c:pt>
              </c:numCache>
            </c:numRef>
          </c:val>
        </c:ser>
        <c:dLbls/>
        <c:dropLines>
          <c:spPr>
            <a:ln w="4444">
              <a:solidFill>
                <a:srgbClr val="000000"/>
              </a:solidFill>
            </a:ln>
          </c:spPr>
        </c:dropLines>
        <c:marker val="1"/>
        <c:axId val="144017280"/>
        <c:axId val="144018816"/>
      </c:lineChart>
      <c:catAx>
        <c:axId val="144017280"/>
        <c:scaling>
          <c:orientation val="minMax"/>
        </c:scaling>
        <c:axPos val="b"/>
        <c:majorGridlines>
          <c:spPr>
            <a:ln w="3175">
              <a:solidFill>
                <a:schemeClr val="bg1">
                  <a:lumMod val="85000"/>
                </a:schemeClr>
              </a:solidFill>
              <a:prstDash val="solid"/>
            </a:ln>
          </c:spPr>
        </c:majorGridlines>
        <c:numFmt formatCode="General" sourceLinked="1"/>
        <c:majorTickMark val="in"/>
        <c:tickLblPos val="low"/>
        <c:spPr>
          <a:noFill/>
          <a:ln w="9525">
            <a:solidFill>
              <a:srgbClr val="000000"/>
            </a:solidFill>
            <a:prstDash val="solid"/>
          </a:ln>
        </c:spPr>
        <c:txPr>
          <a:bodyPr rot="-2700000" vert="horz"/>
          <a:lstStyle/>
          <a:p>
            <a:pPr>
              <a:defRPr/>
            </a:pPr>
            <a:endParaRPr lang="sl-SI"/>
          </a:p>
        </c:txPr>
        <c:crossAx val="144018816"/>
        <c:crosses val="autoZero"/>
        <c:auto val="1"/>
        <c:lblAlgn val="ctr"/>
        <c:lblOffset val="0"/>
        <c:tickLblSkip val="1"/>
      </c:catAx>
      <c:valAx>
        <c:axId val="144018816"/>
        <c:scaling>
          <c:orientation val="minMax"/>
          <c:max val="90"/>
          <c:min val="0"/>
        </c:scaling>
        <c:axPos val="l"/>
        <c:majorGridlines>
          <c:spPr>
            <a:ln w="3175">
              <a:solidFill>
                <a:schemeClr val="bg1">
                  <a:lumMod val="85000"/>
                </a:schemeClr>
              </a:solidFill>
              <a:prstDash val="solid"/>
            </a:ln>
          </c:spPr>
        </c:majorGridlines>
        <c:title>
          <c:tx>
            <c:rich>
              <a:bodyPr rot="0" vert="horz"/>
              <a:lstStyle/>
              <a:p>
                <a:pPr>
                  <a:defRPr/>
                </a:pPr>
                <a:r>
                  <a:rPr lang="en-US"/>
                  <a:t>%</a:t>
                </a:r>
              </a:p>
            </c:rich>
          </c:tx>
          <c:layout>
            <c:manualLayout>
              <c:xMode val="edge"/>
              <c:yMode val="edge"/>
              <c:x val="7.4583993832454138E-3"/>
              <c:y val="4.2472597902006451E-3"/>
            </c:manualLayout>
          </c:layout>
        </c:title>
        <c:numFmt formatCode="General" sourceLinked="0"/>
        <c:majorTickMark val="in"/>
        <c:tickLblPos val="nextTo"/>
        <c:spPr>
          <a:noFill/>
          <a:ln w="9525">
            <a:solidFill>
              <a:srgbClr val="000000"/>
            </a:solidFill>
            <a:prstDash val="solid"/>
          </a:ln>
        </c:spPr>
        <c:txPr>
          <a:bodyPr rot="-60000000" vert="horz"/>
          <a:lstStyle/>
          <a:p>
            <a:pPr>
              <a:defRPr/>
            </a:pPr>
            <a:endParaRPr lang="sl-SI"/>
          </a:p>
        </c:txPr>
        <c:crossAx val="144017280"/>
        <c:crosses val="autoZero"/>
        <c:crossBetween val="between"/>
        <c:majorUnit val="10"/>
      </c:valAx>
      <c:spPr>
        <a:solidFill>
          <a:srgbClr val="F4FFFF"/>
        </a:solidFill>
        <a:ln w="0">
          <a:noFill/>
        </a:ln>
      </c:spPr>
    </c:plotArea>
    <c:legend>
      <c:legendPos val="t"/>
      <c:layout>
        <c:manualLayout>
          <c:xMode val="edge"/>
          <c:yMode val="edge"/>
          <c:x val="4.8585362473255178E-2"/>
          <c:y val="9.3550980546036458E-2"/>
          <c:w val="0.32403437194113116"/>
          <c:h val="6.7455388831113114E-2"/>
        </c:manualLayout>
      </c:layout>
      <c:overlay val="1"/>
      <c:spPr>
        <a:noFill/>
        <a:ln>
          <a:noFill/>
        </a:ln>
      </c:spPr>
    </c:legend>
    <c:plotVisOnly val="1"/>
    <c:dispBlanksAs val="gap"/>
    <c:showDLblsOverMax val="1"/>
  </c:chart>
  <c:spPr>
    <a:noFill/>
    <a:ln>
      <a:noFill/>
    </a:ln>
  </c:spPr>
  <c:txPr>
    <a:bodyPr/>
    <a:lstStyle/>
    <a:p>
      <a:pPr>
        <a:defRPr sz="1000" b="0">
          <a:latin typeface="Arial Narrow" pitchFamily="34" charset="0"/>
        </a:defRPr>
      </a:pPr>
      <a:endParaRPr lang="sl-SI"/>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sl-SI"/>
  <c:chart>
    <c:plotArea>
      <c:layout>
        <c:manualLayout>
          <c:layoutTarget val="inner"/>
          <c:xMode val="edge"/>
          <c:yMode val="edge"/>
          <c:x val="3.8854232780571811E-2"/>
          <c:y val="9.2814917743125239E-2"/>
          <c:w val="0.9463957245396396"/>
          <c:h val="0.73243674171812367"/>
        </c:manualLayout>
      </c:layout>
      <c:barChart>
        <c:barDir val="col"/>
        <c:grouping val="clustered"/>
        <c:ser>
          <c:idx val="0"/>
          <c:order val="0"/>
          <c:tx>
            <c:strRef>
              <c:f>'Figure 4.'!$G$26</c:f>
              <c:strCache>
                <c:ptCount val="1"/>
                <c:pt idx="0">
                  <c:v>Q4 2007</c:v>
                </c:pt>
              </c:strCache>
            </c:strRef>
          </c:tx>
          <c:spPr>
            <a:solidFill>
              <a:srgbClr val="4F81BD"/>
            </a:solidFill>
            <a:ln w="0" cmpd="sng">
              <a:solidFill>
                <a:srgbClr val="000000"/>
              </a:solidFill>
            </a:ln>
          </c:spPr>
          <c:dPt>
            <c:idx val="0"/>
          </c:dPt>
          <c:dPt>
            <c:idx val="5"/>
          </c:dPt>
          <c:dPt>
            <c:idx val="6"/>
          </c:dPt>
          <c:dPt>
            <c:idx val="7"/>
          </c:dPt>
          <c:dPt>
            <c:idx val="9"/>
          </c:dPt>
          <c:dPt>
            <c:idx val="13"/>
          </c:dPt>
          <c:dPt>
            <c:idx val="14"/>
          </c:dPt>
          <c:dPt>
            <c:idx val="15"/>
          </c:dPt>
          <c:dPt>
            <c:idx val="16"/>
          </c:dPt>
          <c:dPt>
            <c:idx val="17"/>
          </c:dPt>
          <c:dPt>
            <c:idx val="18"/>
          </c:dPt>
          <c:dPt>
            <c:idx val="19"/>
          </c:dPt>
          <c:dPt>
            <c:idx val="20"/>
          </c:dPt>
          <c:dPt>
            <c:idx val="21"/>
          </c:dPt>
          <c:dPt>
            <c:idx val="22"/>
          </c:dPt>
          <c:dPt>
            <c:idx val="23"/>
          </c:dPt>
          <c:dPt>
            <c:idx val="25"/>
          </c:dPt>
          <c:dPt>
            <c:idx val="26"/>
          </c:dPt>
          <c:dPt>
            <c:idx val="27"/>
          </c:dPt>
          <c:dPt>
            <c:idx val="28"/>
          </c:dPt>
          <c:dPt>
            <c:idx val="29"/>
          </c:dPt>
          <c:dPt>
            <c:idx val="30"/>
          </c:dPt>
          <c:dPt>
            <c:idx val="36"/>
          </c:dPt>
          <c:dPt>
            <c:idx val="41"/>
          </c:dPt>
          <c:cat>
            <c:strRef>
              <c:f>'Figure 4.'!$F$27:$F$64</c:f>
              <c:strCache>
                <c:ptCount val="38"/>
                <c:pt idx="0">
                  <c:v>Japan</c:v>
                </c:pt>
                <c:pt idx="1">
                  <c:v>Germany</c:v>
                </c:pt>
                <c:pt idx="2">
                  <c:v>Switzerland</c:v>
                </c:pt>
                <c:pt idx="3">
                  <c:v>Norway</c:v>
                </c:pt>
                <c:pt idx="4">
                  <c:v>Israel</c:v>
                </c:pt>
                <c:pt idx="5">
                  <c:v>Mexico</c:v>
                </c:pt>
                <c:pt idx="6">
                  <c:v>Korea</c:v>
                </c:pt>
                <c:pt idx="7">
                  <c:v>Austria</c:v>
                </c:pt>
                <c:pt idx="8">
                  <c:v>Iceland</c:v>
                </c:pt>
                <c:pt idx="9">
                  <c:v>Netherlands</c:v>
                </c:pt>
                <c:pt idx="10">
                  <c:v>Australia</c:v>
                </c:pt>
                <c:pt idx="11">
                  <c:v>Denmark</c:v>
                </c:pt>
                <c:pt idx="12">
                  <c:v>Canada</c:v>
                </c:pt>
                <c:pt idx="13">
                  <c:v>United States</c:v>
                </c:pt>
                <c:pt idx="14">
                  <c:v>G7</c:v>
                </c:pt>
                <c:pt idx="15">
                  <c:v>OECD</c:v>
                </c:pt>
                <c:pt idx="16">
                  <c:v>New Zealand</c:v>
                </c:pt>
                <c:pt idx="17">
                  <c:v>Estonia</c:v>
                </c:pt>
                <c:pt idx="18">
                  <c:v>Chile</c:v>
                </c:pt>
                <c:pt idx="19">
                  <c:v>Turkey</c:v>
                </c:pt>
                <c:pt idx="20">
                  <c:v>Czech Republic</c:v>
                </c:pt>
                <c:pt idx="21">
                  <c:v>Finland</c:v>
                </c:pt>
                <c:pt idx="22">
                  <c:v>Luxembourg</c:v>
                </c:pt>
                <c:pt idx="23">
                  <c:v>United Kingdom</c:v>
                </c:pt>
                <c:pt idx="24">
                  <c:v>Sweden</c:v>
                </c:pt>
                <c:pt idx="25">
                  <c:v>European Union</c:v>
                </c:pt>
                <c:pt idx="26">
                  <c:v>Slovenia</c:v>
                </c:pt>
                <c:pt idx="27">
                  <c:v>Belgium</c:v>
                </c:pt>
                <c:pt idx="28">
                  <c:v>Euro area (18)</c:v>
                </c:pt>
                <c:pt idx="29">
                  <c:v>Hungary</c:v>
                </c:pt>
                <c:pt idx="30">
                  <c:v>France</c:v>
                </c:pt>
                <c:pt idx="31">
                  <c:v>Ireland</c:v>
                </c:pt>
                <c:pt idx="32">
                  <c:v>Poland</c:v>
                </c:pt>
                <c:pt idx="33">
                  <c:v>Slovak Republic</c:v>
                </c:pt>
                <c:pt idx="34">
                  <c:v>Portugal</c:v>
                </c:pt>
                <c:pt idx="35">
                  <c:v>Italy</c:v>
                </c:pt>
                <c:pt idx="36">
                  <c:v>Spain</c:v>
                </c:pt>
                <c:pt idx="37">
                  <c:v>Greece</c:v>
                </c:pt>
              </c:strCache>
            </c:strRef>
          </c:cat>
          <c:val>
            <c:numRef>
              <c:f>'Figure 4.'!$G$27:$G$64</c:f>
              <c:numCache>
                <c:formatCode>0.0</c:formatCode>
                <c:ptCount val="38"/>
                <c:pt idx="0">
                  <c:v>7.9</c:v>
                </c:pt>
                <c:pt idx="1">
                  <c:v>11.5</c:v>
                </c:pt>
                <c:pt idx="2">
                  <c:v>7.1</c:v>
                </c:pt>
                <c:pt idx="3">
                  <c:v>6.7</c:v>
                </c:pt>
                <c:pt idx="4">
                  <c:v>15.92864864864865</c:v>
                </c:pt>
                <c:pt idx="5">
                  <c:v>7.4</c:v>
                </c:pt>
                <c:pt idx="6">
                  <c:v>8.5</c:v>
                </c:pt>
                <c:pt idx="7">
                  <c:v>7.8</c:v>
                </c:pt>
                <c:pt idx="8">
                  <c:v>7.5</c:v>
                </c:pt>
                <c:pt idx="9">
                  <c:v>6.6</c:v>
                </c:pt>
                <c:pt idx="10">
                  <c:v>9.7000000000000011</c:v>
                </c:pt>
                <c:pt idx="11">
                  <c:v>6.8</c:v>
                </c:pt>
                <c:pt idx="12">
                  <c:v>11.2</c:v>
                </c:pt>
                <c:pt idx="13">
                  <c:v>11.1</c:v>
                </c:pt>
                <c:pt idx="14">
                  <c:v>11.9</c:v>
                </c:pt>
                <c:pt idx="15">
                  <c:v>12</c:v>
                </c:pt>
                <c:pt idx="16">
                  <c:v>8.8000000000000007</c:v>
                </c:pt>
                <c:pt idx="17">
                  <c:v>8.8000000000000007</c:v>
                </c:pt>
                <c:pt idx="18">
                  <c:v>19.7</c:v>
                </c:pt>
                <c:pt idx="19">
                  <c:v>17.399999999999999</c:v>
                </c:pt>
                <c:pt idx="20">
                  <c:v>9.4</c:v>
                </c:pt>
                <c:pt idx="21">
                  <c:v>16.3</c:v>
                </c:pt>
                <c:pt idx="22">
                  <c:v>15.3</c:v>
                </c:pt>
                <c:pt idx="23">
                  <c:v>13.7</c:v>
                </c:pt>
                <c:pt idx="24">
                  <c:v>19.5</c:v>
                </c:pt>
                <c:pt idx="25">
                  <c:v>15.3</c:v>
                </c:pt>
                <c:pt idx="26">
                  <c:v>11.4</c:v>
                </c:pt>
                <c:pt idx="27">
                  <c:v>18.8</c:v>
                </c:pt>
                <c:pt idx="28">
                  <c:v>15.3</c:v>
                </c:pt>
                <c:pt idx="29">
                  <c:v>19.5</c:v>
                </c:pt>
                <c:pt idx="30">
                  <c:v>18.899999999999999</c:v>
                </c:pt>
                <c:pt idx="31">
                  <c:v>9.3000000000000007</c:v>
                </c:pt>
                <c:pt idx="32">
                  <c:v>18.899999999999999</c:v>
                </c:pt>
                <c:pt idx="33">
                  <c:v>20.100000000000001</c:v>
                </c:pt>
                <c:pt idx="34">
                  <c:v>19.899999999999999</c:v>
                </c:pt>
                <c:pt idx="35">
                  <c:v>21.1</c:v>
                </c:pt>
                <c:pt idx="36">
                  <c:v>19.3</c:v>
                </c:pt>
                <c:pt idx="37">
                  <c:v>22</c:v>
                </c:pt>
              </c:numCache>
            </c:numRef>
          </c:val>
        </c:ser>
        <c:dLbls/>
        <c:gapWidth val="50"/>
        <c:axId val="77142656"/>
        <c:axId val="77152640"/>
      </c:barChart>
      <c:lineChart>
        <c:grouping val="standard"/>
        <c:ser>
          <c:idx val="1"/>
          <c:order val="1"/>
          <c:tx>
            <c:strRef>
              <c:f>'Figure 4.'!$H$26</c:f>
              <c:strCache>
                <c:ptCount val="1"/>
                <c:pt idx="0">
                  <c:v>Peak</c:v>
                </c:pt>
              </c:strCache>
            </c:strRef>
          </c:tx>
          <c:spPr>
            <a:ln>
              <a:noFill/>
            </a:ln>
          </c:spPr>
          <c:marker>
            <c:symbol val="dash"/>
            <c:size val="7"/>
            <c:spPr>
              <a:solidFill>
                <a:srgbClr val="1F497D"/>
              </a:solidFill>
              <a:ln w="0">
                <a:solidFill>
                  <a:schemeClr val="tx1"/>
                </a:solidFill>
              </a:ln>
            </c:spPr>
          </c:marker>
          <c:dPt>
            <c:idx val="0"/>
          </c:dPt>
          <c:dPt>
            <c:idx val="6"/>
          </c:dPt>
          <c:dPt>
            <c:idx val="7"/>
          </c:dPt>
          <c:dPt>
            <c:idx val="13"/>
          </c:dPt>
          <c:dPt>
            <c:idx val="15"/>
          </c:dPt>
          <c:dPt>
            <c:idx val="18"/>
          </c:dPt>
          <c:dPt>
            <c:idx val="20"/>
          </c:dPt>
          <c:dPt>
            <c:idx val="21"/>
          </c:dPt>
          <c:dPt>
            <c:idx val="22"/>
          </c:dPt>
          <c:dPt>
            <c:idx val="23"/>
          </c:dPt>
          <c:dPt>
            <c:idx val="29"/>
          </c:dPt>
          <c:dPt>
            <c:idx val="30"/>
          </c:dPt>
          <c:dPt>
            <c:idx val="36"/>
          </c:dPt>
          <c:dPt>
            <c:idx val="41"/>
          </c:dPt>
          <c:cat>
            <c:strRef>
              <c:f>'Figure 4.'!$F$27:$F$64</c:f>
              <c:strCache>
                <c:ptCount val="38"/>
                <c:pt idx="0">
                  <c:v>Japan</c:v>
                </c:pt>
                <c:pt idx="1">
                  <c:v>Germany</c:v>
                </c:pt>
                <c:pt idx="2">
                  <c:v>Switzerland</c:v>
                </c:pt>
                <c:pt idx="3">
                  <c:v>Norway</c:v>
                </c:pt>
                <c:pt idx="4">
                  <c:v>Israel</c:v>
                </c:pt>
                <c:pt idx="5">
                  <c:v>Mexico</c:v>
                </c:pt>
                <c:pt idx="6">
                  <c:v>Korea</c:v>
                </c:pt>
                <c:pt idx="7">
                  <c:v>Austria</c:v>
                </c:pt>
                <c:pt idx="8">
                  <c:v>Iceland</c:v>
                </c:pt>
                <c:pt idx="9">
                  <c:v>Netherlands</c:v>
                </c:pt>
                <c:pt idx="10">
                  <c:v>Australia</c:v>
                </c:pt>
                <c:pt idx="11">
                  <c:v>Denmark</c:v>
                </c:pt>
                <c:pt idx="12">
                  <c:v>Canada</c:v>
                </c:pt>
                <c:pt idx="13">
                  <c:v>United States</c:v>
                </c:pt>
                <c:pt idx="14">
                  <c:v>G7</c:v>
                </c:pt>
                <c:pt idx="15">
                  <c:v>OECD</c:v>
                </c:pt>
                <c:pt idx="16">
                  <c:v>New Zealand</c:v>
                </c:pt>
                <c:pt idx="17">
                  <c:v>Estonia</c:v>
                </c:pt>
                <c:pt idx="18">
                  <c:v>Chile</c:v>
                </c:pt>
                <c:pt idx="19">
                  <c:v>Turkey</c:v>
                </c:pt>
                <c:pt idx="20">
                  <c:v>Czech Republic</c:v>
                </c:pt>
                <c:pt idx="21">
                  <c:v>Finland</c:v>
                </c:pt>
                <c:pt idx="22">
                  <c:v>Luxembourg</c:v>
                </c:pt>
                <c:pt idx="23">
                  <c:v>United Kingdom</c:v>
                </c:pt>
                <c:pt idx="24">
                  <c:v>Sweden</c:v>
                </c:pt>
                <c:pt idx="25">
                  <c:v>European Union</c:v>
                </c:pt>
                <c:pt idx="26">
                  <c:v>Slovenia</c:v>
                </c:pt>
                <c:pt idx="27">
                  <c:v>Belgium</c:v>
                </c:pt>
                <c:pt idx="28">
                  <c:v>Euro area (18)</c:v>
                </c:pt>
                <c:pt idx="29">
                  <c:v>Hungary</c:v>
                </c:pt>
                <c:pt idx="30">
                  <c:v>France</c:v>
                </c:pt>
                <c:pt idx="31">
                  <c:v>Ireland</c:v>
                </c:pt>
                <c:pt idx="32">
                  <c:v>Poland</c:v>
                </c:pt>
                <c:pt idx="33">
                  <c:v>Slovak Republic</c:v>
                </c:pt>
                <c:pt idx="34">
                  <c:v>Portugal</c:v>
                </c:pt>
                <c:pt idx="35">
                  <c:v>Italy</c:v>
                </c:pt>
                <c:pt idx="36">
                  <c:v>Spain</c:v>
                </c:pt>
                <c:pt idx="37">
                  <c:v>Greece</c:v>
                </c:pt>
              </c:strCache>
            </c:strRef>
          </c:cat>
          <c:val>
            <c:numRef>
              <c:f>'Figure 4.'!$H$27:$H$64</c:f>
              <c:numCache>
                <c:formatCode>0.0</c:formatCode>
                <c:ptCount val="38"/>
                <c:pt idx="0">
                  <c:v>9.9</c:v>
                </c:pt>
                <c:pt idx="1">
                  <c:v>11.6</c:v>
                </c:pt>
                <c:pt idx="2">
                  <c:v>10.4</c:v>
                </c:pt>
                <c:pt idx="3">
                  <c:v>9.9</c:v>
                </c:pt>
                <c:pt idx="4">
                  <c:v>15.42774774774775</c:v>
                </c:pt>
                <c:pt idx="5">
                  <c:v>10.8</c:v>
                </c:pt>
                <c:pt idx="6">
                  <c:v>10.8</c:v>
                </c:pt>
                <c:pt idx="7">
                  <c:v>10.3</c:v>
                </c:pt>
                <c:pt idx="8">
                  <c:v>16.600000000000001</c:v>
                </c:pt>
                <c:pt idx="9">
                  <c:v>11.5</c:v>
                </c:pt>
                <c:pt idx="10">
                  <c:v>12.5</c:v>
                </c:pt>
                <c:pt idx="11">
                  <c:v>14.7</c:v>
                </c:pt>
                <c:pt idx="12">
                  <c:v>15.8</c:v>
                </c:pt>
                <c:pt idx="13">
                  <c:v>19</c:v>
                </c:pt>
                <c:pt idx="14">
                  <c:v>17.399999999999999</c:v>
                </c:pt>
                <c:pt idx="15">
                  <c:v>17.2</c:v>
                </c:pt>
                <c:pt idx="16">
                  <c:v>19.2</c:v>
                </c:pt>
                <c:pt idx="17">
                  <c:v>37.300000000000011</c:v>
                </c:pt>
                <c:pt idx="18">
                  <c:v>23.6</c:v>
                </c:pt>
                <c:pt idx="19">
                  <c:v>23.9</c:v>
                </c:pt>
                <c:pt idx="20">
                  <c:v>20</c:v>
                </c:pt>
                <c:pt idx="21">
                  <c:v>22.5</c:v>
                </c:pt>
                <c:pt idx="22">
                  <c:v>20.7</c:v>
                </c:pt>
                <c:pt idx="23">
                  <c:v>22.1</c:v>
                </c:pt>
                <c:pt idx="24">
                  <c:v>26.7</c:v>
                </c:pt>
                <c:pt idx="25">
                  <c:v>23.6</c:v>
                </c:pt>
                <c:pt idx="26">
                  <c:v>25.2</c:v>
                </c:pt>
                <c:pt idx="27">
                  <c:v>23.7</c:v>
                </c:pt>
                <c:pt idx="28">
                  <c:v>24</c:v>
                </c:pt>
                <c:pt idx="29">
                  <c:v>29.2</c:v>
                </c:pt>
                <c:pt idx="30">
                  <c:v>26.2</c:v>
                </c:pt>
                <c:pt idx="31">
                  <c:v>31.2</c:v>
                </c:pt>
                <c:pt idx="32">
                  <c:v>27.5</c:v>
                </c:pt>
                <c:pt idx="33">
                  <c:v>35.1</c:v>
                </c:pt>
                <c:pt idx="34">
                  <c:v>40.300000000000011</c:v>
                </c:pt>
                <c:pt idx="35">
                  <c:v>41.6</c:v>
                </c:pt>
                <c:pt idx="36">
                  <c:v>56.4</c:v>
                </c:pt>
                <c:pt idx="37">
                  <c:v>59.8</c:v>
                </c:pt>
              </c:numCache>
            </c:numRef>
          </c:val>
        </c:ser>
        <c:ser>
          <c:idx val="2"/>
          <c:order val="2"/>
          <c:tx>
            <c:strRef>
              <c:f>'Figure 4.'!$I$26</c:f>
              <c:strCache>
                <c:ptCount val="1"/>
                <c:pt idx="0">
                  <c:v>Q4 2013</c:v>
                </c:pt>
              </c:strCache>
            </c:strRef>
          </c:tx>
          <c:spPr>
            <a:ln w="28575">
              <a:noFill/>
            </a:ln>
          </c:spPr>
          <c:marker>
            <c:symbol val="circle"/>
            <c:size val="5"/>
            <c:spPr>
              <a:solidFill>
                <a:schemeClr val="bg1">
                  <a:lumMod val="75000"/>
                </a:schemeClr>
              </a:solidFill>
              <a:ln w="0">
                <a:solidFill>
                  <a:srgbClr val="000000"/>
                </a:solidFill>
              </a:ln>
            </c:spPr>
          </c:marker>
          <c:cat>
            <c:strRef>
              <c:f>'Figure 4.'!$F$27:$F$64</c:f>
              <c:strCache>
                <c:ptCount val="38"/>
                <c:pt idx="0">
                  <c:v>Japan</c:v>
                </c:pt>
                <c:pt idx="1">
                  <c:v>Germany</c:v>
                </c:pt>
                <c:pt idx="2">
                  <c:v>Switzerland</c:v>
                </c:pt>
                <c:pt idx="3">
                  <c:v>Norway</c:v>
                </c:pt>
                <c:pt idx="4">
                  <c:v>Israel</c:v>
                </c:pt>
                <c:pt idx="5">
                  <c:v>Mexico</c:v>
                </c:pt>
                <c:pt idx="6">
                  <c:v>Korea</c:v>
                </c:pt>
                <c:pt idx="7">
                  <c:v>Austria</c:v>
                </c:pt>
                <c:pt idx="8">
                  <c:v>Iceland</c:v>
                </c:pt>
                <c:pt idx="9">
                  <c:v>Netherlands</c:v>
                </c:pt>
                <c:pt idx="10">
                  <c:v>Australia</c:v>
                </c:pt>
                <c:pt idx="11">
                  <c:v>Denmark</c:v>
                </c:pt>
                <c:pt idx="12">
                  <c:v>Canada</c:v>
                </c:pt>
                <c:pt idx="13">
                  <c:v>United States</c:v>
                </c:pt>
                <c:pt idx="14">
                  <c:v>G7</c:v>
                </c:pt>
                <c:pt idx="15">
                  <c:v>OECD</c:v>
                </c:pt>
                <c:pt idx="16">
                  <c:v>New Zealand</c:v>
                </c:pt>
                <c:pt idx="17">
                  <c:v>Estonia</c:v>
                </c:pt>
                <c:pt idx="18">
                  <c:v>Chile</c:v>
                </c:pt>
                <c:pt idx="19">
                  <c:v>Turkey</c:v>
                </c:pt>
                <c:pt idx="20">
                  <c:v>Czech Republic</c:v>
                </c:pt>
                <c:pt idx="21">
                  <c:v>Finland</c:v>
                </c:pt>
                <c:pt idx="22">
                  <c:v>Luxembourg</c:v>
                </c:pt>
                <c:pt idx="23">
                  <c:v>United Kingdom</c:v>
                </c:pt>
                <c:pt idx="24">
                  <c:v>Sweden</c:v>
                </c:pt>
                <c:pt idx="25">
                  <c:v>European Union</c:v>
                </c:pt>
                <c:pt idx="26">
                  <c:v>Slovenia</c:v>
                </c:pt>
                <c:pt idx="27">
                  <c:v>Belgium</c:v>
                </c:pt>
                <c:pt idx="28">
                  <c:v>Euro area (18)</c:v>
                </c:pt>
                <c:pt idx="29">
                  <c:v>Hungary</c:v>
                </c:pt>
                <c:pt idx="30">
                  <c:v>France</c:v>
                </c:pt>
                <c:pt idx="31">
                  <c:v>Ireland</c:v>
                </c:pt>
                <c:pt idx="32">
                  <c:v>Poland</c:v>
                </c:pt>
                <c:pt idx="33">
                  <c:v>Slovak Republic</c:v>
                </c:pt>
                <c:pt idx="34">
                  <c:v>Portugal</c:v>
                </c:pt>
                <c:pt idx="35">
                  <c:v>Italy</c:v>
                </c:pt>
                <c:pt idx="36">
                  <c:v>Spain</c:v>
                </c:pt>
                <c:pt idx="37">
                  <c:v>Greece</c:v>
                </c:pt>
              </c:strCache>
            </c:strRef>
          </c:cat>
          <c:val>
            <c:numRef>
              <c:f>'Figure 4.'!$I$27:$I$64</c:f>
              <c:numCache>
                <c:formatCode>0.0</c:formatCode>
                <c:ptCount val="38"/>
                <c:pt idx="0">
                  <c:v>6.5</c:v>
                </c:pt>
                <c:pt idx="1">
                  <c:v>7.7</c:v>
                </c:pt>
                <c:pt idx="2">
                  <c:v>8.3000000000000007</c:v>
                </c:pt>
                <c:pt idx="3">
                  <c:v>9</c:v>
                </c:pt>
                <c:pt idx="4">
                  <c:v>9.1</c:v>
                </c:pt>
                <c:pt idx="5">
                  <c:v>9.3000000000000007</c:v>
                </c:pt>
                <c:pt idx="6">
                  <c:v>9.4</c:v>
                </c:pt>
                <c:pt idx="7">
                  <c:v>9.9</c:v>
                </c:pt>
                <c:pt idx="8">
                  <c:v>10.7</c:v>
                </c:pt>
                <c:pt idx="9">
                  <c:v>11.4</c:v>
                </c:pt>
                <c:pt idx="10">
                  <c:v>12.5</c:v>
                </c:pt>
                <c:pt idx="11">
                  <c:v>13.3</c:v>
                </c:pt>
                <c:pt idx="12">
                  <c:v>13.7</c:v>
                </c:pt>
                <c:pt idx="13">
                  <c:v>14.2</c:v>
                </c:pt>
                <c:pt idx="14">
                  <c:v>14.9</c:v>
                </c:pt>
                <c:pt idx="15">
                  <c:v>15.6</c:v>
                </c:pt>
                <c:pt idx="16">
                  <c:v>15.9</c:v>
                </c:pt>
                <c:pt idx="17">
                  <c:v>16.600000000000001</c:v>
                </c:pt>
                <c:pt idx="18">
                  <c:v>17.100000000000001</c:v>
                </c:pt>
                <c:pt idx="19">
                  <c:v>17.5</c:v>
                </c:pt>
                <c:pt idx="20">
                  <c:v>19.100000000000001</c:v>
                </c:pt>
                <c:pt idx="21">
                  <c:v>19.600000000000001</c:v>
                </c:pt>
                <c:pt idx="22">
                  <c:v>20.7</c:v>
                </c:pt>
                <c:pt idx="23">
                  <c:v>20.7</c:v>
                </c:pt>
                <c:pt idx="24">
                  <c:v>22.7</c:v>
                </c:pt>
                <c:pt idx="25">
                  <c:v>23.3</c:v>
                </c:pt>
                <c:pt idx="26">
                  <c:v>23.3</c:v>
                </c:pt>
                <c:pt idx="27">
                  <c:v>23.7</c:v>
                </c:pt>
                <c:pt idx="28">
                  <c:v>24</c:v>
                </c:pt>
                <c:pt idx="29">
                  <c:v>25</c:v>
                </c:pt>
                <c:pt idx="30">
                  <c:v>25.4</c:v>
                </c:pt>
                <c:pt idx="31">
                  <c:v>25.6</c:v>
                </c:pt>
                <c:pt idx="32">
                  <c:v>27.4</c:v>
                </c:pt>
                <c:pt idx="33">
                  <c:v>32.700000000000003</c:v>
                </c:pt>
                <c:pt idx="34">
                  <c:v>34.800000000000011</c:v>
                </c:pt>
                <c:pt idx="35">
                  <c:v>41.6</c:v>
                </c:pt>
                <c:pt idx="36">
                  <c:v>55.2</c:v>
                </c:pt>
                <c:pt idx="37">
                  <c:v>58.1</c:v>
                </c:pt>
              </c:numCache>
            </c:numRef>
          </c:val>
        </c:ser>
        <c:dLbls/>
        <c:dropLines>
          <c:spPr>
            <a:ln w="0">
              <a:solidFill>
                <a:schemeClr val="tx1"/>
              </a:solidFill>
              <a:prstDash val="solid"/>
            </a:ln>
          </c:spPr>
        </c:dropLines>
        <c:marker val="1"/>
        <c:axId val="77142656"/>
        <c:axId val="77152640"/>
      </c:lineChart>
      <c:catAx>
        <c:axId val="77142656"/>
        <c:scaling>
          <c:orientation val="minMax"/>
        </c:scaling>
        <c:axPos val="b"/>
        <c:majorGridlines>
          <c:spPr>
            <a:ln w="0">
              <a:solidFill>
                <a:schemeClr val="bg1">
                  <a:lumMod val="85000"/>
                </a:schemeClr>
              </a:solidFill>
              <a:prstDash val="solid"/>
            </a:ln>
          </c:spPr>
        </c:majorGridlines>
        <c:numFmt formatCode="General" sourceLinked="1"/>
        <c:majorTickMark val="in"/>
        <c:tickLblPos val="low"/>
        <c:spPr>
          <a:noFill/>
          <a:ln w="0">
            <a:solidFill>
              <a:srgbClr val="000000"/>
            </a:solidFill>
            <a:prstDash val="solid"/>
          </a:ln>
        </c:spPr>
        <c:txPr>
          <a:bodyPr rot="-2700000" vert="horz"/>
          <a:lstStyle/>
          <a:p>
            <a:pPr>
              <a:defRPr/>
            </a:pPr>
            <a:endParaRPr lang="sl-SI"/>
          </a:p>
        </c:txPr>
        <c:crossAx val="77152640"/>
        <c:crosses val="autoZero"/>
        <c:auto val="1"/>
        <c:lblAlgn val="ctr"/>
        <c:lblOffset val="0"/>
        <c:tickLblSkip val="1"/>
      </c:catAx>
      <c:valAx>
        <c:axId val="77152640"/>
        <c:scaling>
          <c:orientation val="minMax"/>
        </c:scaling>
        <c:axPos val="l"/>
        <c:majorGridlines>
          <c:spPr>
            <a:ln w="0">
              <a:solidFill>
                <a:schemeClr val="bg1">
                  <a:lumMod val="75000"/>
                </a:schemeClr>
              </a:solidFill>
              <a:prstDash val="solid"/>
            </a:ln>
          </c:spPr>
        </c:majorGridlines>
        <c:title>
          <c:tx>
            <c:rich>
              <a:bodyPr rot="0" vert="horz"/>
              <a:lstStyle/>
              <a:p>
                <a:pPr>
                  <a:defRPr/>
                </a:pPr>
                <a:r>
                  <a:rPr lang="en-US"/>
                  <a:t>%</a:t>
                </a:r>
              </a:p>
            </c:rich>
          </c:tx>
          <c:layout>
            <c:manualLayout>
              <c:xMode val="edge"/>
              <c:yMode val="edge"/>
              <c:x val="6.7429971739056205E-3"/>
              <c:y val="1.7388269679586461E-3"/>
            </c:manualLayout>
          </c:layout>
        </c:title>
        <c:numFmt formatCode="General" sourceLinked="0"/>
        <c:majorTickMark val="in"/>
        <c:tickLblPos val="nextTo"/>
        <c:spPr>
          <a:noFill/>
          <a:ln w="0">
            <a:solidFill>
              <a:srgbClr val="000000"/>
            </a:solidFill>
            <a:prstDash val="solid"/>
          </a:ln>
        </c:spPr>
        <c:txPr>
          <a:bodyPr rot="-60000000" vert="horz"/>
          <a:lstStyle/>
          <a:p>
            <a:pPr>
              <a:defRPr/>
            </a:pPr>
            <a:endParaRPr lang="sl-SI"/>
          </a:p>
        </c:txPr>
        <c:crossAx val="77142656"/>
        <c:crosses val="autoZero"/>
        <c:crossBetween val="between"/>
      </c:valAx>
      <c:spPr>
        <a:solidFill>
          <a:srgbClr val="F4FFFF"/>
        </a:solidFill>
        <a:ln w="0">
          <a:noFill/>
        </a:ln>
      </c:spPr>
    </c:plotArea>
    <c:legend>
      <c:legendPos val="t"/>
      <c:layout>
        <c:manualLayout>
          <c:xMode val="edge"/>
          <c:yMode val="edge"/>
          <c:x val="5.1729078419652977E-2"/>
          <c:y val="0.1110929271096015"/>
          <c:w val="0.29620470708488189"/>
          <c:h val="7.4996654829910997E-2"/>
        </c:manualLayout>
      </c:layout>
      <c:overlay val="1"/>
      <c:spPr>
        <a:noFill/>
        <a:ln>
          <a:noFill/>
        </a:ln>
      </c:spPr>
    </c:legend>
    <c:plotVisOnly val="1"/>
    <c:dispBlanksAs val="gap"/>
    <c:showDLblsOverMax val="1"/>
  </c:chart>
  <c:spPr>
    <a:noFill/>
    <a:ln>
      <a:noFill/>
    </a:ln>
  </c:spPr>
  <c:txPr>
    <a:bodyPr/>
    <a:lstStyle/>
    <a:p>
      <a:pPr>
        <a:defRPr sz="1000" b="0" i="0" u="none" strike="noStrike" baseline="0">
          <a:solidFill>
            <a:srgbClr val="000000"/>
          </a:solidFill>
          <a:latin typeface="Arial Narrow" pitchFamily="34" charset="0"/>
          <a:ea typeface="Calibri"/>
          <a:cs typeface="Calibri"/>
        </a:defRPr>
      </a:pPr>
      <a:endParaRPr lang="sl-SI"/>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sl-SI"/>
  <c:chart>
    <c:plotArea>
      <c:layout>
        <c:manualLayout>
          <c:layoutTarget val="inner"/>
          <c:xMode val="edge"/>
          <c:yMode val="edge"/>
          <c:x val="9.2791029232619712E-2"/>
          <c:y val="3.6699826101984204E-2"/>
          <c:w val="0.88159560086684896"/>
          <c:h val="0.74994698682466698"/>
        </c:manualLayout>
      </c:layout>
      <c:lineChart>
        <c:grouping val="standard"/>
        <c:ser>
          <c:idx val="0"/>
          <c:order val="0"/>
          <c:tx>
            <c:strRef>
              <c:f>Data!$A$9</c:f>
              <c:strCache>
                <c:ptCount val="1"/>
                <c:pt idx="0">
                  <c:v>EU 28</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Data!$B$9:$AB$9</c:f>
              <c:numCache>
                <c:formatCode>General</c:formatCode>
                <c:ptCount val="27"/>
                <c:pt idx="15" formatCode="#,##0.0">
                  <c:v>12.4</c:v>
                </c:pt>
                <c:pt idx="16" formatCode="#,##0.0">
                  <c:v>12.6</c:v>
                </c:pt>
                <c:pt idx="17" formatCode="#,##0.0">
                  <c:v>13.2</c:v>
                </c:pt>
                <c:pt idx="18" formatCode="#,##0.0">
                  <c:v>14</c:v>
                </c:pt>
                <c:pt idx="19" formatCode="#,##0.0">
                  <c:v>14.5</c:v>
                </c:pt>
                <c:pt idx="20" formatCode="#,##0.0">
                  <c:v>14.6</c:v>
                </c:pt>
                <c:pt idx="21" formatCode="#,##0.0">
                  <c:v>14.1</c:v>
                </c:pt>
                <c:pt idx="22" formatCode="#,##0.0">
                  <c:v>13.5</c:v>
                </c:pt>
                <c:pt idx="23" formatCode="#,##0.0">
                  <c:v>13.9</c:v>
                </c:pt>
                <c:pt idx="24" formatCode="#,##0.0">
                  <c:v>14</c:v>
                </c:pt>
                <c:pt idx="25" formatCode="#,##0.0">
                  <c:v>13.7</c:v>
                </c:pt>
                <c:pt idx="26" formatCode="#,##0.0">
                  <c:v>13.8</c:v>
                </c:pt>
              </c:numCache>
            </c:numRef>
          </c:val>
        </c:ser>
        <c:ser>
          <c:idx val="1"/>
          <c:order val="1"/>
          <c:tx>
            <c:strRef>
              <c:f>Data!$A$10</c:f>
              <c:strCache>
                <c:ptCount val="1"/>
                <c:pt idx="0">
                  <c:v>EU 15</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Data!$B$10:$AB$10</c:f>
              <c:numCache>
                <c:formatCode>General</c:formatCode>
                <c:ptCount val="27"/>
                <c:pt idx="8" formatCode="#,##0.0">
                  <c:v>11.5</c:v>
                </c:pt>
                <c:pt idx="9" formatCode="#,##0.0">
                  <c:v>11.8</c:v>
                </c:pt>
                <c:pt idx="10" formatCode="#,##0.0">
                  <c:v>12.2</c:v>
                </c:pt>
                <c:pt idx="11" formatCode="#,##0.0">
                  <c:v>12.8</c:v>
                </c:pt>
                <c:pt idx="12" formatCode="#,##0.0">
                  <c:v>13.3</c:v>
                </c:pt>
                <c:pt idx="13" formatCode="#,##0.0">
                  <c:v>13.6</c:v>
                </c:pt>
                <c:pt idx="14" formatCode="#,##0.0">
                  <c:v>13.5</c:v>
                </c:pt>
                <c:pt idx="15" formatCode="#,##0.0">
                  <c:v>13.2</c:v>
                </c:pt>
                <c:pt idx="16" formatCode="#,##0.0">
                  <c:v>13.1</c:v>
                </c:pt>
                <c:pt idx="17" formatCode="#,##0.0">
                  <c:v>13.5</c:v>
                </c:pt>
                <c:pt idx="18" formatCode="#,##0.0">
                  <c:v>14.3</c:v>
                </c:pt>
                <c:pt idx="19" formatCode="#,##0.0">
                  <c:v>14.9</c:v>
                </c:pt>
                <c:pt idx="20" formatCode="#,##0.0">
                  <c:v>14.9</c:v>
                </c:pt>
                <c:pt idx="21" formatCode="#,##0.0">
                  <c:v>14.5</c:v>
                </c:pt>
                <c:pt idx="22" formatCode="#,##0.0">
                  <c:v>13.8</c:v>
                </c:pt>
                <c:pt idx="23" formatCode="#,##0.0">
                  <c:v>14.1</c:v>
                </c:pt>
                <c:pt idx="24" formatCode="#,##0.0">
                  <c:v>14.2</c:v>
                </c:pt>
                <c:pt idx="25" formatCode="#,##0.0">
                  <c:v>13.8</c:v>
                </c:pt>
                <c:pt idx="26" formatCode="#,##0.0">
                  <c:v>13.8</c:v>
                </c:pt>
              </c:numCache>
            </c:numRef>
          </c:val>
        </c:ser>
        <c:ser>
          <c:idx val="2"/>
          <c:order val="2"/>
          <c:tx>
            <c:strRef>
              <c:f>Data!$A$11</c:f>
              <c:strCache>
                <c:ptCount val="1"/>
                <c:pt idx="0">
                  <c:v>Germany</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Data!$B$11:$AB$11</c:f>
              <c:numCache>
                <c:formatCode>#,##0.0</c:formatCode>
                <c:ptCount val="27"/>
                <c:pt idx="0">
                  <c:v>11.6</c:v>
                </c:pt>
                <c:pt idx="1">
                  <c:v>11.4</c:v>
                </c:pt>
                <c:pt idx="2">
                  <c:v>11</c:v>
                </c:pt>
                <c:pt idx="3">
                  <c:v>10.5</c:v>
                </c:pt>
                <c:pt idx="4">
                  <c:v>10.1</c:v>
                </c:pt>
                <c:pt idx="5">
                  <c:v>10.5</c:v>
                </c:pt>
                <c:pt idx="6">
                  <c:v>10.3</c:v>
                </c:pt>
                <c:pt idx="7">
                  <c:v>10.4</c:v>
                </c:pt>
                <c:pt idx="8">
                  <c:v>10.4</c:v>
                </c:pt>
                <c:pt idx="9">
                  <c:v>11.1</c:v>
                </c:pt>
                <c:pt idx="10">
                  <c:v>11.8</c:v>
                </c:pt>
                <c:pt idx="11">
                  <c:v>12.3</c:v>
                </c:pt>
                <c:pt idx="12">
                  <c:v>13.1</c:v>
                </c:pt>
                <c:pt idx="13">
                  <c:v>12.8</c:v>
                </c:pt>
                <c:pt idx="14">
                  <c:v>12.4</c:v>
                </c:pt>
                <c:pt idx="15">
                  <c:v>12</c:v>
                </c:pt>
                <c:pt idx="16">
                  <c:v>12.2</c:v>
                </c:pt>
                <c:pt idx="17">
                  <c:v>12.5</c:v>
                </c:pt>
                <c:pt idx="18">
                  <c:v>14.3</c:v>
                </c:pt>
                <c:pt idx="19">
                  <c:v>14.6</c:v>
                </c:pt>
                <c:pt idx="20">
                  <c:v>14.7</c:v>
                </c:pt>
                <c:pt idx="21">
                  <c:v>14.8</c:v>
                </c:pt>
                <c:pt idx="22">
                  <c:v>14.6</c:v>
                </c:pt>
                <c:pt idx="23">
                  <c:v>14.7</c:v>
                </c:pt>
                <c:pt idx="24">
                  <c:v>14.8</c:v>
                </c:pt>
                <c:pt idx="25">
                  <c:v>13.9</c:v>
                </c:pt>
                <c:pt idx="26">
                  <c:v>13.5</c:v>
                </c:pt>
              </c:numCache>
            </c:numRef>
          </c:val>
        </c:ser>
        <c:ser>
          <c:idx val="3"/>
          <c:order val="3"/>
          <c:tx>
            <c:strRef>
              <c:f>Data!$A$12</c:f>
              <c:strCache>
                <c:ptCount val="1"/>
                <c:pt idx="0">
                  <c:v>Spain</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Data!$B$12:$AB$12</c:f>
              <c:numCache>
                <c:formatCode>#,##0.0</c:formatCode>
                <c:ptCount val="27"/>
                <c:pt idx="0">
                  <c:v>15.6</c:v>
                </c:pt>
                <c:pt idx="1">
                  <c:v>22.4</c:v>
                </c:pt>
                <c:pt idx="2">
                  <c:v>26.6</c:v>
                </c:pt>
                <c:pt idx="3">
                  <c:v>29.9</c:v>
                </c:pt>
                <c:pt idx="4">
                  <c:v>32.300000000000011</c:v>
                </c:pt>
                <c:pt idx="5">
                  <c:v>33.6</c:v>
                </c:pt>
                <c:pt idx="6">
                  <c:v>32.200000000000003</c:v>
                </c:pt>
                <c:pt idx="7">
                  <c:v>33.700000000000003</c:v>
                </c:pt>
                <c:pt idx="8">
                  <c:v>35</c:v>
                </c:pt>
                <c:pt idx="9">
                  <c:v>33.800000000000011</c:v>
                </c:pt>
                <c:pt idx="10">
                  <c:v>33.6</c:v>
                </c:pt>
                <c:pt idx="11">
                  <c:v>32.9</c:v>
                </c:pt>
                <c:pt idx="12">
                  <c:v>32.800000000000011</c:v>
                </c:pt>
                <c:pt idx="13">
                  <c:v>32.4</c:v>
                </c:pt>
                <c:pt idx="14">
                  <c:v>32.1</c:v>
                </c:pt>
                <c:pt idx="15">
                  <c:v>32.1</c:v>
                </c:pt>
                <c:pt idx="16">
                  <c:v>31.8</c:v>
                </c:pt>
                <c:pt idx="17">
                  <c:v>32.1</c:v>
                </c:pt>
                <c:pt idx="18">
                  <c:v>33.4</c:v>
                </c:pt>
                <c:pt idx="19">
                  <c:v>34.1</c:v>
                </c:pt>
                <c:pt idx="20">
                  <c:v>31.7</c:v>
                </c:pt>
                <c:pt idx="21">
                  <c:v>29.3</c:v>
                </c:pt>
                <c:pt idx="22">
                  <c:v>25.5</c:v>
                </c:pt>
                <c:pt idx="23">
                  <c:v>25</c:v>
                </c:pt>
                <c:pt idx="24">
                  <c:v>25.4</c:v>
                </c:pt>
                <c:pt idx="25">
                  <c:v>23.7</c:v>
                </c:pt>
                <c:pt idx="26">
                  <c:v>23.4</c:v>
                </c:pt>
              </c:numCache>
            </c:numRef>
          </c:val>
        </c:ser>
        <c:ser>
          <c:idx val="5"/>
          <c:order val="4"/>
          <c:tx>
            <c:strRef>
              <c:f>Data!$A$13</c:f>
              <c:strCache>
                <c:ptCount val="1"/>
                <c:pt idx="0">
                  <c:v>France</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Data!$B$13:$AB$13</c:f>
              <c:numCache>
                <c:formatCode>#,##0.0</c:formatCode>
                <c:ptCount val="27"/>
                <c:pt idx="0">
                  <c:v>7.1</c:v>
                </c:pt>
                <c:pt idx="1">
                  <c:v>7.8</c:v>
                </c:pt>
                <c:pt idx="2">
                  <c:v>8.5</c:v>
                </c:pt>
                <c:pt idx="3">
                  <c:v>10.6</c:v>
                </c:pt>
                <c:pt idx="4">
                  <c:v>10.1</c:v>
                </c:pt>
                <c:pt idx="5">
                  <c:v>10.4</c:v>
                </c:pt>
                <c:pt idx="6">
                  <c:v>10.8</c:v>
                </c:pt>
                <c:pt idx="7">
                  <c:v>10.9</c:v>
                </c:pt>
                <c:pt idx="8">
                  <c:v>12.2</c:v>
                </c:pt>
                <c:pt idx="9">
                  <c:v>12.5</c:v>
                </c:pt>
                <c:pt idx="10">
                  <c:v>13</c:v>
                </c:pt>
                <c:pt idx="11">
                  <c:v>13.9</c:v>
                </c:pt>
                <c:pt idx="12">
                  <c:v>13.9</c:v>
                </c:pt>
                <c:pt idx="13">
                  <c:v>15.4</c:v>
                </c:pt>
                <c:pt idx="14">
                  <c:v>14.9</c:v>
                </c:pt>
                <c:pt idx="15">
                  <c:v>14.1</c:v>
                </c:pt>
                <c:pt idx="16">
                  <c:v>13.2</c:v>
                </c:pt>
                <c:pt idx="17">
                  <c:v>12.8</c:v>
                </c:pt>
                <c:pt idx="18">
                  <c:v>13.9</c:v>
                </c:pt>
                <c:pt idx="19">
                  <c:v>14.8</c:v>
                </c:pt>
                <c:pt idx="20">
                  <c:v>15</c:v>
                </c:pt>
                <c:pt idx="21">
                  <c:v>14.8</c:v>
                </c:pt>
                <c:pt idx="22">
                  <c:v>14.3</c:v>
                </c:pt>
                <c:pt idx="23">
                  <c:v>14.9</c:v>
                </c:pt>
                <c:pt idx="24">
                  <c:v>15.1</c:v>
                </c:pt>
                <c:pt idx="25">
                  <c:v>15</c:v>
                </c:pt>
                <c:pt idx="26">
                  <c:v>16.399999999999999</c:v>
                </c:pt>
              </c:numCache>
            </c:numRef>
          </c:val>
        </c:ser>
        <c:ser>
          <c:idx val="4"/>
          <c:order val="5"/>
          <c:tx>
            <c:strRef>
              <c:f>Data!$A$14</c:f>
              <c:strCache>
                <c:ptCount val="1"/>
                <c:pt idx="0">
                  <c:v>Italy</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Data!$B$14:$AB$14</c:f>
              <c:numCache>
                <c:formatCode>#,##0.0</c:formatCode>
                <c:ptCount val="27"/>
                <c:pt idx="0">
                  <c:v>5.3</c:v>
                </c:pt>
                <c:pt idx="1">
                  <c:v>5.7</c:v>
                </c:pt>
                <c:pt idx="2">
                  <c:v>6.3</c:v>
                </c:pt>
                <c:pt idx="3">
                  <c:v>5.2</c:v>
                </c:pt>
                <c:pt idx="4">
                  <c:v>5.3</c:v>
                </c:pt>
                <c:pt idx="5">
                  <c:v>7.1</c:v>
                </c:pt>
                <c:pt idx="6">
                  <c:v>6</c:v>
                </c:pt>
                <c:pt idx="7">
                  <c:v>7.1</c:v>
                </c:pt>
                <c:pt idx="8">
                  <c:v>7.2</c:v>
                </c:pt>
                <c:pt idx="9">
                  <c:v>7.4</c:v>
                </c:pt>
                <c:pt idx="10">
                  <c:v>7.9</c:v>
                </c:pt>
                <c:pt idx="11">
                  <c:v>8.5</c:v>
                </c:pt>
                <c:pt idx="12">
                  <c:v>9.8000000000000007</c:v>
                </c:pt>
                <c:pt idx="13">
                  <c:v>10.1</c:v>
                </c:pt>
                <c:pt idx="14">
                  <c:v>9.6</c:v>
                </c:pt>
                <c:pt idx="15">
                  <c:v>9.9</c:v>
                </c:pt>
                <c:pt idx="16">
                  <c:v>9.5</c:v>
                </c:pt>
                <c:pt idx="17">
                  <c:v>11.9</c:v>
                </c:pt>
                <c:pt idx="18">
                  <c:v>12.3</c:v>
                </c:pt>
                <c:pt idx="19">
                  <c:v>13.1</c:v>
                </c:pt>
                <c:pt idx="20">
                  <c:v>13.2</c:v>
                </c:pt>
                <c:pt idx="21">
                  <c:v>13.3</c:v>
                </c:pt>
                <c:pt idx="22">
                  <c:v>12.5</c:v>
                </c:pt>
                <c:pt idx="23">
                  <c:v>12.8</c:v>
                </c:pt>
                <c:pt idx="24">
                  <c:v>13.4</c:v>
                </c:pt>
                <c:pt idx="25">
                  <c:v>13.8</c:v>
                </c:pt>
                <c:pt idx="26">
                  <c:v>13.2</c:v>
                </c:pt>
              </c:numCache>
            </c:numRef>
          </c:val>
        </c:ser>
        <c:ser>
          <c:idx val="6"/>
          <c:order val="6"/>
          <c:tx>
            <c:strRef>
              <c:f>Data!$A$15</c:f>
              <c:strCache>
                <c:ptCount val="1"/>
                <c:pt idx="0">
                  <c:v>Poland</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Data!$B$15:$AB$15</c:f>
              <c:numCache>
                <c:formatCode>General</c:formatCode>
                <c:ptCount val="27"/>
                <c:pt idx="10" formatCode="#,##0.0">
                  <c:v>5.4</c:v>
                </c:pt>
                <c:pt idx="11" formatCode="#,##0.0">
                  <c:v>5.2</c:v>
                </c:pt>
                <c:pt idx="12" formatCode="#,##0.0">
                  <c:v>4.5999999999999996</c:v>
                </c:pt>
                <c:pt idx="13" formatCode="#,##0.0">
                  <c:v>5.6</c:v>
                </c:pt>
                <c:pt idx="14" formatCode="#,##0.0">
                  <c:v>11.9</c:v>
                </c:pt>
                <c:pt idx="15" formatCode="#,##0.0">
                  <c:v>15.4</c:v>
                </c:pt>
                <c:pt idx="16" formatCode="#,##0.0">
                  <c:v>18.899999999999999</c:v>
                </c:pt>
                <c:pt idx="17" formatCode="#,##0.0">
                  <c:v>22.5</c:v>
                </c:pt>
                <c:pt idx="18" formatCode="#,##0.0">
                  <c:v>25.6</c:v>
                </c:pt>
                <c:pt idx="19" formatCode="#,##0.0">
                  <c:v>27.3</c:v>
                </c:pt>
                <c:pt idx="20" formatCode="#,##0.0">
                  <c:v>28.2</c:v>
                </c:pt>
                <c:pt idx="21" formatCode="#,##0.0">
                  <c:v>26.9</c:v>
                </c:pt>
                <c:pt idx="22" formatCode="#,##0.0">
                  <c:v>26.4</c:v>
                </c:pt>
                <c:pt idx="23" formatCode="#,##0.0">
                  <c:v>27.2</c:v>
                </c:pt>
                <c:pt idx="24" formatCode="#,##0.0">
                  <c:v>26.8</c:v>
                </c:pt>
                <c:pt idx="25" formatCode="#,##0.0">
                  <c:v>26.8</c:v>
                </c:pt>
                <c:pt idx="26" formatCode="#,##0.0">
                  <c:v>26.8</c:v>
                </c:pt>
              </c:numCache>
            </c:numRef>
          </c:val>
        </c:ser>
        <c:ser>
          <c:idx val="7"/>
          <c:order val="7"/>
          <c:tx>
            <c:strRef>
              <c:f>Data!$A$16</c:f>
              <c:strCache>
                <c:ptCount val="1"/>
                <c:pt idx="0">
                  <c:v>Slovenia</c:v>
                </c:pt>
              </c:strCache>
            </c:strRef>
          </c:tx>
          <c:cat>
            <c:strRef>
              <c:f>Data!$B$8:$AB$8</c:f>
              <c:strCache>
                <c:ptCount val="27"/>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strCache>
            </c:strRef>
          </c:cat>
          <c:val>
            <c:numRef>
              <c:f>Data!$B$16:$AB$16</c:f>
              <c:numCache>
                <c:formatCode>General</c:formatCode>
                <c:ptCount val="27"/>
                <c:pt idx="9" formatCode="#,##0.0">
                  <c:v>8.4</c:v>
                </c:pt>
                <c:pt idx="10" formatCode="#,##0.0">
                  <c:v>14.1</c:v>
                </c:pt>
                <c:pt idx="11" formatCode="#,##0.0">
                  <c:v>11.5</c:v>
                </c:pt>
                <c:pt idx="12" formatCode="#,##0.0">
                  <c:v>10.8</c:v>
                </c:pt>
                <c:pt idx="13" formatCode="#,##0.0">
                  <c:v>12.8</c:v>
                </c:pt>
                <c:pt idx="14" formatCode="#,##0.0">
                  <c:v>13</c:v>
                </c:pt>
                <c:pt idx="15" formatCode="#,##0.0">
                  <c:v>14.6</c:v>
                </c:pt>
                <c:pt idx="16" formatCode="#,##0.0">
                  <c:v>13</c:v>
                </c:pt>
                <c:pt idx="17" formatCode="#,##0.0">
                  <c:v>17.8</c:v>
                </c:pt>
                <c:pt idx="18" formatCode="#,##0.0">
                  <c:v>17.2</c:v>
                </c:pt>
                <c:pt idx="19" formatCode="#,##0.0">
                  <c:v>17.100000000000001</c:v>
                </c:pt>
                <c:pt idx="20" formatCode="#,##0.0">
                  <c:v>18.399999999999999</c:v>
                </c:pt>
                <c:pt idx="21" formatCode="#,##0.0">
                  <c:v>17.3</c:v>
                </c:pt>
                <c:pt idx="22" formatCode="#,##0.0">
                  <c:v>16.2</c:v>
                </c:pt>
                <c:pt idx="23" formatCode="#,##0.0">
                  <c:v>17.100000000000001</c:v>
                </c:pt>
                <c:pt idx="24" formatCode="#,##0.0">
                  <c:v>18</c:v>
                </c:pt>
                <c:pt idx="25" formatCode="#,##0.0">
                  <c:v>17</c:v>
                </c:pt>
                <c:pt idx="26" formatCode="#,##0.0">
                  <c:v>16.3</c:v>
                </c:pt>
              </c:numCache>
            </c:numRef>
          </c:val>
        </c:ser>
        <c:dLbls/>
        <c:marker val="1"/>
        <c:axId val="77102080"/>
        <c:axId val="77107968"/>
      </c:lineChart>
      <c:catAx>
        <c:axId val="77102080"/>
        <c:scaling>
          <c:orientation val="minMax"/>
        </c:scaling>
        <c:axPos val="b"/>
        <c:numFmt formatCode="General" sourceLinked="1"/>
        <c:tickLblPos val="nextTo"/>
        <c:crossAx val="77107968"/>
        <c:crossesAt val="0"/>
        <c:auto val="1"/>
        <c:lblAlgn val="ctr"/>
        <c:lblOffset val="100"/>
      </c:catAx>
      <c:valAx>
        <c:axId val="77107968"/>
        <c:scaling>
          <c:orientation val="minMax"/>
          <c:max val="40"/>
          <c:min val="0"/>
        </c:scaling>
        <c:axPos val="l"/>
        <c:majorGridlines/>
        <c:numFmt formatCode="0" sourceLinked="0"/>
        <c:tickLblPos val="nextTo"/>
        <c:crossAx val="77102080"/>
        <c:crosses val="autoZero"/>
        <c:crossBetween val="between"/>
        <c:majorUnit val="10"/>
      </c:valAx>
    </c:plotArea>
    <c:legend>
      <c:legendPos val="b"/>
      <c:layout>
        <c:manualLayout>
          <c:xMode val="edge"/>
          <c:yMode val="edge"/>
          <c:x val="0.13240891639733626"/>
          <c:y val="0.91061744757152885"/>
          <c:w val="0.86759108360266379"/>
          <c:h val="5.9679582131441533E-2"/>
        </c:manualLayout>
      </c:layout>
    </c:legend>
    <c:plotVisOnly val="1"/>
    <c:dispBlanksAs val="gap"/>
  </c:chart>
  <c:spPr>
    <a:ln>
      <a:solidFill>
        <a:schemeClr val="accent1"/>
      </a:solidFill>
    </a:ln>
  </c:spPr>
  <c:externalData r:id="rId1"/>
  <c:userShapes r:id="rId2"/>
</c:chartSpace>
</file>

<file path=ppt/drawings/drawing1.xml><?xml version="1.0" encoding="utf-8"?>
<c:userShapes xmlns:c="http://schemas.openxmlformats.org/drawingml/2006/chart">
  <cdr:relSizeAnchor xmlns:cdr="http://schemas.openxmlformats.org/drawingml/2006/chartDrawing">
    <cdr:from>
      <cdr:x>0.00845</cdr:x>
      <cdr:y>0.11469</cdr:y>
    </cdr:from>
    <cdr:to>
      <cdr:x>0.0429</cdr:x>
      <cdr:y>0.79856</cdr:y>
    </cdr:to>
    <cdr:sp macro="" textlink="">
      <cdr:nvSpPr>
        <cdr:cNvPr id="2" name="TextBox 19"/>
        <cdr:cNvSpPr txBox="1"/>
      </cdr:nvSpPr>
      <cdr:spPr>
        <a:xfrm xmlns:a="http://schemas.openxmlformats.org/drawingml/2006/main" rot="16200004">
          <a:off x="-1161510" y="1653635"/>
          <a:ext cx="2631632" cy="207012"/>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horz" wrap="square" lIns="91440" tIns="45720" rIns="91440" bIns="45720" anchor="t" anchorCtr="0" compatLnSpc="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1" i="0" u="none" strike="noStrike" kern="0" cap="none" spc="0" baseline="0">
              <a:solidFill>
                <a:srgbClr val="000000"/>
              </a:solidFill>
              <a:uFillTx/>
              <a:latin typeface="Calibri"/>
              <a:ea typeface=""/>
              <a:cs typeface=""/>
            </a:rPr>
            <a:t>Share of Temporary Employment (In %)</a:t>
          </a:r>
        </a:p>
      </cdr:txBody>
    </cdr:sp>
  </cdr:relSizeAnchor>
  <cdr:relSizeAnchor xmlns:cdr="http://schemas.openxmlformats.org/drawingml/2006/chartDrawing">
    <cdr:from>
      <cdr:x>0.32699</cdr:x>
      <cdr:y>0.03465</cdr:y>
    </cdr:from>
    <cdr:to>
      <cdr:x>0.76484</cdr:x>
      <cdr:y>0.08846</cdr:y>
    </cdr:to>
    <cdr:sp macro="" textlink="">
      <cdr:nvSpPr>
        <cdr:cNvPr id="3" name="TextBox 19"/>
        <cdr:cNvSpPr txBox="1"/>
      </cdr:nvSpPr>
      <cdr:spPr>
        <a:xfrm xmlns:a="http://schemas.openxmlformats.org/drawingml/2006/main">
          <a:off x="1965325" y="133350"/>
          <a:ext cx="2631600" cy="207054"/>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horz" wrap="square" lIns="91440" tIns="45720" rIns="91440" bIns="45720" anchor="ctr" anchorCtr="0" compatLnSpc="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1" i="0" u="none" strike="noStrike" kern="0" cap="none" spc="0" baseline="0">
              <a:solidFill>
                <a:srgbClr val="000000"/>
              </a:solidFill>
              <a:uFillTx/>
              <a:latin typeface="Calibri"/>
              <a:ea typeface=""/>
              <a:cs typeface=""/>
            </a:rPr>
            <a:t>Europe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4283" cy="495300"/>
          </a:xfrm>
          <a:prstGeom prst="rect">
            <a:avLst/>
          </a:prstGeom>
        </p:spPr>
        <p:txBody>
          <a:bodyPr vert="horz" lIns="91293" tIns="45647" rIns="91293" bIns="45647" rtlCol="0"/>
          <a:lstStyle>
            <a:lvl1pPr algn="l">
              <a:defRPr sz="1200"/>
            </a:lvl1pPr>
          </a:lstStyle>
          <a:p>
            <a:endParaRPr lang="fr-FR"/>
          </a:p>
        </p:txBody>
      </p:sp>
      <p:sp>
        <p:nvSpPr>
          <p:cNvPr id="3" name="Espace réservé de la date 2"/>
          <p:cNvSpPr>
            <a:spLocks noGrp="1"/>
          </p:cNvSpPr>
          <p:nvPr>
            <p:ph type="dt" sz="quarter" idx="1"/>
          </p:nvPr>
        </p:nvSpPr>
        <p:spPr>
          <a:xfrm>
            <a:off x="3848646" y="0"/>
            <a:ext cx="2944283" cy="495300"/>
          </a:xfrm>
          <a:prstGeom prst="rect">
            <a:avLst/>
          </a:prstGeom>
        </p:spPr>
        <p:txBody>
          <a:bodyPr vert="horz" lIns="91293" tIns="45647" rIns="91293" bIns="45647" rtlCol="0"/>
          <a:lstStyle>
            <a:lvl1pPr algn="r">
              <a:defRPr sz="1200"/>
            </a:lvl1pPr>
          </a:lstStyle>
          <a:p>
            <a:fld id="{61DCFE45-8C0E-3642-9450-B148D9261490}" type="datetimeFigureOut">
              <a:rPr lang="fr-FR" smtClean="0"/>
              <a:pPr/>
              <a:t>07/07/2014</a:t>
            </a:fld>
            <a:endParaRPr lang="fr-FR"/>
          </a:p>
        </p:txBody>
      </p:sp>
      <p:sp>
        <p:nvSpPr>
          <p:cNvPr id="4" name="Espace réservé du pied de page 3"/>
          <p:cNvSpPr>
            <a:spLocks noGrp="1"/>
          </p:cNvSpPr>
          <p:nvPr>
            <p:ph type="ftr" sz="quarter" idx="2"/>
          </p:nvPr>
        </p:nvSpPr>
        <p:spPr>
          <a:xfrm>
            <a:off x="1" y="9408981"/>
            <a:ext cx="2944283" cy="495300"/>
          </a:xfrm>
          <a:prstGeom prst="rect">
            <a:avLst/>
          </a:prstGeom>
        </p:spPr>
        <p:txBody>
          <a:bodyPr vert="horz" lIns="91293" tIns="45647" rIns="91293" bIns="4564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646" y="9408981"/>
            <a:ext cx="2944283" cy="495300"/>
          </a:xfrm>
          <a:prstGeom prst="rect">
            <a:avLst/>
          </a:prstGeom>
        </p:spPr>
        <p:txBody>
          <a:bodyPr vert="horz" lIns="91293" tIns="45647" rIns="91293" bIns="45647" rtlCol="0" anchor="b"/>
          <a:lstStyle>
            <a:lvl1pPr algn="r">
              <a:defRPr sz="1200"/>
            </a:lvl1pPr>
          </a:lstStyle>
          <a:p>
            <a:fld id="{B814C777-F94E-1343-82CD-7DDBE2551FCF}" type="slidenum">
              <a:rPr lang="fr-FR" smtClean="0"/>
              <a:pPr/>
              <a:t>‹#›</a:t>
            </a:fld>
            <a:endParaRPr lang="fr-FR"/>
          </a:p>
        </p:txBody>
      </p:sp>
    </p:spTree>
    <p:extLst>
      <p:ext uri="{BB962C8B-B14F-4D97-AF65-F5344CB8AC3E}">
        <p14:creationId xmlns:p14="http://schemas.microsoft.com/office/powerpoint/2010/main" xmlns="" val="960586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5300"/>
          </a:xfrm>
          <a:prstGeom prst="rect">
            <a:avLst/>
          </a:prstGeom>
        </p:spPr>
        <p:txBody>
          <a:bodyPr vert="horz" lIns="91293" tIns="45647" rIns="91293" bIns="45647" rtlCol="0"/>
          <a:lstStyle>
            <a:lvl1pPr algn="l">
              <a:defRPr sz="1200"/>
            </a:lvl1pPr>
          </a:lstStyle>
          <a:p>
            <a:endParaRPr lang="en-GB"/>
          </a:p>
        </p:txBody>
      </p:sp>
      <p:sp>
        <p:nvSpPr>
          <p:cNvPr id="3" name="Date Placeholder 2"/>
          <p:cNvSpPr>
            <a:spLocks noGrp="1"/>
          </p:cNvSpPr>
          <p:nvPr>
            <p:ph type="dt" idx="1"/>
          </p:nvPr>
        </p:nvSpPr>
        <p:spPr>
          <a:xfrm>
            <a:off x="3848646" y="0"/>
            <a:ext cx="2944283" cy="495300"/>
          </a:xfrm>
          <a:prstGeom prst="rect">
            <a:avLst/>
          </a:prstGeom>
        </p:spPr>
        <p:txBody>
          <a:bodyPr vert="horz" lIns="91293" tIns="45647" rIns="91293" bIns="45647" rtlCol="0"/>
          <a:lstStyle>
            <a:lvl1pPr algn="r">
              <a:defRPr sz="1200"/>
            </a:lvl1pPr>
          </a:lstStyle>
          <a:p>
            <a:fld id="{47B4A442-A278-4AF6-A4BE-3C984F3544C9}" type="datetimeFigureOut">
              <a:rPr lang="en-GB" smtClean="0"/>
              <a:pPr/>
              <a:t>07/07/2014</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293" tIns="45647" rIns="91293" bIns="45647" rtlCol="0" anchor="ctr"/>
          <a:lstStyle/>
          <a:p>
            <a:endParaRPr lang="en-GB"/>
          </a:p>
        </p:txBody>
      </p:sp>
      <p:sp>
        <p:nvSpPr>
          <p:cNvPr id="5" name="Notes Placeholder 4"/>
          <p:cNvSpPr>
            <a:spLocks noGrp="1"/>
          </p:cNvSpPr>
          <p:nvPr>
            <p:ph type="body" sz="quarter" idx="3"/>
          </p:nvPr>
        </p:nvSpPr>
        <p:spPr>
          <a:xfrm>
            <a:off x="679450" y="4705351"/>
            <a:ext cx="5435600" cy="4457700"/>
          </a:xfrm>
          <a:prstGeom prst="rect">
            <a:avLst/>
          </a:prstGeom>
        </p:spPr>
        <p:txBody>
          <a:bodyPr vert="horz" lIns="91293" tIns="45647" rIns="91293" bIns="4564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08981"/>
            <a:ext cx="2944283" cy="495300"/>
          </a:xfrm>
          <a:prstGeom prst="rect">
            <a:avLst/>
          </a:prstGeom>
        </p:spPr>
        <p:txBody>
          <a:bodyPr vert="horz" lIns="91293" tIns="45647" rIns="91293" bIns="45647" rtlCol="0" anchor="b"/>
          <a:lstStyle>
            <a:lvl1pPr algn="l">
              <a:defRPr sz="1200"/>
            </a:lvl1pPr>
          </a:lstStyle>
          <a:p>
            <a:endParaRPr lang="en-GB"/>
          </a:p>
        </p:txBody>
      </p:sp>
      <p:sp>
        <p:nvSpPr>
          <p:cNvPr id="7" name="Slide Number Placeholder 6"/>
          <p:cNvSpPr>
            <a:spLocks noGrp="1"/>
          </p:cNvSpPr>
          <p:nvPr>
            <p:ph type="sldNum" sz="quarter" idx="5"/>
          </p:nvPr>
        </p:nvSpPr>
        <p:spPr>
          <a:xfrm>
            <a:off x="3848646" y="9408981"/>
            <a:ext cx="2944283" cy="495300"/>
          </a:xfrm>
          <a:prstGeom prst="rect">
            <a:avLst/>
          </a:prstGeom>
        </p:spPr>
        <p:txBody>
          <a:bodyPr vert="horz" lIns="91293" tIns="45647" rIns="91293" bIns="45647" rtlCol="0" anchor="b"/>
          <a:lstStyle>
            <a:lvl1pPr algn="r">
              <a:defRPr sz="1200"/>
            </a:lvl1pPr>
          </a:lstStyle>
          <a:p>
            <a:fld id="{83882A83-B4A8-4125-87FE-AC9B83188D30}" type="slidenum">
              <a:rPr lang="en-GB" smtClean="0"/>
              <a:pPr/>
              <a:t>‹#›</a:t>
            </a:fld>
            <a:endParaRPr lang="en-GB"/>
          </a:p>
        </p:txBody>
      </p:sp>
    </p:spTree>
    <p:extLst>
      <p:ext uri="{BB962C8B-B14F-4D97-AF65-F5344CB8AC3E}">
        <p14:creationId xmlns:p14="http://schemas.microsoft.com/office/powerpoint/2010/main" xmlns="" val="1605181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882A83-B4A8-4125-87FE-AC9B83188D30}"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lnSpc>
                <a:spcPct val="90000"/>
              </a:lnSpc>
              <a:spcAft>
                <a:spcPts val="1196"/>
              </a:spcAft>
              <a:defRPr/>
            </a:pPr>
            <a:endParaRPr lang="en-GB" dirty="0">
              <a:solidFill>
                <a:schemeClr val="bg2">
                  <a:lumMod val="50000"/>
                </a:schemeClr>
              </a:solidFill>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10</a:t>
            </a:fld>
            <a:endParaRPr lang="en-GB"/>
          </a:p>
        </p:txBody>
      </p:sp>
    </p:spTree>
    <p:extLst>
      <p:ext uri="{BB962C8B-B14F-4D97-AF65-F5344CB8AC3E}">
        <p14:creationId xmlns:p14="http://schemas.microsoft.com/office/powerpoint/2010/main" xmlns="" val="783918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11</a:t>
            </a:fld>
            <a:endParaRPr lang="en-GB"/>
          </a:p>
        </p:txBody>
      </p:sp>
    </p:spTree>
    <p:extLst>
      <p:ext uri="{BB962C8B-B14F-4D97-AF65-F5344CB8AC3E}">
        <p14:creationId xmlns:p14="http://schemas.microsoft.com/office/powerpoint/2010/main" xmlns="" val="48689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Recent have</a:t>
            </a:r>
            <a:r>
              <a:rPr lang="en-GB" baseline="0" dirty="0" smtClean="0"/>
              <a:t> taken 3 courses: </a:t>
            </a:r>
            <a:r>
              <a:rPr lang="en-GB" baseline="0" dirty="0" err="1" smtClean="0"/>
              <a:t>i</a:t>
            </a:r>
            <a:r>
              <a:rPr lang="en-GB" baseline="0" dirty="0" smtClean="0"/>
              <a:t>) decentralization of CB; ii) easing of legal protection against individual dismissals; iii) modification of requirements and procedures for collective dismissals</a:t>
            </a:r>
          </a:p>
          <a:p>
            <a:r>
              <a:rPr lang="en-GB" baseline="0" dirty="0" smtClean="0"/>
              <a:t>Here EPL , concentrated in Spain, Greece, Portugal and Italy</a:t>
            </a:r>
          </a:p>
          <a:p>
            <a:pPr marL="342900" indent="-342900">
              <a:buFontTx/>
              <a:buChar char="-"/>
            </a:pPr>
            <a:r>
              <a:rPr lang="en-GB" sz="2000" dirty="0" smtClean="0">
                <a:solidFill>
                  <a:schemeClr val="bg2"/>
                </a:solidFill>
                <a:latin typeface="Georgia" panose="02040502050405020303" pitchFamily="18" charset="0"/>
                <a:cs typeface="Arial" pitchFamily="34" charset="0"/>
              </a:rPr>
              <a:t>Reduction in up-front severance costs  (GRC, PRT, SLO) and compensation for unfair dismissal (PRT, ESP, ITA)</a:t>
            </a:r>
          </a:p>
          <a:p>
            <a:pPr marL="342900" indent="-342900">
              <a:buFontTx/>
              <a:buChar char="-"/>
            </a:pPr>
            <a:r>
              <a:rPr lang="en-GB" sz="2000" dirty="0" smtClean="0">
                <a:solidFill>
                  <a:schemeClr val="bg2"/>
                </a:solidFill>
                <a:latin typeface="Georgia" panose="02040502050405020303" pitchFamily="18" charset="0"/>
                <a:cs typeface="Arial" pitchFamily="34" charset="0"/>
              </a:rPr>
              <a:t>Expansion of definition of  fair dismissal (PRT, ESP, SLO) , alongside improvements in functioning of courts (ESP,</a:t>
            </a:r>
            <a:r>
              <a:rPr lang="en-GB" sz="2000" baseline="0" dirty="0" smtClean="0">
                <a:solidFill>
                  <a:schemeClr val="bg2"/>
                </a:solidFill>
                <a:latin typeface="Georgia" panose="02040502050405020303" pitchFamily="18" charset="0"/>
                <a:cs typeface="Arial" pitchFamily="34" charset="0"/>
              </a:rPr>
              <a:t> ITA) </a:t>
            </a:r>
            <a:r>
              <a:rPr lang="en-GB" sz="2000" dirty="0" smtClean="0">
                <a:solidFill>
                  <a:schemeClr val="bg2"/>
                </a:solidFill>
                <a:latin typeface="Georgia" panose="02040502050405020303" pitchFamily="18" charset="0"/>
                <a:cs typeface="Arial" pitchFamily="34" charset="0"/>
              </a:rPr>
              <a:t>should allow firms to make dismissals for economic reasons more easily</a:t>
            </a:r>
          </a:p>
          <a:p>
            <a:pPr marL="342900" indent="-342900">
              <a:buFontTx/>
              <a:buChar char="-"/>
            </a:pPr>
            <a:r>
              <a:rPr lang="en-GB" sz="2000" dirty="0" smtClean="0">
                <a:solidFill>
                  <a:schemeClr val="bg2"/>
                </a:solidFill>
                <a:latin typeface="Georgia" panose="02040502050405020303" pitchFamily="18" charset="0"/>
                <a:cs typeface="Arial" pitchFamily="34" charset="0"/>
              </a:rPr>
              <a:t>Extension of trial period for new hires (GRC, ESP) , likely to be an important measure for encouraging hiring of youth</a:t>
            </a:r>
          </a:p>
        </p:txBody>
      </p:sp>
      <p:sp>
        <p:nvSpPr>
          <p:cNvPr id="4" name="Slide Number Placeholder 3"/>
          <p:cNvSpPr>
            <a:spLocks noGrp="1"/>
          </p:cNvSpPr>
          <p:nvPr>
            <p:ph type="sldNum" sz="quarter" idx="10"/>
          </p:nvPr>
        </p:nvSpPr>
        <p:spPr/>
        <p:txBody>
          <a:bodyPr/>
          <a:lstStyle/>
          <a:p>
            <a:fld id="{83882A83-B4A8-4125-87FE-AC9B83188D30}" type="slidenum">
              <a:rPr lang="en-GB" smtClean="0"/>
              <a:pPr/>
              <a:t>12</a:t>
            </a:fld>
            <a:endParaRPr lang="en-GB"/>
          </a:p>
        </p:txBody>
      </p:sp>
    </p:spTree>
    <p:extLst>
      <p:ext uri="{BB962C8B-B14F-4D97-AF65-F5344CB8AC3E}">
        <p14:creationId xmlns:p14="http://schemas.microsoft.com/office/powerpoint/2010/main" xmlns="" val="228821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AU" sz="1100" kern="1200" dirty="0" smtClean="0">
                <a:solidFill>
                  <a:schemeClr val="tx1"/>
                </a:solidFill>
                <a:latin typeface="+mn-lt"/>
                <a:ea typeface="+mn-ea"/>
                <a:cs typeface="+mn-cs"/>
              </a:rPr>
              <a:t>Greece</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Reduction in the notice period for white collar workers, which has the effect of reducing severance costs, particularly for those with long tenure</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Severance pay can now be paid in instalments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Increase in the probationary period from 2 to 12 months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Increase in threshold for collective dismissal</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Extension of the maximum length of fixed-term and temporary work agency (TWA) contracts to 36 months and removal of restrictions on renewal of TWA contracts</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Portugal</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Simplification of administrative procedures for individual dismissals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Reduction in notice periods for workers with short tenure and increase for workers with long tenure</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Reduction in severance pay from 30 to 20 days per year of service and removal of minimum of 3 months for new contracts (new regime</a:t>
            </a:r>
            <a:r>
              <a:rPr lang="en-AU" sz="1100" kern="1200" baseline="0" dirty="0" smtClean="0">
                <a:solidFill>
                  <a:schemeClr val="tx1"/>
                </a:solidFill>
                <a:latin typeface="+mn-lt"/>
                <a:ea typeface="+mn-ea"/>
                <a:cs typeface="+mn-cs"/>
              </a:rPr>
              <a:t> </a:t>
            </a:r>
            <a:r>
              <a:rPr lang="en-AU" sz="1100" kern="1200" dirty="0" smtClean="0">
                <a:solidFill>
                  <a:schemeClr val="tx1"/>
                </a:solidFill>
                <a:latin typeface="+mn-lt"/>
                <a:ea typeface="+mn-ea"/>
                <a:cs typeface="+mn-cs"/>
              </a:rPr>
              <a:t>applies to all workers from November 2012, with accrued entitlements grandfathered). Further reduction to 12 days expected</a:t>
            </a:r>
            <a:r>
              <a:rPr lang="en-AU" sz="1100" kern="1200" baseline="0" dirty="0" smtClean="0">
                <a:solidFill>
                  <a:schemeClr val="tx1"/>
                </a:solidFill>
                <a:latin typeface="+mn-lt"/>
                <a:ea typeface="+mn-ea"/>
                <a:cs typeface="+mn-cs"/>
              </a:rPr>
              <a:t> in November 2013.</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Reduction in compensation for some unfair dismissal cases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Establishment of a govt fund to pay back pay when court cases take longer than 12 months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Extension of the max. duration of FTCs by 18 months</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Spain</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Clarification of the definition of “economic reasons” as justification for dismissal</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Reduction in compensation for unfair dismissal from 45 to 33 days per year with max. reduced from 42 to 24 months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Suppression</a:t>
            </a:r>
            <a:r>
              <a:rPr lang="en-AU" sz="1100" kern="1200" baseline="0" dirty="0" smtClean="0">
                <a:solidFill>
                  <a:schemeClr val="tx1"/>
                </a:solidFill>
                <a:latin typeface="+mn-lt"/>
                <a:ea typeface="+mn-ea"/>
                <a:cs typeface="+mn-cs"/>
              </a:rPr>
              <a:t> of </a:t>
            </a:r>
            <a:r>
              <a:rPr lang="en-AU" sz="1100" kern="1200" baseline="0" dirty="0" err="1" smtClean="0">
                <a:solidFill>
                  <a:schemeClr val="tx1"/>
                </a:solidFill>
                <a:latin typeface="+mn-lt"/>
                <a:ea typeface="+mn-ea"/>
                <a:cs typeface="+mn-cs"/>
              </a:rPr>
              <a:t>backpay</a:t>
            </a:r>
            <a:r>
              <a:rPr lang="en-AU" sz="1100" kern="1200" baseline="0" dirty="0" smtClean="0">
                <a:solidFill>
                  <a:schemeClr val="tx1"/>
                </a:solidFill>
                <a:latin typeface="+mn-lt"/>
                <a:ea typeface="+mn-ea"/>
                <a:cs typeface="+mn-cs"/>
              </a:rPr>
              <a:t> in the case of unfair dismissal</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Removal of admin. authorisation for collective dismissal</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Public admin. can now dismiss workers for economic reasons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Reintroduction of maximum limit of 24 months for FTCs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A new permanent contract for SMEs (&lt;50) with a longer trial period and tax deductions for labour costs in first year</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Italy</a:t>
            </a:r>
            <a:endParaRPr lang="en-US" sz="1100" kern="1200" dirty="0" smtClean="0">
              <a:solidFill>
                <a:schemeClr val="tx1"/>
              </a:solidFill>
              <a:latin typeface="+mn-lt"/>
              <a:ea typeface="+mn-ea"/>
              <a:cs typeface="+mn-cs"/>
            </a:endParaRPr>
          </a:p>
          <a:p>
            <a:r>
              <a:rPr lang="en-AU" sz="1100"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Limitations on the circumstances in which judges can order reinstatement following unfair dismissal</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Simplification of procedures for dispute resolution through introduction of mandatory conciliation and simplified court procedures for dismissal cases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Extension of the cooling-off period between two fixed-term contracts</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Suppression of justification for the first fixed-term contract if no longer than one-year.</a:t>
            </a:r>
            <a:endParaRPr lang="en-US" sz="1100" kern="1200" dirty="0" smtClean="0">
              <a:solidFill>
                <a:schemeClr val="tx1"/>
              </a:solidFill>
              <a:latin typeface="+mn-lt"/>
              <a:ea typeface="+mn-ea"/>
              <a:cs typeface="+mn-cs"/>
            </a:endParaRPr>
          </a:p>
          <a:p>
            <a:pPr lvl="0"/>
            <a:r>
              <a:rPr lang="en-AU" sz="1100" kern="1200" dirty="0" smtClean="0">
                <a:solidFill>
                  <a:schemeClr val="tx1"/>
                </a:solidFill>
                <a:latin typeface="+mn-lt"/>
                <a:ea typeface="+mn-ea"/>
                <a:cs typeface="+mn-cs"/>
              </a:rPr>
              <a:t>Increase in the tax wedge on some types of non-permanent contracts to be closer to that on permanent contracts</a:t>
            </a:r>
            <a:endParaRPr lang="en-US" sz="1100" kern="1200" dirty="0" smtClean="0">
              <a:solidFill>
                <a:schemeClr val="tx1"/>
              </a:solidFill>
              <a:latin typeface="+mn-lt"/>
              <a:ea typeface="+mn-ea"/>
              <a:cs typeface="+mn-cs"/>
            </a:endParaRPr>
          </a:p>
          <a:p>
            <a:endParaRPr lang="en-US" sz="1100"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14</a:t>
            </a:fld>
            <a:endParaRPr lang="en-GB"/>
          </a:p>
        </p:txBody>
      </p:sp>
    </p:spTree>
    <p:extLst>
      <p:ext uri="{BB962C8B-B14F-4D97-AF65-F5344CB8AC3E}">
        <p14:creationId xmlns:p14="http://schemas.microsoft.com/office/powerpoint/2010/main" xmlns="" val="3084521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15</a:t>
            </a:fld>
            <a:endParaRPr lang="en-GB"/>
          </a:p>
        </p:txBody>
      </p:sp>
    </p:spTree>
    <p:extLst>
      <p:ext uri="{BB962C8B-B14F-4D97-AF65-F5344CB8AC3E}">
        <p14:creationId xmlns:p14="http://schemas.microsoft.com/office/powerpoint/2010/main" xmlns="" val="3084521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2012 labour market reform in Spain appears to have been a significant step in the right direction. </a:t>
            </a:r>
          </a:p>
          <a:p>
            <a:pPr lvl="1"/>
            <a:r>
              <a:rPr lang="en-US" sz="1200" kern="1200" dirty="0" smtClean="0">
                <a:solidFill>
                  <a:schemeClr val="tx1"/>
                </a:solidFill>
                <a:effectLst/>
                <a:latin typeface="+mn-lt"/>
                <a:ea typeface="+mn-ea"/>
                <a:cs typeface="+mn-cs"/>
              </a:rPr>
              <a:t>the Spanish labour market has already shown some signs of increased dynamism and this is likely to bring about lower dualism and faster productivity growth in the medium term. The reform focused primarily on collective bargaining and on dismissal regulations. </a:t>
            </a:r>
          </a:p>
          <a:p>
            <a:pPr lvl="0"/>
            <a:r>
              <a:rPr lang="en-US" sz="1200" kern="1200" dirty="0" smtClean="0">
                <a:solidFill>
                  <a:schemeClr val="tx1"/>
                </a:solidFill>
                <a:effectLst/>
                <a:latin typeface="+mn-lt"/>
                <a:ea typeface="+mn-ea"/>
                <a:cs typeface="+mn-cs"/>
              </a:rPr>
              <a:t>This report provides a very preliminary assessment of the short-run effects of the reform on labour market performance. This is an important caveat insofar as: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only a short period has elapsed since the implementation of the reform; ii) Spain is only now showing timid signs of recovery from a long recession; and iii) due to the breadth of the reform, it is difficult to clearly identify a counterfactual to carry out a standard evaluation. As a consequence, further monitoring is required to fully assess the impact of the reform in the medium and long term</a:t>
            </a:r>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16</a:t>
            </a:fld>
            <a:endParaRPr lang="en-GB"/>
          </a:p>
        </p:txBody>
      </p:sp>
    </p:spTree>
    <p:extLst>
      <p:ext uri="{BB962C8B-B14F-4D97-AF65-F5344CB8AC3E}">
        <p14:creationId xmlns:p14="http://schemas.microsoft.com/office/powerpoint/2010/main" xmlns="" val="3084521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17</a:t>
            </a:fld>
            <a:endParaRPr lang="en-GB"/>
          </a:p>
        </p:txBody>
      </p:sp>
    </p:spTree>
    <p:extLst>
      <p:ext uri="{BB962C8B-B14F-4D97-AF65-F5344CB8AC3E}">
        <p14:creationId xmlns:p14="http://schemas.microsoft.com/office/powerpoint/2010/main" xmlns="" val="1940654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83882A83-B4A8-4125-87FE-AC9B83188D30}" type="slidenum">
              <a:rPr lang="en-GB" smtClean="0"/>
              <a:pPr/>
              <a:t>20</a:t>
            </a:fld>
            <a:endParaRPr lang="en-GB"/>
          </a:p>
        </p:txBody>
      </p:sp>
    </p:spTree>
    <p:extLst>
      <p:ext uri="{BB962C8B-B14F-4D97-AF65-F5344CB8AC3E}">
        <p14:creationId xmlns:p14="http://schemas.microsoft.com/office/powerpoint/2010/main" xmlns="" val="3105941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2</a:t>
            </a:fld>
            <a:endParaRPr lang="en-GB"/>
          </a:p>
        </p:txBody>
      </p:sp>
    </p:spTree>
    <p:extLst>
      <p:ext uri="{BB962C8B-B14F-4D97-AF65-F5344CB8AC3E}">
        <p14:creationId xmlns:p14="http://schemas.microsoft.com/office/powerpoint/2010/main" xmlns="" val="1603391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5</a:t>
            </a:fld>
            <a:endParaRPr lang="en-GB"/>
          </a:p>
        </p:txBody>
      </p:sp>
    </p:spTree>
    <p:extLst>
      <p:ext uri="{BB962C8B-B14F-4D97-AF65-F5344CB8AC3E}">
        <p14:creationId xmlns:p14="http://schemas.microsoft.com/office/powerpoint/2010/main" xmlns="" val="1138800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smtClean="0">
                <a:solidFill>
                  <a:schemeClr val="tx1"/>
                </a:solidFill>
                <a:effectLst/>
                <a:latin typeface="+mn-lt"/>
                <a:ea typeface="+mn-ea"/>
                <a:cs typeface="+mn-cs"/>
              </a:rPr>
              <a:t>LTU</a:t>
            </a:r>
            <a:r>
              <a:rPr lang="en-GB" sz="1200" b="1" kern="1200" baseline="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has risen sharply which could feed through to a rise in structural unemployment</a:t>
            </a:r>
          </a:p>
          <a:p>
            <a:endParaRPr lang="en-GB" sz="1200" b="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As in most countries where LM</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were hardly hit by the crisis, LTU increased sharply in Slovenia.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More than one in two unemployed persons (52%) had been out of work for one year or more in the third quarter of 2013 – an increase of close to 10 pp</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since the onset of the crisis. this ratio is well above the OECD average (35.8%) but also somewhat above that of the Euro area (50.6%).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large increase in LTU</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is of particular concern because of the risk that Slovenia will experience a rise in structural unemployment if long spells of unemployment result in skills depreciation and a loss of motivation for finding work. It may also lead to some of the LTU</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becoming discouraged and dropping out of the labour force, while others are compelled to accept new jobs where they are underemployed.</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As the labour market improves, there is a risk that employers recruiting new workers prefer to hire new labour market entrants and the short-term unemployed. The </a:t>
            </a:r>
            <a:r>
              <a:rPr lang="en-GB" sz="1200" i="1" kern="1200" dirty="0" smtClean="0">
                <a:solidFill>
                  <a:schemeClr val="tx1"/>
                </a:solidFill>
                <a:effectLst/>
                <a:latin typeface="+mn-lt"/>
                <a:ea typeface="+mn-ea"/>
                <a:cs typeface="+mn-cs"/>
              </a:rPr>
              <a:t>OECD Employment Outlook 2013</a:t>
            </a:r>
            <a:r>
              <a:rPr lang="en-GB" sz="1200" kern="1200" dirty="0" smtClean="0">
                <a:solidFill>
                  <a:schemeClr val="tx1"/>
                </a:solidFill>
                <a:effectLst/>
                <a:latin typeface="+mn-lt"/>
                <a:ea typeface="+mn-ea"/>
                <a:cs typeface="+mn-cs"/>
              </a:rPr>
              <a:t> argues that public labour market programmes need to provide targeted assistance to the long-term unemployed to help them to find new jobs or access training that will improve their employability.</a:t>
            </a:r>
          </a:p>
          <a:p>
            <a:pPr marL="171450" indent="-171450">
              <a:buFontTx/>
              <a:buChar char="-"/>
            </a:pPr>
            <a:endParaRPr lang="en-US" dirty="0" smtClean="0"/>
          </a:p>
        </p:txBody>
      </p:sp>
      <p:sp>
        <p:nvSpPr>
          <p:cNvPr id="4" name="Slide Number Placeholder 3"/>
          <p:cNvSpPr>
            <a:spLocks noGrp="1"/>
          </p:cNvSpPr>
          <p:nvPr>
            <p:ph type="sldNum" sz="quarter" idx="10"/>
          </p:nvPr>
        </p:nvSpPr>
        <p:spPr/>
        <p:txBody>
          <a:bodyPr/>
          <a:lstStyle/>
          <a:p>
            <a:fld id="{83882A83-B4A8-4125-87FE-AC9B83188D30}"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Slovenia:</a:t>
            </a:r>
            <a:r>
              <a:rPr lang="en-GB" baseline="0" dirty="0" smtClean="0"/>
              <a:t>  8.4% in 1996, 18.4% in 2007, 16.3% in 2013</a:t>
            </a:r>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8</a:t>
            </a:fld>
            <a:endParaRPr lang="en-GB"/>
          </a:p>
        </p:txBody>
      </p:sp>
    </p:spTree>
    <p:extLst>
      <p:ext uri="{BB962C8B-B14F-4D97-AF65-F5344CB8AC3E}">
        <p14:creationId xmlns:p14="http://schemas.microsoft.com/office/powerpoint/2010/main" xmlns="" val="177824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endParaRPr lang="en-GB" dirty="0"/>
          </a:p>
        </p:txBody>
      </p:sp>
      <p:sp>
        <p:nvSpPr>
          <p:cNvPr id="4" name="Slide Number Placeholder 3"/>
          <p:cNvSpPr>
            <a:spLocks noGrp="1"/>
          </p:cNvSpPr>
          <p:nvPr>
            <p:ph type="sldNum" sz="quarter" idx="10"/>
          </p:nvPr>
        </p:nvSpPr>
        <p:spPr/>
        <p:txBody>
          <a:bodyPr/>
          <a:lstStyle/>
          <a:p>
            <a:fld id="{83882A83-B4A8-4125-87FE-AC9B83188D30}" type="slidenum">
              <a:rPr lang="en-GB" smtClean="0"/>
              <a:pPr/>
              <a:t>9</a:t>
            </a:fld>
            <a:endParaRPr lang="en-GB"/>
          </a:p>
        </p:txBody>
      </p:sp>
    </p:spTree>
    <p:extLst>
      <p:ext uri="{BB962C8B-B14F-4D97-AF65-F5344CB8AC3E}">
        <p14:creationId xmlns:p14="http://schemas.microsoft.com/office/powerpoint/2010/main" xmlns="" val="7839184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004D88"/>
        </a:solidFill>
        <a:effectLst/>
      </p:bgPr>
    </p:bg>
    <p:spTree>
      <p:nvGrpSpPr>
        <p:cNvPr id="1" name=""/>
        <p:cNvGrpSpPr/>
        <p:nvPr/>
      </p:nvGrpSpPr>
      <p:grpSpPr>
        <a:xfrm>
          <a:off x="0" y="0"/>
          <a:ext cx="0" cy="0"/>
          <a:chOff x="0" y="0"/>
          <a:chExt cx="0" cy="0"/>
        </a:xfrm>
      </p:grpSpPr>
      <p:pic>
        <p:nvPicPr>
          <p:cNvPr id="18" name="Imag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rot="10800000">
            <a:off x="0" y="508"/>
            <a:ext cx="2628000" cy="4229631"/>
          </a:xfrm>
          <a:prstGeom prst="rect">
            <a:avLst/>
          </a:prstGeom>
        </p:spPr>
      </p:pic>
      <p:pic>
        <p:nvPicPr>
          <p:cNvPr id="19" name="Image 18"/>
          <p:cNvPicPr>
            <a:picLocks noChangeAspect="1"/>
          </p:cNvPicPr>
          <p:nvPr userDrawn="1"/>
        </p:nvPicPr>
        <p:blipFill>
          <a:blip r:embed="rId3" cstate="print"/>
          <a:stretch>
            <a:fillRect/>
          </a:stretch>
        </p:blipFill>
        <p:spPr>
          <a:xfrm>
            <a:off x="511200" y="432000"/>
            <a:ext cx="692307" cy="1440000"/>
          </a:xfrm>
          <a:prstGeom prst="rect">
            <a:avLst/>
          </a:prstGeom>
        </p:spPr>
      </p:pic>
      <p:pic>
        <p:nvPicPr>
          <p:cNvPr id="20" name="Image 1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516000" y="2628508"/>
            <a:ext cx="2628000" cy="4229631"/>
          </a:xfrm>
          <a:prstGeom prst="rect">
            <a:avLst/>
          </a:prstGeom>
        </p:spPr>
      </p:pic>
      <p:pic>
        <p:nvPicPr>
          <p:cNvPr id="9" name="Image 8"/>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7164000" y="6055200"/>
            <a:ext cx="1742400" cy="578821"/>
          </a:xfrm>
          <a:prstGeom prst="rect">
            <a:avLst/>
          </a:prstGeom>
        </p:spPr>
      </p:pic>
      <p:sp>
        <p:nvSpPr>
          <p:cNvPr id="7" name="Espace réservé du texte 3"/>
          <p:cNvSpPr>
            <a:spLocks noGrp="1"/>
          </p:cNvSpPr>
          <p:nvPr>
            <p:ph type="body" sz="quarter" idx="10" hasCustomPrompt="1"/>
          </p:nvPr>
        </p:nvSpPr>
        <p:spPr>
          <a:xfrm>
            <a:off x="1368000" y="2480400"/>
            <a:ext cx="6300000" cy="1265731"/>
          </a:xfrm>
          <a:prstGeom prst="rect">
            <a:avLst/>
          </a:prstGeom>
        </p:spPr>
        <p:txBody>
          <a:bodyPr vert="horz" wrap="square" anchor="b" anchorCtr="0">
            <a:spAutoFit/>
          </a:bodyPr>
          <a:lstStyle>
            <a:lvl1pPr marL="0" indent="0">
              <a:lnSpc>
                <a:spcPts val="4500"/>
              </a:lnSpc>
              <a:spcBef>
                <a:spcPts val="0"/>
              </a:spcBef>
              <a:buFontTx/>
              <a:buNone/>
              <a:defRPr sz="4500" kern="1200" cap="all" baseline="0">
                <a:solidFill>
                  <a:schemeClr val="bg1"/>
                </a:solidFill>
                <a:latin typeface="Arial"/>
              </a:defRPr>
            </a:lvl1pPr>
            <a:lvl2pPr>
              <a:spcBef>
                <a:spcPts val="0"/>
              </a:spcBef>
              <a:defRPr sz="3200" baseline="0">
                <a:solidFill>
                  <a:srgbClr val="727272"/>
                </a:solidFill>
                <a:latin typeface="Arial"/>
              </a:defRPr>
            </a:lvl2pPr>
            <a:lvl3pPr>
              <a:spcBef>
                <a:spcPts val="0"/>
              </a:spcBef>
              <a:defRPr sz="3200" baseline="0">
                <a:solidFill>
                  <a:srgbClr val="727272"/>
                </a:solidFill>
                <a:latin typeface="Arial"/>
              </a:defRPr>
            </a:lvl3pPr>
            <a:lvl4pPr>
              <a:spcBef>
                <a:spcPts val="0"/>
              </a:spcBef>
              <a:defRPr sz="3200" baseline="0">
                <a:solidFill>
                  <a:srgbClr val="727272"/>
                </a:solidFill>
                <a:latin typeface="Arial"/>
              </a:defRPr>
            </a:lvl4pPr>
            <a:lvl5pPr>
              <a:spcBef>
                <a:spcPts val="0"/>
              </a:spcBef>
              <a:defRPr sz="3200" baseline="0">
                <a:solidFill>
                  <a:srgbClr val="727272"/>
                </a:solidFill>
                <a:latin typeface="Arial"/>
              </a:defRPr>
            </a:lvl5pPr>
          </a:lstStyle>
          <a:p>
            <a:pPr lvl="0"/>
            <a:r>
              <a:rPr lang="fr-FR" dirty="0" err="1" smtClean="0"/>
              <a:t>Presentation</a:t>
            </a:r>
            <a:r>
              <a:rPr lang="fr-FR" dirty="0" smtClean="0"/>
              <a:t> </a:t>
            </a:r>
            <a:r>
              <a:rPr lang="fr-FR" dirty="0" err="1" smtClean="0"/>
              <a:t>title</a:t>
            </a:r>
            <a:r>
              <a:rPr lang="fr-FR" dirty="0" smtClean="0"/>
              <a:t> </a:t>
            </a:r>
            <a:r>
              <a:rPr lang="fr-FR" dirty="0" err="1" smtClean="0"/>
              <a:t>Lorem</a:t>
            </a:r>
            <a:r>
              <a:rPr lang="fr-FR" dirty="0" smtClean="0"/>
              <a:t> </a:t>
            </a:r>
            <a:r>
              <a:rPr lang="fr-FR" dirty="0" err="1" smtClean="0"/>
              <a:t>ipsum</a:t>
            </a:r>
            <a:endParaRPr lang="fr-FR" dirty="0"/>
          </a:p>
        </p:txBody>
      </p:sp>
      <p:sp>
        <p:nvSpPr>
          <p:cNvPr id="8" name="Espace réservé du texte 3"/>
          <p:cNvSpPr>
            <a:spLocks noGrp="1"/>
          </p:cNvSpPr>
          <p:nvPr>
            <p:ph type="body" sz="quarter" idx="11" hasCustomPrompt="1"/>
          </p:nvPr>
        </p:nvSpPr>
        <p:spPr>
          <a:xfrm>
            <a:off x="1368000" y="3805000"/>
            <a:ext cx="6300000" cy="608714"/>
          </a:xfrm>
          <a:prstGeom prst="rect">
            <a:avLst/>
          </a:prstGeom>
        </p:spPr>
        <p:txBody>
          <a:bodyPr vert="horz" wrap="square" anchor="t" anchorCtr="0">
            <a:spAutoFit/>
          </a:bodyPr>
          <a:lstStyle>
            <a:lvl1pPr marL="0" indent="0">
              <a:lnSpc>
                <a:spcPts val="2000"/>
              </a:lnSpc>
              <a:spcBef>
                <a:spcPts val="0"/>
              </a:spcBef>
              <a:buFontTx/>
              <a:buNone/>
              <a:defRPr sz="1800" kern="1200" cap="none" baseline="0">
                <a:solidFill>
                  <a:schemeClr val="bg1"/>
                </a:solidFill>
                <a:latin typeface="Arial"/>
              </a:defRPr>
            </a:lvl1pPr>
            <a:lvl2pPr>
              <a:spcBef>
                <a:spcPts val="0"/>
              </a:spcBef>
              <a:defRPr sz="3200" baseline="0">
                <a:solidFill>
                  <a:srgbClr val="727272"/>
                </a:solidFill>
                <a:latin typeface="Arial"/>
              </a:defRPr>
            </a:lvl2pPr>
            <a:lvl3pPr>
              <a:spcBef>
                <a:spcPts val="0"/>
              </a:spcBef>
              <a:defRPr sz="3200" baseline="0">
                <a:solidFill>
                  <a:srgbClr val="727272"/>
                </a:solidFill>
                <a:latin typeface="Arial"/>
              </a:defRPr>
            </a:lvl3pPr>
            <a:lvl4pPr>
              <a:spcBef>
                <a:spcPts val="0"/>
              </a:spcBef>
              <a:defRPr sz="3200" baseline="0">
                <a:solidFill>
                  <a:srgbClr val="727272"/>
                </a:solidFill>
                <a:latin typeface="Arial"/>
              </a:defRPr>
            </a:lvl4pPr>
            <a:lvl5pPr>
              <a:spcBef>
                <a:spcPts val="0"/>
              </a:spcBef>
              <a:defRPr sz="3200" baseline="0">
                <a:solidFill>
                  <a:srgbClr val="727272"/>
                </a:solidFill>
                <a:latin typeface="Arial"/>
              </a:defRPr>
            </a:lvl5pPr>
          </a:lstStyle>
          <a:p>
            <a:pPr lvl="0"/>
            <a:r>
              <a:rPr lang="fr-FR" dirty="0" err="1" smtClean="0"/>
              <a:t>Subtitle</a:t>
            </a:r>
            <a:r>
              <a:rPr lang="fr-FR" dirty="0" smtClean="0"/>
              <a:t> - The </a:t>
            </a:r>
            <a:r>
              <a:rPr lang="fr-FR" dirty="0" err="1" smtClean="0"/>
              <a:t>subtitle</a:t>
            </a:r>
            <a:r>
              <a:rPr lang="fr-FR" dirty="0" smtClean="0"/>
              <a:t> </a:t>
            </a:r>
            <a:r>
              <a:rPr lang="fr-FR" dirty="0" err="1" smtClean="0"/>
              <a:t>can</a:t>
            </a:r>
            <a:r>
              <a:rPr lang="fr-FR" dirty="0" smtClean="0"/>
              <a:t> </a:t>
            </a:r>
            <a:r>
              <a:rPr lang="fr-FR" dirty="0" err="1" smtClean="0"/>
              <a:t>be</a:t>
            </a:r>
            <a:r>
              <a:rPr lang="fr-FR" dirty="0" smtClean="0"/>
              <a:t> </a:t>
            </a:r>
            <a:r>
              <a:rPr lang="fr-FR" dirty="0" err="1" smtClean="0"/>
              <a:t>extended</a:t>
            </a:r>
            <a:r>
              <a:rPr lang="fr-FR" dirty="0" smtClean="0"/>
              <a:t> to </a:t>
            </a:r>
            <a:r>
              <a:rPr lang="fr-FR" dirty="0" err="1" smtClean="0"/>
              <a:t>two</a:t>
            </a:r>
            <a:r>
              <a:rPr lang="fr-FR" dirty="0" smtClean="0"/>
              <a:t> </a:t>
            </a:r>
            <a:r>
              <a:rPr lang="fr-FR" dirty="0" err="1" smtClean="0"/>
              <a:t>lines</a:t>
            </a:r>
            <a:r>
              <a:rPr lang="fr-FR" dirty="0" smtClean="0"/>
              <a:t/>
            </a:r>
            <a:br>
              <a:rPr lang="fr-FR" dirty="0" smtClean="0"/>
            </a:br>
            <a:r>
              <a:rPr lang="fr-FR" dirty="0" err="1" smtClean="0"/>
              <a:t>Lorem</a:t>
            </a:r>
            <a:r>
              <a:rPr lang="fr-FR" dirty="0" smtClean="0"/>
              <a:t> </a:t>
            </a:r>
            <a:r>
              <a:rPr lang="fr-FR" dirty="0" err="1" smtClean="0"/>
              <a:t>ipsum</a:t>
            </a:r>
            <a:r>
              <a:rPr lang="fr-FR" dirty="0" smtClean="0"/>
              <a:t> </a:t>
            </a:r>
            <a:r>
              <a:rPr lang="fr-FR" dirty="0" err="1" smtClean="0"/>
              <a:t>dolor</a:t>
            </a:r>
            <a:r>
              <a:rPr lang="fr-FR" dirty="0" smtClean="0"/>
              <a:t> </a:t>
            </a:r>
            <a:r>
              <a:rPr lang="fr-FR" dirty="0" err="1" smtClean="0"/>
              <a:t>sit</a:t>
            </a:r>
            <a:r>
              <a:rPr lang="fr-FR" dirty="0" smtClean="0"/>
              <a:t> </a:t>
            </a:r>
            <a:r>
              <a:rPr lang="fr-FR" dirty="0" err="1" smtClean="0"/>
              <a:t>amet</a:t>
            </a:r>
            <a:r>
              <a:rPr lang="fr-FR" dirty="0" smtClean="0"/>
              <a:t> </a:t>
            </a:r>
            <a:r>
              <a:rPr lang="fr-FR" dirty="0" err="1" smtClean="0"/>
              <a:t>consectetuer</a:t>
            </a:r>
            <a:r>
              <a:rPr lang="fr-FR" dirty="0" smtClean="0"/>
              <a:t> </a:t>
            </a:r>
            <a:r>
              <a:rPr lang="fr-FR" dirty="0" err="1" smtClean="0"/>
              <a:t>adipiscing</a:t>
            </a:r>
            <a:r>
              <a:rPr lang="fr-FR" dirty="0" smtClean="0"/>
              <a:t> </a:t>
            </a:r>
            <a:r>
              <a:rPr lang="fr-FR" dirty="0" err="1" smtClean="0"/>
              <a:t>elit</a:t>
            </a:r>
            <a:endParaRPr lang="fr-FR" dirty="0"/>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rgbClr val="727272"/>
        </a:solidFill>
        <a:effectLst/>
      </p:bgPr>
    </p:bg>
    <p:spTree>
      <p:nvGrpSpPr>
        <p:cNvPr id="1" name=""/>
        <p:cNvGrpSpPr/>
        <p:nvPr/>
      </p:nvGrpSpPr>
      <p:grpSpPr>
        <a:xfrm>
          <a:off x="0" y="0"/>
          <a:ext cx="0" cy="0"/>
          <a:chOff x="0" y="0"/>
          <a:chExt cx="0" cy="0"/>
        </a:xfrm>
      </p:grpSpPr>
      <p:pic>
        <p:nvPicPr>
          <p:cNvPr id="18" name="Image 17"/>
          <p:cNvPicPr>
            <a:picLocks noChangeAspect="1"/>
          </p:cNvPicPr>
          <p:nvPr userDrawn="1"/>
        </p:nvPicPr>
        <p:blipFill>
          <a:blip r:embed="rId2" cstate="print"/>
          <a:stretch>
            <a:fillRect/>
          </a:stretch>
        </p:blipFill>
        <p:spPr>
          <a:xfrm>
            <a:off x="8193600" y="5328000"/>
            <a:ext cx="950407" cy="1530000"/>
          </a:xfrm>
          <a:prstGeom prst="rect">
            <a:avLst/>
          </a:prstGeom>
        </p:spPr>
      </p:pic>
      <p:sp>
        <p:nvSpPr>
          <p:cNvPr id="14" name="Rectangle 6"/>
          <p:cNvSpPr>
            <a:spLocks noGrp="1" noChangeArrowheads="1"/>
          </p:cNvSpPr>
          <p:nvPr>
            <p:ph type="sldNum" sz="quarter" idx="4"/>
          </p:nvPr>
        </p:nvSpPr>
        <p:spPr bwMode="auto">
          <a:xfrm>
            <a:off x="8640000" y="6411600"/>
            <a:ext cx="341397"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baseline="0">
                <a:solidFill>
                  <a:srgbClr val="004D88"/>
                </a:solidFill>
                <a:latin typeface="Arial"/>
              </a:defRPr>
            </a:lvl1pPr>
          </a:lstStyle>
          <a:p>
            <a:fld id="{CBB2FD1D-A7B9-4550-B79B-59A3320AF77E}" type="slidenum">
              <a:rPr lang="en-GB" smtClean="0"/>
              <a:pPr/>
              <a:t>‹#›</a:t>
            </a:fld>
            <a:endParaRPr lang="en-GB" dirty="0"/>
          </a:p>
        </p:txBody>
      </p:sp>
      <p:pic>
        <p:nvPicPr>
          <p:cNvPr id="20" name="Image 19"/>
          <p:cNvPicPr>
            <a:picLocks noChangeAspect="1"/>
          </p:cNvPicPr>
          <p:nvPr userDrawn="1"/>
        </p:nvPicPr>
        <p:blipFill>
          <a:blip r:embed="rId3" cstate="print"/>
          <a:stretch>
            <a:fillRect/>
          </a:stretch>
        </p:blipFill>
        <p:spPr>
          <a:xfrm>
            <a:off x="579600" y="468000"/>
            <a:ext cx="692308" cy="1440000"/>
          </a:xfrm>
          <a:prstGeom prst="rect">
            <a:avLst/>
          </a:prstGeom>
        </p:spPr>
      </p:pic>
      <p:sp>
        <p:nvSpPr>
          <p:cNvPr id="6" name="Espace réservé du texte 3"/>
          <p:cNvSpPr>
            <a:spLocks noGrp="1"/>
          </p:cNvSpPr>
          <p:nvPr>
            <p:ph type="body" sz="quarter" idx="10" hasCustomPrompt="1"/>
          </p:nvPr>
        </p:nvSpPr>
        <p:spPr>
          <a:xfrm>
            <a:off x="1260000" y="2920873"/>
            <a:ext cx="6624000" cy="1057127"/>
          </a:xfrm>
          <a:prstGeom prst="rect">
            <a:avLst/>
          </a:prstGeom>
        </p:spPr>
        <p:txBody>
          <a:bodyPr vert="horz" wrap="square" anchor="ctr" anchorCtr="0">
            <a:spAutoFit/>
          </a:bodyPr>
          <a:lstStyle>
            <a:lvl1pPr marL="0" indent="0" algn="ctr">
              <a:lnSpc>
                <a:spcPts val="3700"/>
              </a:lnSpc>
              <a:spcBef>
                <a:spcPts val="0"/>
              </a:spcBef>
              <a:buFontTx/>
              <a:buNone/>
              <a:defRPr sz="3700" kern="1200" cap="all" baseline="0">
                <a:solidFill>
                  <a:schemeClr val="bg1"/>
                </a:solidFill>
                <a:latin typeface="Arial"/>
              </a:defRPr>
            </a:lvl1pPr>
            <a:lvl2pPr>
              <a:spcBef>
                <a:spcPts val="0"/>
              </a:spcBef>
              <a:defRPr sz="3200" baseline="0">
                <a:solidFill>
                  <a:srgbClr val="727272"/>
                </a:solidFill>
                <a:latin typeface="Arial"/>
              </a:defRPr>
            </a:lvl2pPr>
            <a:lvl3pPr>
              <a:spcBef>
                <a:spcPts val="0"/>
              </a:spcBef>
              <a:defRPr sz="3200" baseline="0">
                <a:solidFill>
                  <a:srgbClr val="727272"/>
                </a:solidFill>
                <a:latin typeface="Arial"/>
              </a:defRPr>
            </a:lvl3pPr>
            <a:lvl4pPr>
              <a:spcBef>
                <a:spcPts val="0"/>
              </a:spcBef>
              <a:defRPr sz="3200" baseline="0">
                <a:solidFill>
                  <a:srgbClr val="727272"/>
                </a:solidFill>
                <a:latin typeface="Arial"/>
              </a:defRPr>
            </a:lvl4pPr>
            <a:lvl5pPr>
              <a:spcBef>
                <a:spcPts val="0"/>
              </a:spcBef>
              <a:defRPr sz="3200" baseline="0">
                <a:solidFill>
                  <a:srgbClr val="727272"/>
                </a:solidFill>
                <a:latin typeface="Arial"/>
              </a:defRPr>
            </a:lvl5pPr>
          </a:lstStyle>
          <a:p>
            <a:pPr lvl="0"/>
            <a:r>
              <a:rPr lang="fr-FR" dirty="0" err="1" smtClean="0"/>
              <a:t>Chapter</a:t>
            </a:r>
            <a:r>
              <a:rPr lang="fr-FR" dirty="0" smtClean="0"/>
              <a:t> page</a:t>
            </a:r>
            <a:br>
              <a:rPr lang="fr-FR" dirty="0" smtClean="0"/>
            </a:br>
            <a:r>
              <a:rPr lang="fr-FR" dirty="0" err="1" smtClean="0"/>
              <a:t>Lorem</a:t>
            </a:r>
            <a:r>
              <a:rPr lang="fr-FR" dirty="0" smtClean="0"/>
              <a:t> </a:t>
            </a:r>
            <a:r>
              <a:rPr lang="fr-FR" dirty="0" err="1" smtClean="0"/>
              <a:t>ipsum</a:t>
            </a:r>
            <a:endParaRPr lang="fr-FR"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pic>
        <p:nvPicPr>
          <p:cNvPr id="12" name="Image 11"/>
          <p:cNvPicPr>
            <a:picLocks noChangeAspect="1"/>
          </p:cNvPicPr>
          <p:nvPr userDrawn="1"/>
        </p:nvPicPr>
        <p:blipFill>
          <a:blip r:embed="rId2" cstate="print"/>
          <a:stretch>
            <a:fillRect/>
          </a:stretch>
        </p:blipFill>
        <p:spPr>
          <a:xfrm>
            <a:off x="8193600" y="5328000"/>
            <a:ext cx="950407" cy="1530000"/>
          </a:xfrm>
          <a:prstGeom prst="rect">
            <a:avLst/>
          </a:prstGeom>
        </p:spPr>
      </p:pic>
      <p:sp>
        <p:nvSpPr>
          <p:cNvPr id="14" name="Rectangle 6"/>
          <p:cNvSpPr>
            <a:spLocks noGrp="1" noChangeArrowheads="1"/>
          </p:cNvSpPr>
          <p:nvPr>
            <p:ph type="sldNum" sz="quarter" idx="4"/>
          </p:nvPr>
        </p:nvSpPr>
        <p:spPr bwMode="auto">
          <a:xfrm>
            <a:off x="8640000" y="6411600"/>
            <a:ext cx="341397"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baseline="0">
                <a:solidFill>
                  <a:schemeClr val="bg1"/>
                </a:solidFill>
                <a:latin typeface="Arial"/>
              </a:defRPr>
            </a:lvl1pPr>
          </a:lstStyle>
          <a:p>
            <a:fld id="{CBB2FD1D-A7B9-4550-B79B-59A3320AF77E}" type="slidenum">
              <a:rPr lang="en-GB" smtClean="0"/>
              <a:pPr/>
              <a:t>‹#›</a:t>
            </a:fld>
            <a:endParaRPr lang="en-GB" dirty="0"/>
          </a:p>
        </p:txBody>
      </p:sp>
      <p:sp>
        <p:nvSpPr>
          <p:cNvPr id="3" name="Content Placeholder 2"/>
          <p:cNvSpPr>
            <a:spLocks noGrp="1"/>
          </p:cNvSpPr>
          <p:nvPr>
            <p:ph idx="1"/>
          </p:nvPr>
        </p:nvSpPr>
        <p:spPr>
          <a:xfrm>
            <a:off x="468313" y="1600200"/>
            <a:ext cx="821848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Rectangle 6"/>
          <p:cNvSpPr/>
          <p:nvPr userDrawn="1"/>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8" name="Image 7"/>
          <p:cNvPicPr>
            <a:picLocks noChangeAspect="1"/>
          </p:cNvPicPr>
          <p:nvPr userDrawn="1"/>
        </p:nvPicPr>
        <p:blipFill>
          <a:blip r:embed="rId3" cstate="print"/>
          <a:stretch>
            <a:fillRect/>
          </a:stretch>
        </p:blipFill>
        <p:spPr>
          <a:xfrm>
            <a:off x="500400" y="288000"/>
            <a:ext cx="458653" cy="954000"/>
          </a:xfrm>
          <a:prstGeom prst="rect">
            <a:avLst/>
          </a:prstGeom>
        </p:spPr>
      </p:pic>
      <p:sp>
        <p:nvSpPr>
          <p:cNvPr id="4" name="Espace réservé du texte 3"/>
          <p:cNvSpPr>
            <a:spLocks noGrp="1"/>
          </p:cNvSpPr>
          <p:nvPr>
            <p:ph type="body" sz="quarter" idx="10" hasCustomPrompt="1"/>
          </p:nvPr>
        </p:nvSpPr>
        <p:spPr>
          <a:xfrm>
            <a:off x="1080000" y="237600"/>
            <a:ext cx="7416000" cy="1022400"/>
          </a:xfrm>
          <a:prstGeom prst="rect">
            <a:avLst/>
          </a:prstGeom>
        </p:spPr>
        <p:txBody>
          <a:bodyPr vert="horz" wrap="square" anchor="ctr" anchorCtr="0"/>
          <a:lstStyle>
            <a:lvl1pPr marL="0" indent="0">
              <a:spcBef>
                <a:spcPts val="0"/>
              </a:spcBef>
              <a:buFontTx/>
              <a:buNone/>
              <a:defRPr sz="3200" baseline="0">
                <a:solidFill>
                  <a:srgbClr val="727272"/>
                </a:solidFill>
                <a:latin typeface="Arial"/>
              </a:defRPr>
            </a:lvl1pPr>
            <a:lvl2pPr>
              <a:spcBef>
                <a:spcPts val="0"/>
              </a:spcBef>
              <a:defRPr sz="3200" baseline="0">
                <a:solidFill>
                  <a:srgbClr val="727272"/>
                </a:solidFill>
                <a:latin typeface="Arial"/>
              </a:defRPr>
            </a:lvl2pPr>
            <a:lvl3pPr>
              <a:spcBef>
                <a:spcPts val="0"/>
              </a:spcBef>
              <a:defRPr sz="3200" baseline="0">
                <a:solidFill>
                  <a:srgbClr val="727272"/>
                </a:solidFill>
                <a:latin typeface="Arial"/>
              </a:defRPr>
            </a:lvl3pPr>
            <a:lvl4pPr>
              <a:spcBef>
                <a:spcPts val="0"/>
              </a:spcBef>
              <a:defRPr sz="3200" baseline="0">
                <a:solidFill>
                  <a:srgbClr val="727272"/>
                </a:solidFill>
                <a:latin typeface="Arial"/>
              </a:defRPr>
            </a:lvl4pPr>
            <a:lvl5pPr>
              <a:spcBef>
                <a:spcPts val="0"/>
              </a:spcBef>
              <a:defRPr sz="3200" baseline="0">
                <a:solidFill>
                  <a:srgbClr val="727272"/>
                </a:solidFill>
                <a:latin typeface="Arial"/>
              </a:defRPr>
            </a:lvl5pPr>
          </a:lstStyle>
          <a:p>
            <a:pPr lvl="0"/>
            <a:r>
              <a:rPr lang="fr-FR" dirty="0" err="1" smtClean="0"/>
              <a:t>Slide</a:t>
            </a:r>
            <a:r>
              <a:rPr lang="fr-FR" dirty="0" smtClean="0"/>
              <a:t> </a:t>
            </a:r>
            <a:r>
              <a:rPr lang="fr-FR" dirty="0" err="1" smtClean="0"/>
              <a:t>title</a:t>
            </a:r>
            <a:r>
              <a:rPr lang="fr-FR" dirty="0" smtClean="0"/>
              <a:t/>
            </a:r>
            <a:br>
              <a:rPr lang="fr-FR" dirty="0" smtClean="0"/>
            </a:br>
            <a:r>
              <a:rPr lang="fr-FR" dirty="0" err="1" smtClean="0"/>
              <a:t>Slide</a:t>
            </a:r>
            <a:r>
              <a:rPr lang="fr-FR" dirty="0" smtClean="0"/>
              <a:t> </a:t>
            </a:r>
            <a:r>
              <a:rPr lang="fr-FR" dirty="0" err="1" smtClean="0"/>
              <a:t>title</a:t>
            </a:r>
            <a:r>
              <a:rPr lang="fr-FR" dirty="0" smtClean="0"/>
              <a:t> </a:t>
            </a:r>
            <a:r>
              <a:rPr lang="fr-FR" dirty="0" err="1" smtClean="0"/>
              <a:t>can</a:t>
            </a:r>
            <a:r>
              <a:rPr lang="fr-FR" dirty="0" smtClean="0"/>
              <a:t> </a:t>
            </a:r>
            <a:r>
              <a:rPr lang="fr-FR" dirty="0" err="1" smtClean="0"/>
              <a:t>be</a:t>
            </a:r>
            <a:r>
              <a:rPr lang="fr-FR" dirty="0" smtClean="0"/>
              <a:t> </a:t>
            </a:r>
            <a:r>
              <a:rPr lang="fr-FR" dirty="0" err="1" smtClean="0"/>
              <a:t>extended</a:t>
            </a:r>
            <a:r>
              <a:rPr lang="fr-FR" dirty="0" smtClean="0"/>
              <a:t> to </a:t>
            </a:r>
            <a:r>
              <a:rPr lang="fr-FR" dirty="0" err="1" smtClean="0"/>
              <a:t>two</a:t>
            </a:r>
            <a:r>
              <a:rPr lang="fr-FR" dirty="0" smtClean="0"/>
              <a:t> </a:t>
            </a:r>
            <a:r>
              <a:rPr lang="fr-FR" dirty="0" err="1" smtClean="0"/>
              <a:t>lines</a:t>
            </a:r>
            <a:endParaRPr lang="fr-FR" dirty="0"/>
          </a:p>
        </p:txBody>
      </p:sp>
    </p:spTree>
    <p:extLst>
      <p:ext uri="{BB962C8B-B14F-4D97-AF65-F5344CB8AC3E}">
        <p14:creationId xmlns:p14="http://schemas.microsoft.com/office/powerpoint/2010/main" xmlns="" val="3834644379"/>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cxnSp>
        <p:nvCxnSpPr>
          <p:cNvPr id="4" name="Straight Connector 7"/>
          <p:cNvCxnSpPr>
            <a:cxnSpLocks noChangeShapeType="1"/>
          </p:cNvCxnSpPr>
          <p:nvPr userDrawn="1"/>
        </p:nvCxnSpPr>
        <p:spPr bwMode="auto">
          <a:xfrm>
            <a:off x="0" y="1219200"/>
            <a:ext cx="9144000" cy="0"/>
          </a:xfrm>
          <a:prstGeom prst="line">
            <a:avLst/>
          </a:prstGeom>
          <a:noFill/>
          <a:ln w="25400" algn="ctr">
            <a:solidFill>
              <a:srgbClr val="2461AA"/>
            </a:solidFill>
            <a:miter lim="800000"/>
            <a:headEnd type="none" w="sm" len="sm"/>
            <a:tailEnd type="none" w="sm" len="sm"/>
          </a:ln>
          <a:extLst>
            <a:ext uri="{909E8E84-426E-40DD-AFC4-6F175D3DCCD1}">
              <a14:hiddenFill xmlns:a14="http://schemas.microsoft.com/office/drawing/2010/main" xmlns="">
                <a:noFill/>
              </a14:hiddenFill>
            </a:ext>
          </a:extLst>
        </p:spPr>
      </p:cxnSp>
      <p:sp>
        <p:nvSpPr>
          <p:cNvPr id="2" name="Title 1"/>
          <p:cNvSpPr>
            <a:spLocks noGrp="1"/>
          </p:cNvSpPr>
          <p:nvPr>
            <p:ph type="title"/>
          </p:nvPr>
        </p:nvSpPr>
        <p:spPr>
          <a:xfrm>
            <a:off x="250825" y="188913"/>
            <a:ext cx="8137525"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50825" y="1773238"/>
            <a:ext cx="8137525" cy="43227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smtClean="0"/>
            </a:lvl1pPr>
          </a:lstStyle>
          <a:p>
            <a:pPr>
              <a:defRPr/>
            </a:pPr>
            <a:fld id="{3A66A86E-7A42-4FD8-937B-75B602180C19}" type="slidenum">
              <a:rPr lang="en-US" altLang="en-US"/>
              <a:pPr>
                <a:defRPr/>
              </a:pPr>
              <a:t>‹#›</a:t>
            </a:fld>
            <a:endParaRPr lang="en-US" altLang="en-US"/>
          </a:p>
        </p:txBody>
      </p:sp>
      <p:sp>
        <p:nvSpPr>
          <p:cNvPr id="6" name="Rectangle 5"/>
          <p:cNvSpPr>
            <a:spLocks noGrp="1" noChangeArrowheads="1"/>
          </p:cNvSpPr>
          <p:nvPr>
            <p:ph type="dt" sz="half" idx="11"/>
          </p:nvPr>
        </p:nvSpPr>
        <p:spPr/>
        <p:txBody>
          <a:bodyPr/>
          <a:lstStyle>
            <a:lvl1pPr>
              <a:defRPr/>
            </a:lvl1pPr>
          </a:lstStyle>
          <a:p>
            <a:pPr>
              <a:defRPr/>
            </a:pPr>
            <a:r>
              <a:rPr lang="en-US"/>
              <a:t>11 February, 2009</a:t>
            </a:r>
          </a:p>
        </p:txBody>
      </p:sp>
      <p:sp>
        <p:nvSpPr>
          <p:cNvPr id="7" name="Footer Placeholder 6"/>
          <p:cNvSpPr>
            <a:spLocks noGrp="1" noChangeArrowheads="1"/>
          </p:cNvSpPr>
          <p:nvPr>
            <p:ph type="ftr" sz="quarter" idx="12"/>
          </p:nvPr>
        </p:nvSpPr>
        <p:spPr>
          <a:xfrm>
            <a:off x="3124200" y="6248400"/>
            <a:ext cx="6019800" cy="457200"/>
          </a:xfrm>
          <a:prstGeom prst="rect">
            <a:avLst/>
          </a:prstGeom>
        </p:spPr>
        <p:txBody>
          <a:bodyPr/>
          <a:lstStyle>
            <a:lvl1pPr>
              <a:defRPr smtClean="0">
                <a:solidFill>
                  <a:srgbClr val="2461AA"/>
                </a:solidFill>
                <a:latin typeface="Century Gothic" pitchFamily="34" charset="0"/>
              </a:defRPr>
            </a:lvl1pPr>
          </a:lstStyle>
          <a:p>
            <a:pPr>
              <a:defRPr/>
            </a:pPr>
            <a:endParaRPr lang="en-US" altLang="en-US"/>
          </a:p>
        </p:txBody>
      </p:sp>
    </p:spTree>
    <p:extLst>
      <p:ext uri="{BB962C8B-B14F-4D97-AF65-F5344CB8AC3E}">
        <p14:creationId xmlns:p14="http://schemas.microsoft.com/office/powerpoint/2010/main" xmlns="" val="378605393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8193600" y="5328184"/>
            <a:ext cx="950407" cy="1529631"/>
          </a:xfrm>
          <a:prstGeom prst="rect">
            <a:avLst/>
          </a:prstGeom>
        </p:spPr>
      </p:pic>
      <p:sp>
        <p:nvSpPr>
          <p:cNvPr id="439300" name="Rectangle 4"/>
          <p:cNvSpPr>
            <a:spLocks noGrp="1" noChangeArrowheads="1"/>
          </p:cNvSpPr>
          <p:nvPr>
            <p:ph type="dt" sz="half" idx="2"/>
          </p:nvPr>
        </p:nvSpPr>
        <p:spPr bwMode="auto">
          <a:xfrm>
            <a:off x="403200" y="6411600"/>
            <a:ext cx="683851"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l">
              <a:defRPr sz="1000">
                <a:solidFill>
                  <a:srgbClr val="727272"/>
                </a:solidFill>
                <a:latin typeface="Arial"/>
              </a:defRPr>
            </a:lvl1pPr>
          </a:lstStyle>
          <a:p>
            <a:fld id="{E13C8774-2F54-4657-B226-E4BCB2A77CB9}" type="datetime1">
              <a:rPr lang="en-GB" smtClean="0"/>
              <a:pPr/>
              <a:t>07/07/2014</a:t>
            </a:fld>
            <a:endParaRPr lang="en-GB" dirty="0"/>
          </a:p>
        </p:txBody>
      </p:sp>
      <p:sp>
        <p:nvSpPr>
          <p:cNvPr id="439302" name="Rectangle 6"/>
          <p:cNvSpPr>
            <a:spLocks noGrp="1" noChangeArrowheads="1"/>
          </p:cNvSpPr>
          <p:nvPr>
            <p:ph type="sldNum" sz="quarter" idx="4"/>
          </p:nvPr>
        </p:nvSpPr>
        <p:spPr bwMode="auto">
          <a:xfrm>
            <a:off x="8640000" y="6411600"/>
            <a:ext cx="341397"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baseline="0">
                <a:solidFill>
                  <a:schemeClr val="bg1"/>
                </a:solidFill>
                <a:latin typeface="Arial"/>
              </a:defRPr>
            </a:lvl1pPr>
          </a:lstStyle>
          <a:p>
            <a:fld id="{CBB2FD1D-A7B9-4550-B79B-59A3320AF77E}" type="slidenum">
              <a:rPr lang="en-GB" smtClean="0"/>
              <a:pPr/>
              <a:t>‹#›</a:t>
            </a:fld>
            <a:endParaRPr lang="en-GB" dirty="0"/>
          </a:p>
        </p:txBody>
      </p:sp>
      <p:sp>
        <p:nvSpPr>
          <p:cNvPr id="11" name="ZoneTexte 10"/>
          <p:cNvSpPr txBox="1"/>
          <p:nvPr userDrawn="1"/>
        </p:nvSpPr>
        <p:spPr>
          <a:xfrm>
            <a:off x="1368000" y="6411600"/>
            <a:ext cx="4320000" cy="246221"/>
          </a:xfrm>
          <a:prstGeom prst="rect">
            <a:avLst/>
          </a:prstGeom>
          <a:noFill/>
        </p:spPr>
        <p:txBody>
          <a:bodyPr wrap="square" rtlCol="0" anchor="t" anchorCtr="0">
            <a:spAutoFit/>
          </a:bodyPr>
          <a:lstStyle/>
          <a:p>
            <a:r>
              <a:rPr lang="fr-FR" sz="1000" kern="1200" dirty="0" smtClean="0">
                <a:solidFill>
                  <a:srgbClr val="727272"/>
                </a:solidFill>
                <a:latin typeface="Arial"/>
                <a:ea typeface="+mn-ea"/>
                <a:cs typeface="+mn-cs"/>
              </a:rPr>
              <a:t>Stefano Scarpetta, OECD</a:t>
            </a:r>
            <a:endParaRPr lang="fr-FR" sz="1000" cap="all" dirty="0">
              <a:solidFill>
                <a:srgbClr val="727272"/>
              </a:solidFill>
              <a:latin typeface="Arial"/>
            </a:endParaRPr>
          </a:p>
        </p:txBody>
      </p:sp>
      <p:sp>
        <p:nvSpPr>
          <p:cNvPr id="7" name="Rectangle 6"/>
          <p:cNvSpPr/>
          <p:nvPr userDrawn="1"/>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9" name="Image 8"/>
          <p:cNvPicPr>
            <a:picLocks noChangeAspect="1"/>
          </p:cNvPicPr>
          <p:nvPr userDrawn="1"/>
        </p:nvPicPr>
        <p:blipFill>
          <a:blip r:embed="rId7" cstate="print"/>
          <a:stretch>
            <a:fillRect/>
          </a:stretch>
        </p:blipFill>
        <p:spPr>
          <a:xfrm>
            <a:off x="500400" y="288000"/>
            <a:ext cx="458653" cy="954000"/>
          </a:xfrm>
          <a:prstGeom prst="rect">
            <a:avLst/>
          </a:prstGeom>
        </p:spPr>
      </p:pic>
      <p:sp>
        <p:nvSpPr>
          <p:cNvPr id="13" name="Espace réservé du texte 3"/>
          <p:cNvSpPr txBox="1">
            <a:spLocks/>
          </p:cNvSpPr>
          <p:nvPr userDrawn="1"/>
        </p:nvSpPr>
        <p:spPr>
          <a:xfrm>
            <a:off x="1080000" y="237600"/>
            <a:ext cx="7416000" cy="1022400"/>
          </a:xfrm>
          <a:prstGeom prst="rect">
            <a:avLst/>
          </a:prstGeom>
        </p:spPr>
        <p:txBody>
          <a:bodyPr vert="horz" wrap="square" anchor="ctr" anchorCtr="0"/>
          <a:lstStyle>
            <a:lvl1pPr marL="0" indent="0" algn="l" rtl="0" eaLnBrk="1" fontAlgn="base" hangingPunct="1">
              <a:spcBef>
                <a:spcPts val="0"/>
              </a:spcBef>
              <a:spcAft>
                <a:spcPct val="0"/>
              </a:spcAft>
              <a:buFontTx/>
              <a:buNone/>
              <a:defRPr sz="3200" baseline="0">
                <a:solidFill>
                  <a:srgbClr val="727272"/>
                </a:solidFill>
                <a:latin typeface="Arial"/>
                <a:ea typeface="+mn-ea"/>
                <a:cs typeface="+mn-cs"/>
              </a:defRPr>
            </a:lvl1pPr>
            <a:lvl2pPr marL="742950" indent="-285750" algn="l" rtl="0" eaLnBrk="1" fontAlgn="base" hangingPunct="1">
              <a:spcBef>
                <a:spcPts val="0"/>
              </a:spcBef>
              <a:spcAft>
                <a:spcPct val="0"/>
              </a:spcAft>
              <a:buChar char="–"/>
              <a:defRPr sz="3200" baseline="0">
                <a:solidFill>
                  <a:srgbClr val="727272"/>
                </a:solidFill>
                <a:latin typeface="Arial"/>
                <a:cs typeface="+mn-cs"/>
              </a:defRPr>
            </a:lvl2pPr>
            <a:lvl3pPr marL="1143000" indent="-228600" algn="l" rtl="0" eaLnBrk="1" fontAlgn="base" hangingPunct="1">
              <a:spcBef>
                <a:spcPts val="0"/>
              </a:spcBef>
              <a:spcAft>
                <a:spcPct val="0"/>
              </a:spcAft>
              <a:buChar char="•"/>
              <a:defRPr sz="3200" baseline="0">
                <a:solidFill>
                  <a:srgbClr val="727272"/>
                </a:solidFill>
                <a:latin typeface="Arial"/>
                <a:cs typeface="+mn-cs"/>
              </a:defRPr>
            </a:lvl3pPr>
            <a:lvl4pPr marL="1600200" indent="-228600" algn="l" rtl="0" eaLnBrk="1" fontAlgn="base" hangingPunct="1">
              <a:spcBef>
                <a:spcPts val="0"/>
              </a:spcBef>
              <a:spcAft>
                <a:spcPct val="0"/>
              </a:spcAft>
              <a:buChar char="–"/>
              <a:defRPr sz="3200" baseline="0">
                <a:solidFill>
                  <a:srgbClr val="727272"/>
                </a:solidFill>
                <a:latin typeface="Arial"/>
                <a:cs typeface="+mn-cs"/>
              </a:defRPr>
            </a:lvl4pPr>
            <a:lvl5pPr marL="2057400" indent="-228600" algn="l" rtl="0" eaLnBrk="1" fontAlgn="base" hangingPunct="1">
              <a:spcBef>
                <a:spcPts val="0"/>
              </a:spcBef>
              <a:spcAft>
                <a:spcPct val="0"/>
              </a:spcAft>
              <a:buChar char="»"/>
              <a:defRPr sz="3200" baseline="0">
                <a:solidFill>
                  <a:srgbClr val="727272"/>
                </a:solidFill>
                <a:latin typeface="Arial"/>
                <a:cs typeface="+mn-cs"/>
              </a:defRPr>
            </a:lvl5pPr>
            <a:lvl6pPr marL="2514600" indent="-228600" algn="l" rtl="0" eaLnBrk="1" fontAlgn="base" hangingPunct="1">
              <a:spcBef>
                <a:spcPct val="20000"/>
              </a:spcBef>
              <a:spcAft>
                <a:spcPct val="0"/>
              </a:spcAft>
              <a:buChar char="»"/>
              <a:defRPr sz="2000">
                <a:solidFill>
                  <a:srgbClr val="0073CF"/>
                </a:solidFill>
                <a:latin typeface="+mn-lt"/>
                <a:cs typeface="+mn-cs"/>
              </a:defRPr>
            </a:lvl6pPr>
            <a:lvl7pPr marL="2971800" indent="-228600" algn="l" rtl="0" eaLnBrk="1" fontAlgn="base" hangingPunct="1">
              <a:spcBef>
                <a:spcPct val="20000"/>
              </a:spcBef>
              <a:spcAft>
                <a:spcPct val="0"/>
              </a:spcAft>
              <a:buChar char="»"/>
              <a:defRPr sz="2000">
                <a:solidFill>
                  <a:srgbClr val="0073CF"/>
                </a:solidFill>
                <a:latin typeface="+mn-lt"/>
                <a:cs typeface="+mn-cs"/>
              </a:defRPr>
            </a:lvl7pPr>
            <a:lvl8pPr marL="3429000" indent="-228600" algn="l" rtl="0" eaLnBrk="1" fontAlgn="base" hangingPunct="1">
              <a:spcBef>
                <a:spcPct val="20000"/>
              </a:spcBef>
              <a:spcAft>
                <a:spcPct val="0"/>
              </a:spcAft>
              <a:buChar char="»"/>
              <a:defRPr sz="2000">
                <a:solidFill>
                  <a:srgbClr val="0073CF"/>
                </a:solidFill>
                <a:latin typeface="+mn-lt"/>
                <a:cs typeface="+mn-cs"/>
              </a:defRPr>
            </a:lvl8pPr>
            <a:lvl9pPr marL="3886200" indent="-228600" algn="l" rtl="0" eaLnBrk="1" fontAlgn="base" hangingPunct="1">
              <a:spcBef>
                <a:spcPct val="20000"/>
              </a:spcBef>
              <a:spcAft>
                <a:spcPct val="0"/>
              </a:spcAft>
              <a:buChar char="»"/>
              <a:defRPr sz="2000">
                <a:solidFill>
                  <a:srgbClr val="0073CF"/>
                </a:solidFill>
                <a:latin typeface="+mn-lt"/>
                <a:cs typeface="+mn-cs"/>
              </a:defRPr>
            </a:lvl9pPr>
          </a:lstStyle>
          <a:p>
            <a:r>
              <a:rPr lang="fr-FR" smtClean="0"/>
              <a:t>Slide title</a:t>
            </a:r>
            <a:br>
              <a:rPr lang="fr-FR" smtClean="0"/>
            </a:br>
            <a:r>
              <a:rPr lang="fr-FR" smtClean="0"/>
              <a:t>Slide title can be extended to two lines</a:t>
            </a:r>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1" r:id="rId3"/>
    <p:sldLayoutId id="2147483672" r:id="rId4"/>
  </p:sldLayoutIdLst>
  <p:transition/>
  <p:timing>
    <p:tnLst>
      <p:par>
        <p:cTn id="1" dur="indefinite" restart="never" nodeType="tmRoot"/>
      </p:par>
    </p:tnLst>
  </p:timing>
  <p:hf hdr="0" dt="0"/>
  <p:txStyles>
    <p:titleStyle>
      <a:lvl1pPr algn="ctr" rtl="0" eaLnBrk="1" fontAlgn="base" hangingPunct="1">
        <a:spcBef>
          <a:spcPct val="0"/>
        </a:spcBef>
        <a:spcAft>
          <a:spcPct val="0"/>
        </a:spcAft>
        <a:defRPr sz="4000">
          <a:solidFill>
            <a:schemeClr val="bg1"/>
          </a:solidFill>
          <a:latin typeface="+mj-lt"/>
          <a:ea typeface="+mj-ea"/>
          <a:cs typeface="+mj-cs"/>
        </a:defRPr>
      </a:lvl1pPr>
      <a:lvl2pPr algn="ctr" rtl="0" eaLnBrk="1" fontAlgn="base" hangingPunct="1">
        <a:spcBef>
          <a:spcPct val="0"/>
        </a:spcBef>
        <a:spcAft>
          <a:spcPct val="0"/>
        </a:spcAft>
        <a:defRPr sz="4400">
          <a:solidFill>
            <a:schemeClr val="bg2"/>
          </a:solidFill>
          <a:latin typeface="Helvetica" pitchFamily="34" charset="0"/>
          <a:cs typeface="Arial" charset="0"/>
        </a:defRPr>
      </a:lvl2pPr>
      <a:lvl3pPr algn="ctr" rtl="0" eaLnBrk="1" fontAlgn="base" hangingPunct="1">
        <a:spcBef>
          <a:spcPct val="0"/>
        </a:spcBef>
        <a:spcAft>
          <a:spcPct val="0"/>
        </a:spcAft>
        <a:defRPr sz="4400">
          <a:solidFill>
            <a:schemeClr val="bg2"/>
          </a:solidFill>
          <a:latin typeface="Helvetica" pitchFamily="34" charset="0"/>
          <a:cs typeface="Arial" charset="0"/>
        </a:defRPr>
      </a:lvl3pPr>
      <a:lvl4pPr algn="ctr" rtl="0" eaLnBrk="1" fontAlgn="base" hangingPunct="1">
        <a:spcBef>
          <a:spcPct val="0"/>
        </a:spcBef>
        <a:spcAft>
          <a:spcPct val="0"/>
        </a:spcAft>
        <a:defRPr sz="4400">
          <a:solidFill>
            <a:schemeClr val="bg2"/>
          </a:solidFill>
          <a:latin typeface="Helvetica" pitchFamily="34" charset="0"/>
          <a:cs typeface="Arial" charset="0"/>
        </a:defRPr>
      </a:lvl4pPr>
      <a:lvl5pPr algn="ctr" rtl="0" eaLnBrk="1" fontAlgn="base" hangingPunct="1">
        <a:spcBef>
          <a:spcPct val="0"/>
        </a:spcBef>
        <a:spcAft>
          <a:spcPct val="0"/>
        </a:spcAft>
        <a:defRPr sz="4400">
          <a:solidFill>
            <a:schemeClr val="bg2"/>
          </a:solidFill>
          <a:latin typeface="Helvetica" pitchFamily="34" charset="0"/>
          <a:cs typeface="Arial" charset="0"/>
        </a:defRPr>
      </a:lvl5pPr>
      <a:lvl6pPr marL="457200" algn="ctr" rtl="0" eaLnBrk="1" fontAlgn="base" hangingPunct="1">
        <a:spcBef>
          <a:spcPct val="0"/>
        </a:spcBef>
        <a:spcAft>
          <a:spcPct val="0"/>
        </a:spcAft>
        <a:defRPr sz="4400">
          <a:solidFill>
            <a:schemeClr val="bg2"/>
          </a:solidFill>
          <a:latin typeface="Helvetica" pitchFamily="34" charset="0"/>
          <a:cs typeface="Arial" charset="0"/>
        </a:defRPr>
      </a:lvl6pPr>
      <a:lvl7pPr marL="914400" algn="ctr" rtl="0" eaLnBrk="1" fontAlgn="base" hangingPunct="1">
        <a:spcBef>
          <a:spcPct val="0"/>
        </a:spcBef>
        <a:spcAft>
          <a:spcPct val="0"/>
        </a:spcAft>
        <a:defRPr sz="4400">
          <a:solidFill>
            <a:schemeClr val="bg2"/>
          </a:solidFill>
          <a:latin typeface="Helvetica" pitchFamily="34" charset="0"/>
          <a:cs typeface="Arial" charset="0"/>
        </a:defRPr>
      </a:lvl7pPr>
      <a:lvl8pPr marL="1371600" algn="ctr" rtl="0" eaLnBrk="1" fontAlgn="base" hangingPunct="1">
        <a:spcBef>
          <a:spcPct val="0"/>
        </a:spcBef>
        <a:spcAft>
          <a:spcPct val="0"/>
        </a:spcAft>
        <a:defRPr sz="4400">
          <a:solidFill>
            <a:schemeClr val="bg2"/>
          </a:solidFill>
          <a:latin typeface="Helvetica" pitchFamily="34" charset="0"/>
          <a:cs typeface="Arial" charset="0"/>
        </a:defRPr>
      </a:lvl8pPr>
      <a:lvl9pPr marL="1828800" algn="ctr" rtl="0" eaLnBrk="1" fontAlgn="base" hangingPunct="1">
        <a:spcBef>
          <a:spcPct val="0"/>
        </a:spcBef>
        <a:spcAft>
          <a:spcPct val="0"/>
        </a:spcAft>
        <a:defRPr sz="4400">
          <a:solidFill>
            <a:schemeClr val="bg2"/>
          </a:solidFill>
          <a:latin typeface="Helvetic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cs typeface="+mn-cs"/>
        </a:defRPr>
      </a:lvl2pPr>
      <a:lvl3pPr marL="1143000" indent="-228600" algn="l" rtl="0" eaLnBrk="1" fontAlgn="base" hangingPunct="1">
        <a:spcBef>
          <a:spcPct val="20000"/>
        </a:spcBef>
        <a:spcAft>
          <a:spcPct val="0"/>
        </a:spcAft>
        <a:buChar char="•"/>
        <a:defRPr sz="2400">
          <a:solidFill>
            <a:schemeClr val="bg1"/>
          </a:solidFill>
          <a:latin typeface="+mn-lt"/>
          <a:cs typeface="+mn-cs"/>
        </a:defRPr>
      </a:lvl3pPr>
      <a:lvl4pPr marL="1600200" indent="-228600" algn="l" rtl="0" eaLnBrk="1" fontAlgn="base" hangingPunct="1">
        <a:spcBef>
          <a:spcPct val="20000"/>
        </a:spcBef>
        <a:spcAft>
          <a:spcPct val="0"/>
        </a:spcAft>
        <a:buChar char="–"/>
        <a:defRPr sz="2000">
          <a:solidFill>
            <a:schemeClr val="bg1"/>
          </a:solidFill>
          <a:latin typeface="+mn-lt"/>
          <a:cs typeface="+mn-cs"/>
        </a:defRPr>
      </a:lvl4pPr>
      <a:lvl5pPr marL="2057400" indent="-228600" algn="l" rtl="0" eaLnBrk="1" fontAlgn="base" hangingPunct="1">
        <a:spcBef>
          <a:spcPct val="20000"/>
        </a:spcBef>
        <a:spcAft>
          <a:spcPct val="0"/>
        </a:spcAft>
        <a:buChar char="»"/>
        <a:defRPr sz="2000">
          <a:solidFill>
            <a:schemeClr val="bg1"/>
          </a:solidFill>
          <a:latin typeface="+mn-lt"/>
          <a:cs typeface="+mn-cs"/>
        </a:defRPr>
      </a:lvl5pPr>
      <a:lvl6pPr marL="2514600" indent="-228600" algn="l" rtl="0" eaLnBrk="1" fontAlgn="base" hangingPunct="1">
        <a:spcBef>
          <a:spcPct val="20000"/>
        </a:spcBef>
        <a:spcAft>
          <a:spcPct val="0"/>
        </a:spcAft>
        <a:buChar char="»"/>
        <a:defRPr sz="2000">
          <a:solidFill>
            <a:srgbClr val="0073CF"/>
          </a:solidFill>
          <a:latin typeface="+mn-lt"/>
          <a:cs typeface="+mn-cs"/>
        </a:defRPr>
      </a:lvl6pPr>
      <a:lvl7pPr marL="2971800" indent="-228600" algn="l" rtl="0" eaLnBrk="1" fontAlgn="base" hangingPunct="1">
        <a:spcBef>
          <a:spcPct val="20000"/>
        </a:spcBef>
        <a:spcAft>
          <a:spcPct val="0"/>
        </a:spcAft>
        <a:buChar char="»"/>
        <a:defRPr sz="2000">
          <a:solidFill>
            <a:srgbClr val="0073CF"/>
          </a:solidFill>
          <a:latin typeface="+mn-lt"/>
          <a:cs typeface="+mn-cs"/>
        </a:defRPr>
      </a:lvl7pPr>
      <a:lvl8pPr marL="3429000" indent="-228600" algn="l" rtl="0" eaLnBrk="1" fontAlgn="base" hangingPunct="1">
        <a:spcBef>
          <a:spcPct val="20000"/>
        </a:spcBef>
        <a:spcAft>
          <a:spcPct val="0"/>
        </a:spcAft>
        <a:buChar char="»"/>
        <a:defRPr sz="2000">
          <a:solidFill>
            <a:srgbClr val="0073CF"/>
          </a:solidFill>
          <a:latin typeface="+mn-lt"/>
          <a:cs typeface="+mn-cs"/>
        </a:defRPr>
      </a:lvl8pPr>
      <a:lvl9pPr marL="3886200" indent="-228600" algn="l" rtl="0" eaLnBrk="1" fontAlgn="base" hangingPunct="1">
        <a:spcBef>
          <a:spcPct val="20000"/>
        </a:spcBef>
        <a:spcAft>
          <a:spcPct val="0"/>
        </a:spcAft>
        <a:buChar char="»"/>
        <a:defRPr sz="2000">
          <a:solidFill>
            <a:srgbClr val="0073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oecd.org/employment/database"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www.oecd.org/els/Brochure2013.pdf"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115616" y="3068960"/>
            <a:ext cx="7632848" cy="830997"/>
          </a:xfrm>
        </p:spPr>
        <p:txBody>
          <a:bodyPr/>
          <a:lstStyle/>
          <a:p>
            <a:pPr>
              <a:lnSpc>
                <a:spcPct val="100000"/>
              </a:lnSpc>
            </a:pPr>
            <a:r>
              <a:rPr lang="en-GB" sz="2400" dirty="0" smtClean="0"/>
              <a:t>Recent labour market DEVELOPMENTS AND POLICY reforms</a:t>
            </a:r>
            <a:endParaRPr lang="fr-FR" sz="2400" b="1" dirty="0">
              <a:solidFill>
                <a:schemeClr val="accent2">
                  <a:lumMod val="20000"/>
                  <a:lumOff val="80000"/>
                </a:schemeClr>
              </a:solidFill>
            </a:endParaRPr>
          </a:p>
        </p:txBody>
      </p:sp>
      <p:sp>
        <p:nvSpPr>
          <p:cNvPr id="3" name="Espace réservé du texte 2"/>
          <p:cNvSpPr>
            <a:spLocks noGrp="1"/>
          </p:cNvSpPr>
          <p:nvPr>
            <p:ph type="body" sz="quarter" idx="11"/>
          </p:nvPr>
        </p:nvSpPr>
        <p:spPr>
          <a:xfrm>
            <a:off x="1835696" y="7245424"/>
            <a:ext cx="6300000" cy="861774"/>
          </a:xfrm>
        </p:spPr>
        <p:txBody>
          <a:bodyPr/>
          <a:lstStyle/>
          <a:p>
            <a:pPr algn="ctr"/>
            <a:r>
              <a:rPr lang="en-US" sz="2800" dirty="0" smtClean="0"/>
              <a:t> </a:t>
            </a:r>
            <a:r>
              <a:rPr lang="en-US" sz="2800" kern="100" dirty="0" smtClean="0"/>
              <a:t/>
            </a:r>
            <a:br>
              <a:rPr lang="en-US" sz="2800" kern="100" dirty="0" smtClean="0"/>
            </a:br>
            <a:endParaRPr lang="en-US" sz="2800" kern="100" dirty="0" smtClean="0"/>
          </a:p>
          <a:p>
            <a:pPr algn="ctr"/>
            <a:endParaRPr lang="fr-FR" sz="2800" dirty="0"/>
          </a:p>
        </p:txBody>
      </p:sp>
      <p:sp>
        <p:nvSpPr>
          <p:cNvPr id="4" name="Rectangle 3"/>
          <p:cNvSpPr/>
          <p:nvPr/>
        </p:nvSpPr>
        <p:spPr>
          <a:xfrm>
            <a:off x="2483768" y="97468"/>
            <a:ext cx="6660232" cy="954107"/>
          </a:xfrm>
          <a:prstGeom prst="rect">
            <a:avLst/>
          </a:prstGeom>
        </p:spPr>
        <p:txBody>
          <a:bodyPr wrap="square">
            <a:spAutoFit/>
          </a:bodyPr>
          <a:lstStyle/>
          <a:p>
            <a:pPr algn="ctr"/>
            <a:r>
              <a:rPr lang="en-US" sz="2800" b="1" dirty="0" smtClean="0">
                <a:solidFill>
                  <a:schemeClr val="bg1"/>
                </a:solidFill>
                <a:latin typeface="+mj-lt"/>
              </a:rPr>
              <a:t>Structural Challenges of the Slovenian Economy </a:t>
            </a:r>
            <a:r>
              <a:rPr lang="en-GB" sz="2800" dirty="0" smtClean="0">
                <a:solidFill>
                  <a:schemeClr val="bg1"/>
                </a:solidFill>
                <a:latin typeface="+mj-lt"/>
              </a:rPr>
              <a:t>8th July 2014</a:t>
            </a:r>
            <a:endParaRPr lang="fr-FR" sz="2800" dirty="0">
              <a:solidFill>
                <a:schemeClr val="bg1"/>
              </a:solidFill>
              <a:latin typeface="+mj-lt"/>
            </a:endParaRPr>
          </a:p>
        </p:txBody>
      </p:sp>
      <p:sp>
        <p:nvSpPr>
          <p:cNvPr id="5" name="Rectangle 4"/>
          <p:cNvSpPr/>
          <p:nvPr/>
        </p:nvSpPr>
        <p:spPr>
          <a:xfrm>
            <a:off x="0" y="4653136"/>
            <a:ext cx="6552728" cy="1692771"/>
          </a:xfrm>
          <a:prstGeom prst="rect">
            <a:avLst/>
          </a:prstGeom>
        </p:spPr>
        <p:txBody>
          <a:bodyPr wrap="square">
            <a:spAutoFit/>
          </a:bodyPr>
          <a:lstStyle/>
          <a:p>
            <a:endParaRPr lang="en-US" sz="2400" b="1" dirty="0" smtClean="0">
              <a:solidFill>
                <a:schemeClr val="bg1"/>
              </a:solidFill>
            </a:endParaRPr>
          </a:p>
          <a:p>
            <a:r>
              <a:rPr lang="en-US" sz="2000" b="1" dirty="0" smtClean="0">
                <a:solidFill>
                  <a:schemeClr val="bg1"/>
                </a:solidFill>
                <a:latin typeface="+mj-lt"/>
              </a:rPr>
              <a:t>Sandrine </a:t>
            </a:r>
            <a:r>
              <a:rPr lang="en-US" sz="2000" b="1" dirty="0" err="1">
                <a:solidFill>
                  <a:schemeClr val="bg1"/>
                </a:solidFill>
                <a:latin typeface="+mj-lt"/>
              </a:rPr>
              <a:t>C</a:t>
            </a:r>
            <a:r>
              <a:rPr lang="en-US" sz="2000" b="1" dirty="0" err="1" smtClean="0">
                <a:solidFill>
                  <a:schemeClr val="bg1"/>
                </a:solidFill>
                <a:latin typeface="+mj-lt"/>
              </a:rPr>
              <a:t>azes</a:t>
            </a:r>
            <a:endParaRPr lang="en-US" sz="2000" b="1" dirty="0" smtClean="0">
              <a:solidFill>
                <a:schemeClr val="bg1"/>
              </a:solidFill>
              <a:latin typeface="+mj-lt"/>
            </a:endParaRPr>
          </a:p>
          <a:p>
            <a:r>
              <a:rPr lang="en-US" sz="2000" dirty="0" smtClean="0">
                <a:solidFill>
                  <a:schemeClr val="bg1"/>
                </a:solidFill>
                <a:latin typeface="+mj-lt"/>
              </a:rPr>
              <a:t>Senior Economist </a:t>
            </a:r>
            <a:br>
              <a:rPr lang="en-US" sz="2000" dirty="0" smtClean="0">
                <a:solidFill>
                  <a:schemeClr val="bg1"/>
                </a:solidFill>
                <a:latin typeface="+mj-lt"/>
              </a:rPr>
            </a:br>
            <a:r>
              <a:rPr lang="en-US" sz="2000" dirty="0" smtClean="0">
                <a:solidFill>
                  <a:schemeClr val="bg1"/>
                </a:solidFill>
                <a:latin typeface="+mj-lt"/>
              </a:rPr>
              <a:t>Employment, Labour and Social Affairs</a:t>
            </a:r>
          </a:p>
          <a:p>
            <a:r>
              <a:rPr lang="en-US" sz="2000" dirty="0" smtClean="0">
                <a:solidFill>
                  <a:schemeClr val="bg1"/>
                </a:solidFill>
                <a:latin typeface="+mj-lt"/>
              </a:rPr>
              <a:t>OECD</a:t>
            </a:r>
            <a:endParaRPr lang="en-US" sz="2000" dirty="0">
              <a:latin typeface="+mj-lt"/>
            </a:endParaRPr>
          </a:p>
        </p:txBody>
      </p:sp>
    </p:spTree>
    <p:extLst>
      <p:ext uri="{BB962C8B-B14F-4D97-AF65-F5344CB8AC3E}">
        <p14:creationId xmlns:p14="http://schemas.microsoft.com/office/powerpoint/2010/main" xmlns="" val="148645113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10</a:t>
            </a:fld>
            <a:endParaRPr lang="en-GB" dirty="0"/>
          </a:p>
        </p:txBody>
      </p:sp>
      <p:sp>
        <p:nvSpPr>
          <p:cNvPr id="3" name="Content Placeholder 2"/>
          <p:cNvSpPr>
            <a:spLocks noGrp="1"/>
          </p:cNvSpPr>
          <p:nvPr>
            <p:ph idx="1"/>
          </p:nvPr>
        </p:nvSpPr>
        <p:spPr>
          <a:xfrm>
            <a:off x="539552" y="1628800"/>
            <a:ext cx="8218487" cy="4525963"/>
          </a:xfrm>
        </p:spPr>
        <p:txBody>
          <a:bodyPr/>
          <a:lstStyle/>
          <a:p>
            <a:pPr marL="609600" indent="-609600" fontAlgn="auto">
              <a:lnSpc>
                <a:spcPct val="90000"/>
              </a:lnSpc>
              <a:spcBef>
                <a:spcPts val="0"/>
              </a:spcBef>
              <a:spcAft>
                <a:spcPts val="1200"/>
              </a:spcAft>
              <a:buFont typeface="Wingdings" pitchFamily="2" charset="2"/>
              <a:buChar char="Ø"/>
              <a:defRPr/>
            </a:pPr>
            <a:r>
              <a:rPr lang="en-GB" sz="2400" dirty="0" smtClean="0">
                <a:solidFill>
                  <a:schemeClr val="bg2"/>
                </a:solidFill>
                <a:latin typeface="Georgia" panose="02040502050405020303" pitchFamily="18" charset="0"/>
                <a:cs typeface="Arial" pitchFamily="34" charset="0"/>
              </a:rPr>
              <a:t>Equity issue, but not only</a:t>
            </a:r>
            <a:endParaRPr lang="en-GB" sz="2400" dirty="0">
              <a:solidFill>
                <a:schemeClr val="bg2"/>
              </a:solidFill>
              <a:latin typeface="Georgia" panose="02040502050405020303" pitchFamily="18" charset="0"/>
              <a:cs typeface="Arial" pitchFamily="34" charset="0"/>
            </a:endParaRPr>
          </a:p>
          <a:p>
            <a:pPr marL="609600" indent="-609600" fontAlgn="auto">
              <a:lnSpc>
                <a:spcPct val="90000"/>
              </a:lnSpc>
              <a:spcBef>
                <a:spcPts val="0"/>
              </a:spcBef>
              <a:spcAft>
                <a:spcPts val="1200"/>
              </a:spcAft>
              <a:buFont typeface="Wingdings" pitchFamily="2" charset="2"/>
              <a:buChar char="Ø"/>
              <a:defRPr/>
            </a:pPr>
            <a:r>
              <a:rPr lang="en-GB" sz="2400" dirty="0">
                <a:solidFill>
                  <a:schemeClr val="bg2"/>
                </a:solidFill>
                <a:latin typeface="Georgia" panose="02040502050405020303" pitchFamily="18" charset="0"/>
                <a:cs typeface="Arial" pitchFamily="34" charset="0"/>
              </a:rPr>
              <a:t>Efficiency as well</a:t>
            </a:r>
          </a:p>
          <a:p>
            <a:pPr marL="1009200" lvl="1" indent="-609600">
              <a:lnSpc>
                <a:spcPct val="90000"/>
              </a:lnSpc>
              <a:spcBef>
                <a:spcPts val="0"/>
              </a:spcBef>
              <a:spcAft>
                <a:spcPts val="1200"/>
              </a:spcAft>
              <a:buFont typeface="Wingdings" pitchFamily="2" charset="2"/>
              <a:buChar char="Ø"/>
              <a:defRPr/>
            </a:pPr>
            <a:r>
              <a:rPr lang="en-GB" sz="2000" dirty="0">
                <a:solidFill>
                  <a:schemeClr val="bg2"/>
                </a:solidFill>
                <a:latin typeface="Georgia" panose="02040502050405020303" pitchFamily="18" charset="0"/>
                <a:cs typeface="Arial" pitchFamily="34" charset="0"/>
              </a:rPr>
              <a:t>Depress productivity growth</a:t>
            </a:r>
          </a:p>
          <a:p>
            <a:pPr marL="1009200" lvl="1" indent="-609600">
              <a:lnSpc>
                <a:spcPct val="90000"/>
              </a:lnSpc>
              <a:spcBef>
                <a:spcPts val="0"/>
              </a:spcBef>
              <a:spcAft>
                <a:spcPts val="1200"/>
              </a:spcAft>
              <a:buFont typeface="Wingdings" pitchFamily="2" charset="2"/>
              <a:buChar char="Ø"/>
              <a:defRPr/>
            </a:pPr>
            <a:r>
              <a:rPr lang="en-GB" sz="2000" dirty="0">
                <a:solidFill>
                  <a:schemeClr val="bg2"/>
                </a:solidFill>
                <a:latin typeface="Georgia" panose="02040502050405020303" pitchFamily="18" charset="0"/>
                <a:cs typeface="Arial" pitchFamily="34" charset="0"/>
              </a:rPr>
              <a:t>Excessive adjustment at the margin </a:t>
            </a:r>
            <a:r>
              <a:rPr lang="en-GB" sz="2000" dirty="0" smtClean="0">
                <a:solidFill>
                  <a:schemeClr val="bg2"/>
                </a:solidFill>
                <a:latin typeface="Georgia" panose="02040502050405020303" pitchFamily="18" charset="0"/>
                <a:cs typeface="Arial" pitchFamily="34" charset="0"/>
              </a:rPr>
              <a:t>(volatility)</a:t>
            </a:r>
            <a:endParaRPr lang="en-GB" sz="2000" dirty="0">
              <a:solidFill>
                <a:schemeClr val="bg2"/>
              </a:solidFill>
              <a:latin typeface="Georgia" panose="02040502050405020303" pitchFamily="18" charset="0"/>
              <a:cs typeface="Arial" pitchFamily="34" charset="0"/>
            </a:endParaRPr>
          </a:p>
          <a:p>
            <a:pPr marL="609600" indent="-609600" fontAlgn="auto">
              <a:lnSpc>
                <a:spcPct val="90000"/>
              </a:lnSpc>
              <a:spcBef>
                <a:spcPts val="0"/>
              </a:spcBef>
              <a:spcAft>
                <a:spcPts val="1200"/>
              </a:spcAft>
              <a:buFont typeface="Wingdings" pitchFamily="2" charset="2"/>
              <a:buChar char="Ø"/>
              <a:defRPr/>
            </a:pPr>
            <a:r>
              <a:rPr lang="en-GB" sz="2400" dirty="0" smtClean="0">
                <a:solidFill>
                  <a:schemeClr val="bg2"/>
                </a:solidFill>
                <a:latin typeface="Georgia" panose="02040502050405020303" pitchFamily="18" charset="0"/>
                <a:cs typeface="Arial" pitchFamily="34" charset="0"/>
              </a:rPr>
              <a:t>Reduce </a:t>
            </a:r>
            <a:r>
              <a:rPr lang="en-GB" sz="2400" dirty="0">
                <a:solidFill>
                  <a:schemeClr val="bg2"/>
                </a:solidFill>
                <a:latin typeface="Georgia" panose="02040502050405020303" pitchFamily="18" charset="0"/>
                <a:cs typeface="Arial" pitchFamily="34" charset="0"/>
              </a:rPr>
              <a:t>the labour market divide and alleviate contractual </a:t>
            </a:r>
            <a:r>
              <a:rPr lang="en-GB" sz="2400" dirty="0" smtClean="0">
                <a:solidFill>
                  <a:schemeClr val="bg2"/>
                </a:solidFill>
                <a:latin typeface="Georgia" panose="02040502050405020303" pitchFamily="18" charset="0"/>
                <a:cs typeface="Arial" pitchFamily="34" charset="0"/>
              </a:rPr>
              <a:t>labour market segmentation </a:t>
            </a:r>
            <a:endParaRPr lang="en-GB" sz="2400" dirty="0">
              <a:solidFill>
                <a:schemeClr val="bg2"/>
              </a:solidFill>
              <a:latin typeface="Georgia" panose="02040502050405020303" pitchFamily="18" charset="0"/>
              <a:cs typeface="Arial" pitchFamily="34" charset="0"/>
            </a:endParaRPr>
          </a:p>
          <a:p>
            <a:pPr marL="609600" indent="-609600" fontAlgn="auto">
              <a:lnSpc>
                <a:spcPct val="90000"/>
              </a:lnSpc>
              <a:spcBef>
                <a:spcPts val="0"/>
              </a:spcBef>
              <a:spcAft>
                <a:spcPts val="1200"/>
              </a:spcAft>
              <a:buFont typeface="Wingdings" pitchFamily="2" charset="2"/>
              <a:buChar char="Ø"/>
              <a:defRPr/>
            </a:pPr>
            <a:r>
              <a:rPr lang="en-GB" sz="2400" dirty="0">
                <a:solidFill>
                  <a:schemeClr val="bg2"/>
                </a:solidFill>
                <a:latin typeface="Georgia" panose="02040502050405020303" pitchFamily="18" charset="0"/>
                <a:cs typeface="Arial" pitchFamily="34" charset="0"/>
              </a:rPr>
              <a:t>Avoid </a:t>
            </a:r>
            <a:r>
              <a:rPr lang="en-GB" sz="2400" dirty="0" smtClean="0">
                <a:solidFill>
                  <a:schemeClr val="bg2"/>
                </a:solidFill>
                <a:latin typeface="Georgia" panose="02040502050405020303" pitchFamily="18" charset="0"/>
                <a:cs typeface="Arial" pitchFamily="34" charset="0"/>
              </a:rPr>
              <a:t>“excessive” </a:t>
            </a:r>
            <a:r>
              <a:rPr lang="en-GB" sz="2400" dirty="0">
                <a:solidFill>
                  <a:schemeClr val="bg2"/>
                </a:solidFill>
                <a:latin typeface="Georgia" panose="02040502050405020303" pitchFamily="18" charset="0"/>
                <a:cs typeface="Arial" pitchFamily="34" charset="0"/>
              </a:rPr>
              <a:t>use of </a:t>
            </a:r>
            <a:r>
              <a:rPr lang="en-GB" sz="2400" dirty="0" smtClean="0">
                <a:solidFill>
                  <a:schemeClr val="bg2"/>
                </a:solidFill>
                <a:latin typeface="Georgia" panose="02040502050405020303" pitchFamily="18" charset="0"/>
                <a:cs typeface="Arial" pitchFamily="34" charset="0"/>
              </a:rPr>
              <a:t>temporary (non-regular) </a:t>
            </a:r>
            <a:r>
              <a:rPr lang="en-GB" sz="2400" dirty="0">
                <a:solidFill>
                  <a:schemeClr val="bg2"/>
                </a:solidFill>
                <a:latin typeface="Georgia" panose="02040502050405020303" pitchFamily="18" charset="0"/>
                <a:cs typeface="Arial" pitchFamily="34" charset="0"/>
              </a:rPr>
              <a:t>employment </a:t>
            </a:r>
          </a:p>
          <a:p>
            <a:pPr marL="0" indent="0">
              <a:lnSpc>
                <a:spcPct val="80000"/>
              </a:lnSpc>
              <a:spcBef>
                <a:spcPct val="30000"/>
              </a:spcBef>
              <a:spcAft>
                <a:spcPct val="60000"/>
              </a:spcAft>
              <a:buNone/>
            </a:pPr>
            <a:endParaRPr lang="en-GB" sz="2800" dirty="0" smtClean="0">
              <a:solidFill>
                <a:schemeClr val="tx1"/>
              </a:solidFill>
              <a:latin typeface="Comic Sans MS" pitchFamily="66" charset="0"/>
              <a:cs typeface="Arial" pitchFamily="34" charset="0"/>
            </a:endParaRPr>
          </a:p>
          <a:p>
            <a:pPr marL="0" indent="0">
              <a:lnSpc>
                <a:spcPct val="80000"/>
              </a:lnSpc>
              <a:spcBef>
                <a:spcPct val="30000"/>
              </a:spcBef>
              <a:spcAft>
                <a:spcPct val="60000"/>
              </a:spcAft>
              <a:buNone/>
            </a:pPr>
            <a:r>
              <a:rPr lang="en-GB" sz="2800" dirty="0" smtClean="0">
                <a:solidFill>
                  <a:schemeClr val="tx1"/>
                </a:solidFill>
                <a:latin typeface="Comic Sans MS" pitchFamily="66" charset="0"/>
                <a:cs typeface="Arial" pitchFamily="34" charset="0"/>
              </a:rPr>
              <a:t>  </a:t>
            </a:r>
          </a:p>
          <a:p>
            <a:pPr>
              <a:lnSpc>
                <a:spcPct val="80000"/>
              </a:lnSpc>
              <a:spcBef>
                <a:spcPct val="30000"/>
              </a:spcBef>
              <a:spcAft>
                <a:spcPct val="60000"/>
              </a:spcAft>
              <a:buFont typeface="Wingdings" pitchFamily="2" charset="2"/>
              <a:buChar char="Ø"/>
            </a:pPr>
            <a:endParaRPr lang="en-GB" sz="2000" dirty="0" smtClean="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000" dirty="0">
              <a:solidFill>
                <a:schemeClr val="tx1"/>
              </a:solidFill>
              <a:latin typeface="Comic Sans MS" pitchFamily="66" charset="0"/>
              <a:cs typeface="Arial" pitchFamily="34" charset="0"/>
            </a:endParaRPr>
          </a:p>
          <a:p>
            <a:pPr marL="0" indent="0">
              <a:lnSpc>
                <a:spcPct val="80000"/>
              </a:lnSpc>
              <a:spcBef>
                <a:spcPct val="30000"/>
              </a:spcBef>
              <a:spcAft>
                <a:spcPct val="60000"/>
              </a:spcAft>
              <a:buNone/>
            </a:pPr>
            <a:endParaRPr lang="en-GB" sz="2000" dirty="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400" dirty="0" smtClean="0">
              <a:solidFill>
                <a:schemeClr val="tx1"/>
              </a:solidFill>
              <a:latin typeface="Comic Sans MS" pitchFamily="66" charset="0"/>
              <a:cs typeface="Arial" pitchFamily="34" charset="0"/>
            </a:endParaRPr>
          </a:p>
          <a:p>
            <a:pPr marL="0" indent="0">
              <a:lnSpc>
                <a:spcPct val="80000"/>
              </a:lnSpc>
              <a:spcBef>
                <a:spcPct val="30000"/>
              </a:spcBef>
              <a:spcAft>
                <a:spcPct val="60000"/>
              </a:spcAft>
              <a:buNone/>
            </a:pPr>
            <a:endParaRPr lang="en-GB" sz="2400" dirty="0" smtClean="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400" dirty="0" smtClean="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400" dirty="0" smtClean="0">
              <a:solidFill>
                <a:schemeClr val="tx1"/>
              </a:solidFill>
              <a:latin typeface="Comic Sans MS" pitchFamily="66" charset="0"/>
              <a:cs typeface="Arial" pitchFamily="34" charset="0"/>
            </a:endParaRPr>
          </a:p>
        </p:txBody>
      </p:sp>
      <p:sp>
        <p:nvSpPr>
          <p:cNvPr id="4" name="Text Placeholder 3"/>
          <p:cNvSpPr>
            <a:spLocks noGrp="1"/>
          </p:cNvSpPr>
          <p:nvPr>
            <p:ph type="body" sz="quarter" idx="10"/>
          </p:nvPr>
        </p:nvSpPr>
        <p:spPr/>
        <p:txBody>
          <a:bodyPr/>
          <a:lstStyle/>
          <a:p>
            <a:pPr algn="ctr"/>
            <a:endParaRPr lang="fr-FR" sz="2400" b="1" dirty="0">
              <a:solidFill>
                <a:schemeClr val="accent3">
                  <a:lumMod val="50000"/>
                </a:schemeClr>
              </a:solidFill>
              <a:latin typeface="Comic Sans MS" pitchFamily="66" charset="0"/>
              <a:cs typeface="Arial" pitchFamily="34" charset="0"/>
            </a:endParaRPr>
          </a:p>
          <a:p>
            <a:pPr algn="ctr"/>
            <a:endParaRPr lang="fr-FR" sz="2400" b="1" dirty="0" smtClean="0">
              <a:solidFill>
                <a:schemeClr val="accent3">
                  <a:lumMod val="50000"/>
                </a:schemeClr>
              </a:solidFill>
              <a:latin typeface="Comic Sans MS" pitchFamily="66" charset="0"/>
              <a:cs typeface="Arial" pitchFamily="34" charset="0"/>
            </a:endParaRPr>
          </a:p>
          <a:p>
            <a:pPr algn="ctr"/>
            <a:r>
              <a:rPr lang="fr-FR" b="1" dirty="0" err="1" smtClean="0">
                <a:solidFill>
                  <a:schemeClr val="accent3">
                    <a:lumMod val="50000"/>
                  </a:schemeClr>
                </a:solidFill>
                <a:latin typeface="Arial" panose="020B0604020202020204" pitchFamily="34" charset="0"/>
                <a:cs typeface="Arial" panose="020B0604020202020204" pitchFamily="34" charset="0"/>
              </a:rPr>
              <a:t>Costs</a:t>
            </a:r>
            <a:r>
              <a:rPr lang="fr-FR" b="1" dirty="0" smtClean="0">
                <a:solidFill>
                  <a:schemeClr val="accent3">
                    <a:lumMod val="50000"/>
                  </a:schemeClr>
                </a:solidFill>
                <a:latin typeface="Arial" panose="020B0604020202020204" pitchFamily="34" charset="0"/>
                <a:cs typeface="Arial" panose="020B0604020202020204" pitchFamily="34" charset="0"/>
              </a:rPr>
              <a:t> of labour </a:t>
            </a:r>
            <a:r>
              <a:rPr lang="fr-FR" b="1" dirty="0" err="1" smtClean="0">
                <a:solidFill>
                  <a:schemeClr val="accent3">
                    <a:lumMod val="50000"/>
                  </a:schemeClr>
                </a:solidFill>
                <a:latin typeface="Arial" panose="020B0604020202020204" pitchFamily="34" charset="0"/>
                <a:cs typeface="Arial" panose="020B0604020202020204" pitchFamily="34" charset="0"/>
              </a:rPr>
              <a:t>market</a:t>
            </a:r>
            <a:r>
              <a:rPr lang="fr-FR" b="1" dirty="0" smtClean="0">
                <a:solidFill>
                  <a:schemeClr val="accent3">
                    <a:lumMod val="50000"/>
                  </a:schemeClr>
                </a:solidFill>
                <a:latin typeface="Arial" panose="020B0604020202020204" pitchFamily="34" charset="0"/>
                <a:cs typeface="Arial" panose="020B0604020202020204" pitchFamily="34" charset="0"/>
              </a:rPr>
              <a:t> segmentation </a:t>
            </a:r>
            <a:endParaRPr lang="en-US" b="1" dirty="0">
              <a:solidFill>
                <a:schemeClr val="accent3">
                  <a:lumMod val="50000"/>
                </a:schemeClr>
              </a:solidFill>
              <a:latin typeface="Arial" panose="020B0604020202020204" pitchFamily="34" charset="0"/>
              <a:cs typeface="Arial" panose="020B0604020202020204" pitchFamily="34" charset="0"/>
            </a:endParaRPr>
          </a:p>
          <a:p>
            <a:pPr algn="ctr"/>
            <a:endParaRPr lang="fr-FR" b="1" dirty="0" smtClean="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16753091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11</a:t>
            </a:fld>
            <a:endParaRPr lang="en-GB" dirty="0"/>
          </a:p>
        </p:txBody>
      </p:sp>
      <p:sp>
        <p:nvSpPr>
          <p:cNvPr id="3" name="Content Placeholder 2"/>
          <p:cNvSpPr>
            <a:spLocks noGrp="1"/>
          </p:cNvSpPr>
          <p:nvPr>
            <p:ph idx="1"/>
          </p:nvPr>
        </p:nvSpPr>
        <p:spPr/>
        <p:txBody>
          <a:bodyPr/>
          <a:lstStyle/>
          <a:p>
            <a:pPr marL="0" indent="0">
              <a:lnSpc>
                <a:spcPct val="80000"/>
              </a:lnSpc>
              <a:spcBef>
                <a:spcPct val="30000"/>
              </a:spcBef>
              <a:spcAft>
                <a:spcPct val="60000"/>
              </a:spcAft>
              <a:buNone/>
            </a:pPr>
            <a:r>
              <a:rPr lang="en-GB" sz="2800" dirty="0" smtClean="0">
                <a:solidFill>
                  <a:schemeClr val="bg2"/>
                </a:solidFill>
                <a:latin typeface="Georgia" panose="02040502050405020303" pitchFamily="18" charset="0"/>
                <a:cs typeface="Arial" pitchFamily="34" charset="0"/>
              </a:rPr>
              <a:t>EPL &amp; LM segmentation, </a:t>
            </a:r>
            <a:r>
              <a:rPr lang="en-GB" sz="2800" i="1" dirty="0" smtClean="0">
                <a:solidFill>
                  <a:schemeClr val="bg2"/>
                </a:solidFill>
                <a:latin typeface="Georgia" panose="02040502050405020303" pitchFamily="18" charset="0"/>
                <a:cs typeface="Arial" pitchFamily="34" charset="0"/>
              </a:rPr>
              <a:t>Argument:</a:t>
            </a:r>
            <a:r>
              <a:rPr lang="en-GB" sz="2800" dirty="0" smtClean="0">
                <a:solidFill>
                  <a:schemeClr val="bg2"/>
                </a:solidFill>
                <a:latin typeface="Georgia" panose="02040502050405020303" pitchFamily="18" charset="0"/>
                <a:cs typeface="Arial" pitchFamily="34" charset="0"/>
              </a:rPr>
              <a:t> </a:t>
            </a:r>
          </a:p>
          <a:p>
            <a:pPr>
              <a:lnSpc>
                <a:spcPct val="80000"/>
              </a:lnSpc>
              <a:spcBef>
                <a:spcPct val="30000"/>
              </a:spcBef>
              <a:spcAft>
                <a:spcPct val="60000"/>
              </a:spcAft>
              <a:buFont typeface="Wingdings" pitchFamily="2" charset="2"/>
              <a:buChar char="Ø"/>
            </a:pPr>
            <a:r>
              <a:rPr lang="en-GB" sz="2000" dirty="0" smtClean="0">
                <a:solidFill>
                  <a:schemeClr val="bg2"/>
                </a:solidFill>
                <a:latin typeface="Georgia" panose="02040502050405020303" pitchFamily="18" charset="0"/>
                <a:cs typeface="Arial" pitchFamily="34" charset="0"/>
              </a:rPr>
              <a:t>Reform of EP via </a:t>
            </a:r>
            <a:r>
              <a:rPr lang="en-GB" sz="2000" u="sng" dirty="0" smtClean="0">
                <a:solidFill>
                  <a:schemeClr val="bg2"/>
                </a:solidFill>
                <a:latin typeface="Georgia" panose="02040502050405020303" pitchFamily="18" charset="0"/>
                <a:cs typeface="Arial" pitchFamily="34" charset="0"/>
              </a:rPr>
              <a:t>asymmetric</a:t>
            </a:r>
            <a:r>
              <a:rPr lang="en-GB" sz="2000" dirty="0" smtClean="0">
                <a:solidFill>
                  <a:schemeClr val="bg2"/>
                </a:solidFill>
                <a:latin typeface="Georgia" panose="02040502050405020303" pitchFamily="18" charset="0"/>
                <a:cs typeface="Arial" pitchFamily="34" charset="0"/>
              </a:rPr>
              <a:t> liberalisation of temporary contracts (e.g. while maintaining regular EP for permanent workers) leads firms to substitute temporary for permanent workers--increase in the % of workers on fixed-term contracts (</a:t>
            </a:r>
            <a:r>
              <a:rPr lang="en-GB" sz="2000" dirty="0" err="1" smtClean="0">
                <a:solidFill>
                  <a:schemeClr val="bg2"/>
                </a:solidFill>
                <a:latin typeface="Georgia" panose="02040502050405020303" pitchFamily="18" charset="0"/>
                <a:cs typeface="Arial" pitchFamily="34" charset="0"/>
              </a:rPr>
              <a:t>Boeri</a:t>
            </a:r>
            <a:r>
              <a:rPr lang="en-GB" sz="2000" dirty="0" smtClean="0">
                <a:solidFill>
                  <a:schemeClr val="bg2"/>
                </a:solidFill>
                <a:latin typeface="Georgia" panose="02040502050405020303" pitchFamily="18" charset="0"/>
                <a:cs typeface="Arial" pitchFamily="34" charset="0"/>
              </a:rPr>
              <a:t> and Garibaldi, 2007; </a:t>
            </a:r>
            <a:r>
              <a:rPr lang="en-GB" sz="2000" dirty="0" err="1" smtClean="0">
                <a:solidFill>
                  <a:schemeClr val="bg2"/>
                </a:solidFill>
                <a:latin typeface="Georgia" panose="02040502050405020303" pitchFamily="18" charset="0"/>
                <a:cs typeface="Arial" pitchFamily="34" charset="0"/>
              </a:rPr>
              <a:t>Bentolila</a:t>
            </a:r>
            <a:r>
              <a:rPr lang="en-GB" sz="2000" dirty="0" smtClean="0">
                <a:solidFill>
                  <a:schemeClr val="bg2"/>
                </a:solidFill>
                <a:latin typeface="Georgia" panose="02040502050405020303" pitchFamily="18" charset="0"/>
                <a:cs typeface="Arial" pitchFamily="34" charset="0"/>
              </a:rPr>
              <a:t> et al., 2008)</a:t>
            </a:r>
          </a:p>
          <a:p>
            <a:pPr>
              <a:lnSpc>
                <a:spcPct val="80000"/>
              </a:lnSpc>
              <a:spcBef>
                <a:spcPct val="30000"/>
              </a:spcBef>
              <a:spcAft>
                <a:spcPct val="60000"/>
              </a:spcAft>
              <a:buFont typeface="Wingdings" pitchFamily="2" charset="2"/>
              <a:buChar char="Ø"/>
            </a:pPr>
            <a:r>
              <a:rPr lang="en-GB" sz="2000" dirty="0" smtClean="0">
                <a:solidFill>
                  <a:schemeClr val="bg2"/>
                </a:solidFill>
                <a:latin typeface="Georgia" panose="02040502050405020303" pitchFamily="18" charset="0"/>
                <a:cs typeface="Arial" pitchFamily="34" charset="0"/>
              </a:rPr>
              <a:t>In addition, a large asymmetry between the EP provisions applying to the two types of contracts will reduce the conversion rate of fixed-term contract into permanent ones (</a:t>
            </a:r>
            <a:r>
              <a:rPr lang="en-GB" sz="2000" dirty="0" err="1">
                <a:solidFill>
                  <a:schemeClr val="bg2"/>
                </a:solidFill>
                <a:latin typeface="Georgia" panose="02040502050405020303" pitchFamily="18" charset="0"/>
                <a:cs typeface="Arial" pitchFamily="34" charset="0"/>
              </a:rPr>
              <a:t>B</a:t>
            </a:r>
            <a:r>
              <a:rPr lang="en-GB" sz="2000" dirty="0" err="1" smtClean="0">
                <a:solidFill>
                  <a:schemeClr val="bg2"/>
                </a:solidFill>
                <a:latin typeface="Georgia" panose="02040502050405020303" pitchFamily="18" charset="0"/>
                <a:cs typeface="Arial" pitchFamily="34" charset="0"/>
              </a:rPr>
              <a:t>oeri</a:t>
            </a:r>
            <a:r>
              <a:rPr lang="en-GB" sz="2000" dirty="0" smtClean="0">
                <a:solidFill>
                  <a:schemeClr val="bg2"/>
                </a:solidFill>
                <a:latin typeface="Georgia" panose="02040502050405020303" pitchFamily="18" charset="0"/>
                <a:cs typeface="Arial" pitchFamily="34" charset="0"/>
              </a:rPr>
              <a:t>, 2011)</a:t>
            </a:r>
          </a:p>
        </p:txBody>
      </p:sp>
      <p:sp>
        <p:nvSpPr>
          <p:cNvPr id="4" name="Text Placeholder 3"/>
          <p:cNvSpPr>
            <a:spLocks noGrp="1"/>
          </p:cNvSpPr>
          <p:nvPr>
            <p:ph type="body" sz="quarter" idx="10"/>
          </p:nvPr>
        </p:nvSpPr>
        <p:spPr/>
        <p:txBody>
          <a:bodyPr/>
          <a:lstStyle/>
          <a:p>
            <a:pPr algn="ctr"/>
            <a:endParaRPr lang="fr-FR" sz="2800" b="1" dirty="0" smtClean="0">
              <a:solidFill>
                <a:schemeClr val="accent3">
                  <a:lumMod val="50000"/>
                </a:schemeClr>
              </a:solidFill>
              <a:latin typeface="Comic Sans MS" pitchFamily="66" charset="0"/>
              <a:cs typeface="Arial" pitchFamily="34" charset="0"/>
            </a:endParaRPr>
          </a:p>
          <a:p>
            <a:pPr algn="ctr"/>
            <a:r>
              <a:rPr lang="fr-FR" b="1" dirty="0" smtClean="0">
                <a:solidFill>
                  <a:schemeClr val="accent3">
                    <a:lumMod val="50000"/>
                  </a:schemeClr>
                </a:solidFill>
                <a:latin typeface="Arial" panose="020B0604020202020204" pitchFamily="34" charset="0"/>
                <a:cs typeface="Arial" panose="020B0604020202020204" pitchFamily="34" charset="0"/>
              </a:rPr>
              <a:t>A key structural </a:t>
            </a:r>
            <a:r>
              <a:rPr lang="fr-FR" b="1" dirty="0" err="1" smtClean="0">
                <a:solidFill>
                  <a:schemeClr val="accent3">
                    <a:lumMod val="50000"/>
                  </a:schemeClr>
                </a:solidFill>
                <a:latin typeface="Arial" panose="020B0604020202020204" pitchFamily="34" charset="0"/>
                <a:cs typeface="Arial" panose="020B0604020202020204" pitchFamily="34" charset="0"/>
              </a:rPr>
              <a:t>reform</a:t>
            </a:r>
            <a:r>
              <a:rPr lang="fr-FR" b="1" dirty="0" smtClean="0">
                <a:solidFill>
                  <a:schemeClr val="accent3">
                    <a:lumMod val="50000"/>
                  </a:schemeClr>
                </a:solidFill>
                <a:latin typeface="Arial" panose="020B0604020202020204" pitchFamily="34" charset="0"/>
                <a:cs typeface="Arial" panose="020B0604020202020204" pitchFamily="34" charset="0"/>
              </a:rPr>
              <a:t> </a:t>
            </a:r>
            <a:r>
              <a:rPr lang="fr-FR" b="1" dirty="0" err="1" smtClean="0">
                <a:solidFill>
                  <a:schemeClr val="accent3">
                    <a:lumMod val="50000"/>
                  </a:schemeClr>
                </a:solidFill>
                <a:latin typeface="Arial" panose="020B0604020202020204" pitchFamily="34" charset="0"/>
                <a:cs typeface="Arial" panose="020B0604020202020204" pitchFamily="34" charset="0"/>
              </a:rPr>
              <a:t>response</a:t>
            </a:r>
            <a:r>
              <a:rPr lang="fr-FR" b="1" dirty="0" smtClean="0">
                <a:solidFill>
                  <a:schemeClr val="accent3">
                    <a:lumMod val="50000"/>
                  </a:schemeClr>
                </a:solidFill>
                <a:latin typeface="Arial" panose="020B0604020202020204" pitchFamily="34" charset="0"/>
                <a:cs typeface="Arial" panose="020B0604020202020204" pitchFamily="34" charset="0"/>
              </a:rPr>
              <a:t>: </a:t>
            </a:r>
            <a:r>
              <a:rPr lang="fr-FR" b="1" dirty="0" err="1" smtClean="0">
                <a:solidFill>
                  <a:schemeClr val="accent3">
                    <a:lumMod val="50000"/>
                  </a:schemeClr>
                </a:solidFill>
                <a:latin typeface="Arial" panose="020B0604020202020204" pitchFamily="34" charset="0"/>
                <a:cs typeface="Arial" panose="020B0604020202020204" pitchFamily="34" charset="0"/>
              </a:rPr>
              <a:t>employment</a:t>
            </a:r>
            <a:r>
              <a:rPr lang="fr-FR" b="1" dirty="0" smtClean="0">
                <a:solidFill>
                  <a:schemeClr val="accent3">
                    <a:lumMod val="50000"/>
                  </a:schemeClr>
                </a:solidFill>
                <a:latin typeface="Arial" panose="020B0604020202020204" pitchFamily="34" charset="0"/>
                <a:cs typeface="Arial" panose="020B0604020202020204" pitchFamily="34" charset="0"/>
              </a:rPr>
              <a:t> protection </a:t>
            </a:r>
            <a:r>
              <a:rPr lang="fr-FR" b="1" dirty="0" err="1" smtClean="0">
                <a:solidFill>
                  <a:schemeClr val="accent3">
                    <a:lumMod val="50000"/>
                  </a:schemeClr>
                </a:solidFill>
                <a:latin typeface="Arial" panose="020B0604020202020204" pitchFamily="34" charset="0"/>
                <a:cs typeface="Arial" panose="020B0604020202020204" pitchFamily="34" charset="0"/>
              </a:rPr>
              <a:t>legislation</a:t>
            </a:r>
            <a:r>
              <a:rPr lang="fr-FR" b="1" dirty="0" smtClean="0">
                <a:solidFill>
                  <a:schemeClr val="accent3">
                    <a:lumMod val="50000"/>
                  </a:schemeClr>
                </a:solidFill>
                <a:latin typeface="Arial" panose="020B0604020202020204" pitchFamily="34" charset="0"/>
                <a:cs typeface="Arial" panose="020B0604020202020204" pitchFamily="34" charset="0"/>
              </a:rPr>
              <a:t>  </a:t>
            </a:r>
            <a:endParaRPr lang="en-US" dirty="0" smtClean="0">
              <a:solidFill>
                <a:schemeClr val="accent3">
                  <a:lumMod val="50000"/>
                </a:schemeClr>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xmlns="" val="30064211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12</a:t>
            </a:fld>
            <a:endParaRPr lang="en-GB" dirty="0"/>
          </a:p>
        </p:txBody>
      </p:sp>
      <p:sp>
        <p:nvSpPr>
          <p:cNvPr id="3" name="Content Placeholder 2"/>
          <p:cNvSpPr>
            <a:spLocks noGrp="1"/>
          </p:cNvSpPr>
          <p:nvPr>
            <p:ph idx="1"/>
          </p:nvPr>
        </p:nvSpPr>
        <p:spPr>
          <a:xfrm>
            <a:off x="395536" y="1412776"/>
            <a:ext cx="8496943" cy="5184576"/>
          </a:xfrm>
        </p:spPr>
        <p:txBody>
          <a:bodyPr/>
          <a:lstStyle/>
          <a:p>
            <a:pPr>
              <a:lnSpc>
                <a:spcPct val="80000"/>
              </a:lnSpc>
              <a:spcBef>
                <a:spcPct val="30000"/>
              </a:spcBef>
              <a:spcAft>
                <a:spcPct val="60000"/>
              </a:spcAft>
              <a:buFont typeface="Wingdings" pitchFamily="2" charset="2"/>
              <a:buChar char="Ø"/>
              <a:defRPr/>
            </a:pPr>
            <a:r>
              <a:rPr lang="en-GB" sz="2000" dirty="0" smtClean="0">
                <a:solidFill>
                  <a:schemeClr val="bg2"/>
                </a:solidFill>
                <a:latin typeface="Georgia" panose="02040502050405020303" pitchFamily="18" charset="0"/>
                <a:cs typeface="Arial" pitchFamily="34" charset="0"/>
              </a:rPr>
              <a:t>Main focus is on reducing regulation on permanent contracts, contrast with “two-tier” reforms of the 1990s and early 2000s: </a:t>
            </a:r>
          </a:p>
          <a:p>
            <a:pPr lvl="1">
              <a:lnSpc>
                <a:spcPct val="80000"/>
              </a:lnSpc>
              <a:spcBef>
                <a:spcPct val="30000"/>
              </a:spcBef>
              <a:spcAft>
                <a:spcPct val="60000"/>
              </a:spcAft>
              <a:defRPr/>
            </a:pPr>
            <a:r>
              <a:rPr lang="en-GB" sz="2000" dirty="0">
                <a:solidFill>
                  <a:schemeClr val="bg2"/>
                </a:solidFill>
                <a:latin typeface="Georgia" panose="02040502050405020303" pitchFamily="18" charset="0"/>
                <a:cs typeface="Arial" pitchFamily="34" charset="0"/>
              </a:rPr>
              <a:t>Reduction in up-front severance costs  and compensation for unfair dismissal </a:t>
            </a:r>
          </a:p>
          <a:p>
            <a:pPr lvl="1">
              <a:lnSpc>
                <a:spcPct val="80000"/>
              </a:lnSpc>
              <a:spcBef>
                <a:spcPct val="30000"/>
              </a:spcBef>
              <a:spcAft>
                <a:spcPct val="60000"/>
              </a:spcAft>
              <a:defRPr/>
            </a:pPr>
            <a:r>
              <a:rPr lang="en-GB" sz="2000" dirty="0">
                <a:solidFill>
                  <a:schemeClr val="bg2"/>
                </a:solidFill>
                <a:latin typeface="Georgia" panose="02040502050405020303" pitchFamily="18" charset="0"/>
                <a:cs typeface="Arial" pitchFamily="34" charset="0"/>
              </a:rPr>
              <a:t>Expansion of definition of  fair dismissal, alongside improvements in functioning of courts should allow firms to make dismissals for economic reasons more easily</a:t>
            </a:r>
          </a:p>
          <a:p>
            <a:pPr lvl="1">
              <a:lnSpc>
                <a:spcPct val="80000"/>
              </a:lnSpc>
              <a:spcBef>
                <a:spcPct val="30000"/>
              </a:spcBef>
              <a:spcAft>
                <a:spcPct val="60000"/>
              </a:spcAft>
              <a:defRPr/>
            </a:pPr>
            <a:r>
              <a:rPr lang="en-GB" sz="2000" dirty="0">
                <a:solidFill>
                  <a:schemeClr val="bg2"/>
                </a:solidFill>
                <a:latin typeface="Georgia" panose="02040502050405020303" pitchFamily="18" charset="0"/>
                <a:cs typeface="Arial" pitchFamily="34" charset="0"/>
              </a:rPr>
              <a:t>Extension of trial period for new hires, likely to be an important measure for encouraging hiring of youth</a:t>
            </a:r>
          </a:p>
          <a:p>
            <a:pPr>
              <a:lnSpc>
                <a:spcPct val="80000"/>
              </a:lnSpc>
              <a:spcBef>
                <a:spcPct val="30000"/>
              </a:spcBef>
              <a:spcAft>
                <a:spcPct val="60000"/>
              </a:spcAft>
              <a:buFont typeface="Wingdings" pitchFamily="2" charset="2"/>
              <a:buChar char="Ø"/>
              <a:defRPr/>
            </a:pPr>
            <a:r>
              <a:rPr lang="en-GB" sz="2000" dirty="0" smtClean="0">
                <a:solidFill>
                  <a:schemeClr val="bg2"/>
                </a:solidFill>
                <a:latin typeface="Georgia" panose="02040502050405020303" pitchFamily="18" charset="0"/>
                <a:cs typeface="Arial" pitchFamily="34" charset="0"/>
              </a:rPr>
              <a:t>Different approaches to the gap between temporary and permanent workers</a:t>
            </a:r>
          </a:p>
          <a:p>
            <a:pPr>
              <a:lnSpc>
                <a:spcPct val="80000"/>
              </a:lnSpc>
              <a:spcBef>
                <a:spcPct val="30000"/>
              </a:spcBef>
              <a:spcAft>
                <a:spcPct val="60000"/>
              </a:spcAft>
              <a:buFont typeface="Wingdings" pitchFamily="2" charset="2"/>
              <a:buChar char="Ø"/>
              <a:defRPr/>
            </a:pPr>
            <a:r>
              <a:rPr lang="en-GB" sz="2000" dirty="0" smtClean="0">
                <a:solidFill>
                  <a:schemeClr val="bg2"/>
                </a:solidFill>
                <a:latin typeface="Georgia" panose="02040502050405020303" pitchFamily="18" charset="0"/>
                <a:cs typeface="Arial" pitchFamily="34" charset="0"/>
              </a:rPr>
              <a:t>Some countries (GRC, PRT and ESP) also reduced scope, cost or complexity of collective dismissals </a:t>
            </a:r>
          </a:p>
          <a:p>
            <a:pPr lvl="1">
              <a:lnSpc>
                <a:spcPct val="80000"/>
              </a:lnSpc>
              <a:spcBef>
                <a:spcPct val="30000"/>
              </a:spcBef>
              <a:spcAft>
                <a:spcPct val="60000"/>
              </a:spcAft>
              <a:defRPr/>
            </a:pPr>
            <a:endParaRPr lang="en-GB" sz="2000" dirty="0" smtClean="0">
              <a:solidFill>
                <a:schemeClr val="bg2"/>
              </a:solidFill>
              <a:latin typeface="Georgia" panose="02040502050405020303" pitchFamily="18" charset="0"/>
              <a:cs typeface="Arial" pitchFamily="34" charset="0"/>
            </a:endParaRPr>
          </a:p>
          <a:p>
            <a:endParaRPr lang="en-US" dirty="0"/>
          </a:p>
        </p:txBody>
      </p:sp>
      <p:sp>
        <p:nvSpPr>
          <p:cNvPr id="4" name="Text Placeholder 3"/>
          <p:cNvSpPr>
            <a:spLocks noGrp="1"/>
          </p:cNvSpPr>
          <p:nvPr>
            <p:ph type="body" sz="quarter" idx="10"/>
          </p:nvPr>
        </p:nvSpPr>
        <p:spPr/>
        <p:txBody>
          <a:bodyPr/>
          <a:lstStyle/>
          <a:p>
            <a:pPr algn="ctr"/>
            <a:endParaRPr lang="fr-FR" sz="2800" b="1" dirty="0" smtClean="0">
              <a:solidFill>
                <a:schemeClr val="accent3">
                  <a:lumMod val="50000"/>
                </a:schemeClr>
              </a:solidFill>
              <a:latin typeface="Comic Sans MS" pitchFamily="66" charset="0"/>
              <a:cs typeface="Arial" pitchFamily="34" charset="0"/>
            </a:endParaRPr>
          </a:p>
          <a:p>
            <a:pPr algn="ctr"/>
            <a:r>
              <a:rPr lang="fr-FR" b="1" dirty="0" err="1" smtClean="0">
                <a:solidFill>
                  <a:schemeClr val="bg2"/>
                </a:solidFill>
                <a:latin typeface="Arial Narrow" panose="020B0606020202030204" pitchFamily="34" charset="0"/>
                <a:cs typeface="Arial" panose="020B0604020202020204" pitchFamily="34" charset="0"/>
              </a:rPr>
              <a:t>Recent</a:t>
            </a:r>
            <a:r>
              <a:rPr lang="fr-FR" b="1" dirty="0" smtClean="0">
                <a:solidFill>
                  <a:schemeClr val="bg2"/>
                </a:solidFill>
                <a:latin typeface="Arial Narrow" panose="020B0606020202030204" pitchFamily="34" charset="0"/>
                <a:cs typeface="Arial" panose="020B0604020202020204" pitchFamily="34" charset="0"/>
              </a:rPr>
              <a:t> </a:t>
            </a:r>
            <a:r>
              <a:rPr lang="fr-FR" b="1" dirty="0" err="1" smtClean="0">
                <a:solidFill>
                  <a:schemeClr val="bg2"/>
                </a:solidFill>
                <a:latin typeface="Arial Narrow" panose="020B0606020202030204" pitchFamily="34" charset="0"/>
                <a:cs typeface="Arial" panose="020B0604020202020204" pitchFamily="34" charset="0"/>
              </a:rPr>
              <a:t>reforms</a:t>
            </a:r>
            <a:r>
              <a:rPr lang="fr-FR" b="1" dirty="0" smtClean="0">
                <a:solidFill>
                  <a:schemeClr val="bg2"/>
                </a:solidFill>
                <a:latin typeface="Arial Narrow" panose="020B0606020202030204" pitchFamily="34" charset="0"/>
                <a:cs typeface="Arial" panose="020B0604020202020204" pitchFamily="34" charset="0"/>
              </a:rPr>
              <a:t> to </a:t>
            </a:r>
            <a:r>
              <a:rPr lang="fr-FR" b="1" dirty="0" err="1" smtClean="0">
                <a:solidFill>
                  <a:schemeClr val="bg2"/>
                </a:solidFill>
                <a:latin typeface="Arial Narrow" panose="020B0606020202030204" pitchFamily="34" charset="0"/>
                <a:cs typeface="Arial" panose="020B0604020202020204" pitchFamily="34" charset="0"/>
              </a:rPr>
              <a:t>Employment</a:t>
            </a:r>
            <a:r>
              <a:rPr lang="fr-FR" b="1" dirty="0" smtClean="0">
                <a:solidFill>
                  <a:schemeClr val="bg2"/>
                </a:solidFill>
                <a:latin typeface="Arial Narrow" panose="020B0606020202030204" pitchFamily="34" charset="0"/>
                <a:cs typeface="Arial" panose="020B0604020202020204" pitchFamily="34" charset="0"/>
              </a:rPr>
              <a:t> Protection</a:t>
            </a:r>
            <a:endParaRPr lang="en-US" b="1" dirty="0" smtClean="0">
              <a:solidFill>
                <a:schemeClr val="bg2"/>
              </a:solidFill>
              <a:latin typeface="Arial Narrow" panose="020B0606020202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xmlns="" val="177672310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13</a:t>
            </a:fld>
            <a:endParaRPr lang="en-GB" dirty="0"/>
          </a:p>
        </p:txBody>
      </p:sp>
      <p:sp>
        <p:nvSpPr>
          <p:cNvPr id="4" name="Text Placeholder 3"/>
          <p:cNvSpPr>
            <a:spLocks noGrp="1"/>
          </p:cNvSpPr>
          <p:nvPr>
            <p:ph type="body" sz="quarter" idx="10"/>
          </p:nvPr>
        </p:nvSpPr>
        <p:spPr>
          <a:xfrm>
            <a:off x="1043608" y="260648"/>
            <a:ext cx="7416000" cy="1022400"/>
          </a:xfrm>
        </p:spPr>
        <p:txBody>
          <a:bodyPr/>
          <a:lstStyle/>
          <a:p>
            <a:pPr algn="ctr"/>
            <a:r>
              <a:rPr lang="en-GB" b="1" dirty="0" smtClean="0">
                <a:solidFill>
                  <a:schemeClr val="bg2"/>
                </a:solidFill>
                <a:latin typeface="Arial Narrow" panose="020B0606020202030204" pitchFamily="34" charset="0"/>
              </a:rPr>
              <a:t>Main elements of the EPL reforms in Greece, Portugal, Spain and Italy </a:t>
            </a:r>
            <a:endParaRPr lang="en-US" b="1" dirty="0">
              <a:solidFill>
                <a:schemeClr val="bg2"/>
              </a:solidFill>
              <a:latin typeface="Arial Narrow" panose="020B0606020202030204" pitchFamily="34" charset="0"/>
            </a:endParaRPr>
          </a:p>
        </p:txBody>
      </p:sp>
      <p:graphicFrame>
        <p:nvGraphicFramePr>
          <p:cNvPr id="5" name="Table 4"/>
          <p:cNvGraphicFramePr>
            <a:graphicFrameLocks noGrp="1"/>
          </p:cNvGraphicFramePr>
          <p:nvPr/>
        </p:nvGraphicFramePr>
        <p:xfrm>
          <a:off x="0" y="1556792"/>
          <a:ext cx="8820472" cy="4464496"/>
        </p:xfrm>
        <a:graphic>
          <a:graphicData uri="http://schemas.openxmlformats.org/drawingml/2006/table">
            <a:tbl>
              <a:tblPr/>
              <a:tblGrid>
                <a:gridCol w="5402539"/>
                <a:gridCol w="955551"/>
                <a:gridCol w="906548"/>
                <a:gridCol w="820794"/>
                <a:gridCol w="735040"/>
              </a:tblGrid>
              <a:tr h="43269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chemeClr val="tx1"/>
                        </a:solidFill>
                        <a:effectLst/>
                        <a:latin typeface="Helvetica 65 Medium"/>
                        <a:cs typeface="Arial" pitchFamily="34" charset="0"/>
                      </a:endParaRPr>
                    </a:p>
                  </a:txBody>
                  <a:tcPr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Helvetica 65 Medium"/>
                          <a:cs typeface="Arial" pitchFamily="34" charset="0"/>
                        </a:rPr>
                        <a:t>GRC</a:t>
                      </a:r>
                    </a:p>
                  </a:txBody>
                  <a:tcPr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Helvetica 65 Medium"/>
                          <a:cs typeface="Arial" pitchFamily="34" charset="0"/>
                        </a:rPr>
                        <a:t>PRT</a:t>
                      </a:r>
                    </a:p>
                  </a:txBody>
                  <a:tcPr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Helvetica 65 Medium"/>
                          <a:cs typeface="Arial" pitchFamily="34" charset="0"/>
                        </a:rPr>
                        <a:t>ESP</a:t>
                      </a:r>
                    </a:p>
                  </a:txBody>
                  <a:tcPr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Helvetica 65 Medium"/>
                          <a:cs typeface="Arial" pitchFamily="34" charset="0"/>
                        </a:rPr>
                        <a:t>ITA</a:t>
                      </a:r>
                    </a:p>
                  </a:txBody>
                  <a:tcPr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4326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Reduce severance pay for permanent contracts</a:t>
                      </a:r>
                    </a:p>
                  </a:txBody>
                  <a:tcPr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accent2">
                        <a:alpha val="20000"/>
                      </a:schemeClr>
                    </a:solidFill>
                  </a:tcPr>
                </a:tc>
              </a:tr>
              <a:tr h="4326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Reduce red tape for individual dismissals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r>
              <a:tr h="4474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Extend probation period for new hires</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solidFill>
                      <a:schemeClr val="accent2">
                        <a:alpha val="20000"/>
                      </a:schemeClr>
                    </a:solidFill>
                  </a:tcPr>
                </a:tc>
              </a:tr>
              <a:tr h="4326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Expand the definition of fair dismissal</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r>
              <a:tr h="4597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Improve functioning of courts in dismissal cases</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r>
              <a:tr h="4474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Reduce compensation for unfair dismissal</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r>
              <a:tr h="4597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Reduce regulation on collective dismissals</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solidFill>
                      <a:schemeClr val="accent2">
                        <a:alpha val="20000"/>
                      </a:schemeClr>
                    </a:solidFill>
                  </a:tcPr>
                </a:tc>
              </a:tr>
              <a:tr h="4597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Reduce regulation on non-permanent contracts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Helvetica 65 Medium"/>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X</a:t>
                      </a:r>
                    </a:p>
                  </a:txBody>
                  <a:tcPr horzOverflow="overflow">
                    <a:lnL>
                      <a:noFill/>
                    </a:lnL>
                    <a:lnR>
                      <a:noFill/>
                    </a:lnR>
                    <a:lnT>
                      <a:noFill/>
                    </a:lnT>
                    <a:lnB>
                      <a:noFill/>
                    </a:lnB>
                    <a:lnTlToBr>
                      <a:noFill/>
                    </a:lnTlToBr>
                    <a:lnBlToTr>
                      <a:noFill/>
                    </a:lnBlToTr>
                    <a:noFill/>
                  </a:tcPr>
                </a:tc>
              </a:tr>
              <a:tr h="4597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Increase regulation on non-permanent contracts</a:t>
                      </a:r>
                    </a:p>
                  </a:txBody>
                  <a:tcPr horzOverflow="overflow">
                    <a:lnL>
                      <a:noFill/>
                    </a:lnL>
                    <a:lnR>
                      <a:noFill/>
                    </a:lnR>
                    <a:lnT>
                      <a:noFill/>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Helvetica 65 Medium"/>
                        <a:cs typeface="Arial" pitchFamily="34" charset="0"/>
                      </a:endParaRPr>
                    </a:p>
                  </a:txBody>
                  <a:tcPr horzOverflow="overflow">
                    <a:lnL>
                      <a:noFill/>
                    </a:lnL>
                    <a:lnR>
                      <a:noFill/>
                    </a:lnR>
                    <a:lnT>
                      <a:noFill/>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Helvetica 65 Medium"/>
                        <a:cs typeface="Arial" pitchFamily="34" charset="0"/>
                      </a:endParaRPr>
                    </a:p>
                  </a:txBody>
                  <a:tcPr horzOverflow="overflow">
                    <a:lnL>
                      <a:noFill/>
                    </a:lnL>
                    <a:lnR>
                      <a:noFill/>
                    </a:lnR>
                    <a:lnT>
                      <a:noFill/>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X</a:t>
                      </a:r>
                    </a:p>
                  </a:txBody>
                  <a:tcPr horzOverflow="overflow">
                    <a:lnL>
                      <a:noFill/>
                    </a:lnL>
                    <a:lnR>
                      <a:noFill/>
                    </a:lnR>
                    <a:lnT>
                      <a:noFill/>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Helvetica 65 Medium"/>
                          <a:cs typeface="Arial" pitchFamily="34" charset="0"/>
                        </a:rPr>
                        <a:t>X</a:t>
                      </a:r>
                    </a:p>
                  </a:txBody>
                  <a:tcPr horzOverflow="overflow">
                    <a:lnL>
                      <a:noFill/>
                    </a:lnL>
                    <a:lnR>
                      <a:noFill/>
                    </a:lnR>
                    <a:lnT>
                      <a:noFill/>
                    </a:lnT>
                    <a:lnB w="12700" cap="flat" cmpd="sng" algn="ctr">
                      <a:solidFill>
                        <a:schemeClr val="accent2"/>
                      </a:solidFill>
                      <a:prstDash val="solid"/>
                      <a:round/>
                      <a:headEnd type="none" w="med" len="med"/>
                      <a:tailEnd type="none" w="med" len="med"/>
                    </a:lnB>
                    <a:lnTlToBr>
                      <a:noFill/>
                    </a:lnTlToBr>
                    <a:lnBlToTr>
                      <a:noFill/>
                    </a:lnBlToTr>
                    <a:solidFill>
                      <a:schemeClr val="accent2">
                        <a:alpha val="20000"/>
                      </a:schemeClr>
                    </a:solidFill>
                  </a:tcPr>
                </a:tc>
              </a:tr>
            </a:tbl>
          </a:graphicData>
        </a:graphic>
      </p:graphicFrame>
    </p:spTree>
    <p:extLst>
      <p:ext uri="{BB962C8B-B14F-4D97-AF65-F5344CB8AC3E}">
        <p14:creationId xmlns:p14="http://schemas.microsoft.com/office/powerpoint/2010/main" xmlns="" val="46165966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14</a:t>
            </a:fld>
            <a:endParaRPr lang="en-GB" dirty="0"/>
          </a:p>
        </p:txBody>
      </p:sp>
      <p:sp>
        <p:nvSpPr>
          <p:cNvPr id="3" name="Content Placeholder 2"/>
          <p:cNvSpPr>
            <a:spLocks noGrp="1"/>
          </p:cNvSpPr>
          <p:nvPr>
            <p:ph idx="1"/>
          </p:nvPr>
        </p:nvSpPr>
        <p:spPr>
          <a:xfrm>
            <a:off x="611560" y="1268760"/>
            <a:ext cx="7848871" cy="5256584"/>
          </a:xfrm>
        </p:spPr>
        <p:txBody>
          <a:bodyPr/>
          <a:lstStyle/>
          <a:p>
            <a:pPr marL="609600" indent="-609600" fontAlgn="auto">
              <a:lnSpc>
                <a:spcPct val="90000"/>
              </a:lnSpc>
              <a:spcBef>
                <a:spcPts val="0"/>
              </a:spcBef>
              <a:spcAft>
                <a:spcPts val="600"/>
              </a:spcAft>
              <a:buFont typeface="Wingdings" pitchFamily="2" charset="2"/>
              <a:buChar char="Ø"/>
              <a:defRPr/>
            </a:pPr>
            <a:r>
              <a:rPr lang="en-GB" sz="2400" dirty="0">
                <a:solidFill>
                  <a:schemeClr val="bg2">
                    <a:lumMod val="50000"/>
                  </a:schemeClr>
                </a:solidFill>
                <a:cs typeface="Arial" pitchFamily="34" charset="0"/>
              </a:rPr>
              <a:t>Make hiring on temporary contract more difficult &amp; costly</a:t>
            </a:r>
          </a:p>
          <a:p>
            <a:pPr marL="1009650" lvl="1" indent="-609600" fontAlgn="auto">
              <a:lnSpc>
                <a:spcPct val="90000"/>
              </a:lnSpc>
              <a:spcBef>
                <a:spcPts val="0"/>
              </a:spcBef>
              <a:spcAft>
                <a:spcPts val="600"/>
              </a:spcAft>
              <a:buFont typeface="Wingdings" pitchFamily="2" charset="2"/>
              <a:buChar char="§"/>
              <a:defRPr/>
            </a:pPr>
            <a:r>
              <a:rPr lang="en-GB" sz="2000" dirty="0">
                <a:solidFill>
                  <a:schemeClr val="bg2">
                    <a:lumMod val="50000"/>
                  </a:schemeClr>
                </a:solidFill>
                <a:cs typeface="Arial" pitchFamily="34" charset="0"/>
              </a:rPr>
              <a:t>Restricting renewals, duration and/or scope of use of FT.</a:t>
            </a:r>
          </a:p>
          <a:p>
            <a:pPr marL="1412875" lvl="2" indent="-609600" fontAlgn="auto">
              <a:lnSpc>
                <a:spcPct val="90000"/>
              </a:lnSpc>
              <a:spcBef>
                <a:spcPts val="0"/>
              </a:spcBef>
              <a:spcAft>
                <a:spcPts val="600"/>
              </a:spcAft>
              <a:buFont typeface="Wingdings" pitchFamily="2" charset="2"/>
              <a:buChar char="ü"/>
              <a:defRPr/>
            </a:pPr>
            <a:r>
              <a:rPr lang="en-GB" sz="1600" dirty="0">
                <a:solidFill>
                  <a:schemeClr val="bg2">
                    <a:lumMod val="50000"/>
                  </a:schemeClr>
                </a:solidFill>
                <a:cs typeface="Arial" pitchFamily="34" charset="0"/>
              </a:rPr>
              <a:t>Difficult to enforce</a:t>
            </a:r>
          </a:p>
          <a:p>
            <a:pPr marL="1412875" lvl="2" indent="-609600" fontAlgn="auto">
              <a:lnSpc>
                <a:spcPct val="90000"/>
              </a:lnSpc>
              <a:spcBef>
                <a:spcPts val="0"/>
              </a:spcBef>
              <a:spcAft>
                <a:spcPts val="600"/>
              </a:spcAft>
              <a:buFont typeface="Wingdings" pitchFamily="2" charset="2"/>
              <a:buChar char="ü"/>
              <a:defRPr/>
            </a:pPr>
            <a:r>
              <a:rPr lang="en-GB" sz="1600" dirty="0">
                <a:solidFill>
                  <a:schemeClr val="bg2">
                    <a:lumMod val="50000"/>
                  </a:schemeClr>
                </a:solidFill>
                <a:cs typeface="Arial" pitchFamily="34" charset="0"/>
              </a:rPr>
              <a:t>May be counterproductive if too restrictive</a:t>
            </a:r>
          </a:p>
          <a:p>
            <a:pPr marL="1412875" lvl="2" indent="-609600" fontAlgn="auto">
              <a:lnSpc>
                <a:spcPct val="90000"/>
              </a:lnSpc>
              <a:spcBef>
                <a:spcPts val="0"/>
              </a:spcBef>
              <a:spcAft>
                <a:spcPts val="600"/>
              </a:spcAft>
              <a:buFont typeface="Wingdings" pitchFamily="2" charset="2"/>
              <a:buChar char="ü"/>
              <a:defRPr/>
            </a:pPr>
            <a:r>
              <a:rPr lang="en-GB" sz="1600" dirty="0">
                <a:solidFill>
                  <a:schemeClr val="bg2">
                    <a:lumMod val="50000"/>
                  </a:schemeClr>
                </a:solidFill>
                <a:cs typeface="Arial" pitchFamily="34" charset="0"/>
              </a:rPr>
              <a:t>No evaluation yet </a:t>
            </a:r>
          </a:p>
          <a:p>
            <a:pPr marL="1009650" lvl="1" indent="-609600" fontAlgn="auto">
              <a:lnSpc>
                <a:spcPct val="90000"/>
              </a:lnSpc>
              <a:spcBef>
                <a:spcPts val="0"/>
              </a:spcBef>
              <a:spcAft>
                <a:spcPts val="600"/>
              </a:spcAft>
              <a:buFont typeface="Wingdings" pitchFamily="2" charset="2"/>
              <a:buChar char="§"/>
              <a:defRPr/>
            </a:pPr>
            <a:endParaRPr lang="en-GB" sz="2000" dirty="0">
              <a:solidFill>
                <a:schemeClr val="bg2">
                  <a:lumMod val="50000"/>
                </a:schemeClr>
              </a:solidFill>
              <a:cs typeface="Arial" pitchFamily="34" charset="0"/>
            </a:endParaRPr>
          </a:p>
          <a:p>
            <a:pPr marL="609600" indent="-609600" fontAlgn="auto">
              <a:lnSpc>
                <a:spcPct val="90000"/>
              </a:lnSpc>
              <a:spcBef>
                <a:spcPts val="400"/>
              </a:spcBef>
              <a:spcAft>
                <a:spcPts val="600"/>
              </a:spcAft>
              <a:buFont typeface="Wingdings" pitchFamily="2" charset="2"/>
              <a:buChar char="Ø"/>
              <a:defRPr/>
            </a:pPr>
            <a:r>
              <a:rPr lang="en-GB" sz="2400" dirty="0">
                <a:solidFill>
                  <a:schemeClr val="bg2">
                    <a:lumMod val="50000"/>
                  </a:schemeClr>
                </a:solidFill>
                <a:cs typeface="Arial" pitchFamily="34" charset="0"/>
              </a:rPr>
              <a:t>Reduce the wedge between termination costs of regular and non-regular contracts</a:t>
            </a:r>
          </a:p>
          <a:p>
            <a:pPr marL="1009650" lvl="1" indent="-609600" fontAlgn="auto">
              <a:lnSpc>
                <a:spcPct val="90000"/>
              </a:lnSpc>
              <a:spcBef>
                <a:spcPts val="0"/>
              </a:spcBef>
              <a:spcAft>
                <a:spcPts val="600"/>
              </a:spcAft>
              <a:buFont typeface="Wingdings" pitchFamily="2" charset="2"/>
              <a:buChar char="§"/>
              <a:defRPr/>
            </a:pPr>
            <a:r>
              <a:rPr lang="en-GB" sz="2000" dirty="0">
                <a:solidFill>
                  <a:schemeClr val="bg2">
                    <a:lumMod val="50000"/>
                  </a:schemeClr>
                </a:solidFill>
                <a:cs typeface="Arial" pitchFamily="34" charset="0"/>
              </a:rPr>
              <a:t>Single Employment Contract or Unified contract proposals  have been put forward (mostly in Europe) </a:t>
            </a:r>
          </a:p>
          <a:p>
            <a:pPr marL="1412875" lvl="2" indent="-609600" fontAlgn="auto">
              <a:lnSpc>
                <a:spcPct val="90000"/>
              </a:lnSpc>
              <a:spcBef>
                <a:spcPts val="0"/>
              </a:spcBef>
              <a:spcAft>
                <a:spcPts val="600"/>
              </a:spcAft>
              <a:buFont typeface="Wingdings" pitchFamily="2" charset="2"/>
              <a:buChar char="ü"/>
              <a:defRPr/>
            </a:pPr>
            <a:r>
              <a:rPr lang="en-GB" sz="1600" dirty="0">
                <a:solidFill>
                  <a:schemeClr val="bg2">
                    <a:lumMod val="50000"/>
                  </a:schemeClr>
                </a:solidFill>
                <a:cs typeface="Arial" pitchFamily="34" charset="0"/>
              </a:rPr>
              <a:t>Risk of introducing excessive rigidity in hiring decision, could even lead to employment losses  &amp; displacement on DSEWs (Single Contracts) </a:t>
            </a:r>
          </a:p>
          <a:p>
            <a:pPr marL="1412875" lvl="2" indent="-609600" fontAlgn="auto">
              <a:lnSpc>
                <a:spcPct val="90000"/>
              </a:lnSpc>
              <a:spcBef>
                <a:spcPts val="0"/>
              </a:spcBef>
              <a:spcAft>
                <a:spcPts val="600"/>
              </a:spcAft>
              <a:buFont typeface="Wingdings" pitchFamily="2" charset="2"/>
              <a:buChar char="ü"/>
              <a:defRPr/>
            </a:pPr>
            <a:r>
              <a:rPr lang="fr-FR" sz="1600" dirty="0">
                <a:solidFill>
                  <a:schemeClr val="bg2">
                    <a:lumMod val="50000"/>
                  </a:schemeClr>
                </a:solidFill>
                <a:cs typeface="Arial" pitchFamily="34" charset="0"/>
              </a:rPr>
              <a:t>Important </a:t>
            </a:r>
            <a:r>
              <a:rPr lang="fr-FR" sz="1600" dirty="0" err="1">
                <a:solidFill>
                  <a:schemeClr val="bg2">
                    <a:lumMod val="50000"/>
                  </a:schemeClr>
                </a:solidFill>
                <a:cs typeface="Arial" pitchFamily="34" charset="0"/>
              </a:rPr>
              <a:t>reforms</a:t>
            </a:r>
            <a:r>
              <a:rPr lang="fr-FR" sz="1600" dirty="0">
                <a:solidFill>
                  <a:schemeClr val="bg2">
                    <a:lumMod val="50000"/>
                  </a:schemeClr>
                </a:solidFill>
                <a:cs typeface="Arial" pitchFamily="34" charset="0"/>
              </a:rPr>
              <a:t> of </a:t>
            </a:r>
            <a:r>
              <a:rPr lang="fr-FR" sz="1600" dirty="0" err="1">
                <a:solidFill>
                  <a:schemeClr val="bg2">
                    <a:lumMod val="50000"/>
                  </a:schemeClr>
                </a:solidFill>
                <a:cs typeface="Arial" pitchFamily="34" charset="0"/>
              </a:rPr>
              <a:t>judicial</a:t>
            </a:r>
            <a:r>
              <a:rPr lang="fr-FR" sz="1600" dirty="0">
                <a:solidFill>
                  <a:schemeClr val="bg2">
                    <a:lumMod val="50000"/>
                  </a:schemeClr>
                </a:solidFill>
                <a:cs typeface="Arial" pitchFamily="34" charset="0"/>
              </a:rPr>
              <a:t> </a:t>
            </a:r>
            <a:r>
              <a:rPr lang="fr-FR" sz="1600" dirty="0" err="1">
                <a:solidFill>
                  <a:schemeClr val="bg2">
                    <a:lumMod val="50000"/>
                  </a:schemeClr>
                </a:solidFill>
                <a:cs typeface="Arial" pitchFamily="34" charset="0"/>
              </a:rPr>
              <a:t>review</a:t>
            </a:r>
            <a:r>
              <a:rPr lang="fr-FR" sz="1600" dirty="0">
                <a:solidFill>
                  <a:schemeClr val="bg2">
                    <a:lumMod val="50000"/>
                  </a:schemeClr>
                </a:solidFill>
                <a:cs typeface="Arial" pitchFamily="34" charset="0"/>
              </a:rPr>
              <a:t> </a:t>
            </a:r>
            <a:r>
              <a:rPr lang="fr-FR" sz="1600" dirty="0" err="1">
                <a:solidFill>
                  <a:schemeClr val="bg2">
                    <a:lumMod val="50000"/>
                  </a:schemeClr>
                </a:solidFill>
                <a:cs typeface="Arial" pitchFamily="34" charset="0"/>
              </a:rPr>
              <a:t>necessary</a:t>
            </a:r>
            <a:r>
              <a:rPr lang="fr-FR" sz="1600" dirty="0">
                <a:solidFill>
                  <a:schemeClr val="bg2">
                    <a:lumMod val="50000"/>
                  </a:schemeClr>
                </a:solidFill>
                <a:cs typeface="Arial" pitchFamily="34" charset="0"/>
              </a:rPr>
              <a:t> (Single </a:t>
            </a:r>
            <a:r>
              <a:rPr lang="fr-FR" sz="1600" dirty="0" err="1">
                <a:solidFill>
                  <a:schemeClr val="bg2">
                    <a:lumMod val="50000"/>
                  </a:schemeClr>
                </a:solidFill>
                <a:cs typeface="Arial" pitchFamily="34" charset="0"/>
              </a:rPr>
              <a:t>Contracts</a:t>
            </a:r>
            <a:r>
              <a:rPr lang="fr-FR" sz="1600" dirty="0">
                <a:solidFill>
                  <a:schemeClr val="bg2">
                    <a:lumMod val="50000"/>
                  </a:schemeClr>
                </a:solidFill>
                <a:cs typeface="Arial" pitchFamily="34" charset="0"/>
              </a:rPr>
              <a:t>, </a:t>
            </a:r>
            <a:r>
              <a:rPr lang="fr-FR" sz="1600" dirty="0" err="1">
                <a:solidFill>
                  <a:schemeClr val="bg2">
                    <a:lumMod val="50000"/>
                  </a:schemeClr>
                </a:solidFill>
                <a:cs typeface="Arial" pitchFamily="34" charset="0"/>
              </a:rPr>
              <a:t>Unified</a:t>
            </a:r>
            <a:r>
              <a:rPr lang="fr-FR" sz="1600" dirty="0">
                <a:solidFill>
                  <a:schemeClr val="bg2">
                    <a:lumMod val="50000"/>
                  </a:schemeClr>
                </a:solidFill>
                <a:cs typeface="Arial" pitchFamily="34" charset="0"/>
              </a:rPr>
              <a:t> </a:t>
            </a:r>
            <a:r>
              <a:rPr lang="fr-FR" sz="1600" dirty="0" err="1">
                <a:solidFill>
                  <a:schemeClr val="bg2">
                    <a:lumMod val="50000"/>
                  </a:schemeClr>
                </a:solidFill>
                <a:cs typeface="Arial" pitchFamily="34" charset="0"/>
              </a:rPr>
              <a:t>Contracts</a:t>
            </a:r>
            <a:r>
              <a:rPr lang="fr-FR" sz="1600" dirty="0">
                <a:solidFill>
                  <a:schemeClr val="bg2">
                    <a:lumMod val="50000"/>
                  </a:schemeClr>
                </a:solidFill>
                <a:cs typeface="Arial" pitchFamily="34" charset="0"/>
              </a:rPr>
              <a:t>)</a:t>
            </a:r>
          </a:p>
          <a:p>
            <a:pPr marL="1412875" lvl="2" indent="-609600" fontAlgn="auto">
              <a:lnSpc>
                <a:spcPct val="90000"/>
              </a:lnSpc>
              <a:spcBef>
                <a:spcPts val="0"/>
              </a:spcBef>
              <a:spcAft>
                <a:spcPts val="600"/>
              </a:spcAft>
              <a:buFont typeface="Wingdings" pitchFamily="2" charset="2"/>
              <a:buChar char="ü"/>
              <a:defRPr/>
            </a:pPr>
            <a:r>
              <a:rPr lang="fr-FR" sz="1600" dirty="0" err="1">
                <a:solidFill>
                  <a:schemeClr val="bg2">
                    <a:lumMod val="50000"/>
                  </a:schemeClr>
                </a:solidFill>
                <a:cs typeface="Arial" pitchFamily="34" charset="0"/>
              </a:rPr>
              <a:t>Difficult</a:t>
            </a:r>
            <a:r>
              <a:rPr lang="fr-FR" sz="1600" dirty="0">
                <a:solidFill>
                  <a:schemeClr val="bg2">
                    <a:lumMod val="50000"/>
                  </a:schemeClr>
                </a:solidFill>
                <a:cs typeface="Arial" pitchFamily="34" charset="0"/>
              </a:rPr>
              <a:t> to </a:t>
            </a:r>
            <a:r>
              <a:rPr lang="fr-FR" sz="1600" dirty="0" err="1">
                <a:solidFill>
                  <a:schemeClr val="bg2">
                    <a:lumMod val="50000"/>
                  </a:schemeClr>
                </a:solidFill>
                <a:cs typeface="Arial" pitchFamily="34" charset="0"/>
              </a:rPr>
              <a:t>implement</a:t>
            </a:r>
            <a:endParaRPr lang="en-GB" sz="1600" dirty="0">
              <a:solidFill>
                <a:schemeClr val="bg2">
                  <a:lumMod val="50000"/>
                </a:schemeClr>
              </a:solidFill>
              <a:cs typeface="Arial" pitchFamily="34" charset="0"/>
            </a:endParaRPr>
          </a:p>
          <a:p>
            <a:endParaRPr lang="en-GB" dirty="0" smtClean="0">
              <a:solidFill>
                <a:schemeClr val="bg2"/>
              </a:solidFill>
            </a:endParaRPr>
          </a:p>
          <a:p>
            <a:pPr marL="0" indent="0">
              <a:buNone/>
            </a:pPr>
            <a:r>
              <a:rPr lang="en-GB" dirty="0" smtClean="0">
                <a:solidFill>
                  <a:schemeClr val="bg2"/>
                </a:solidFill>
              </a:rPr>
              <a:t> </a:t>
            </a:r>
            <a:endParaRPr lang="en-GB" dirty="0">
              <a:solidFill>
                <a:schemeClr val="bg2"/>
              </a:solidFill>
            </a:endParaRPr>
          </a:p>
        </p:txBody>
      </p:sp>
      <p:sp>
        <p:nvSpPr>
          <p:cNvPr id="4" name="Text Placeholder 3"/>
          <p:cNvSpPr>
            <a:spLocks noGrp="1"/>
          </p:cNvSpPr>
          <p:nvPr>
            <p:ph type="body" sz="quarter" idx="10"/>
          </p:nvPr>
        </p:nvSpPr>
        <p:spPr/>
        <p:txBody>
          <a:bodyPr/>
          <a:lstStyle/>
          <a:p>
            <a:r>
              <a:rPr lang="en-GB" b="1" dirty="0" smtClean="0"/>
              <a:t>               Policy options </a:t>
            </a:r>
            <a:endParaRPr lang="en-GB" b="1" dirty="0"/>
          </a:p>
        </p:txBody>
      </p:sp>
    </p:spTree>
    <p:extLst>
      <p:ext uri="{BB962C8B-B14F-4D97-AF65-F5344CB8AC3E}">
        <p14:creationId xmlns:p14="http://schemas.microsoft.com/office/powerpoint/2010/main" xmlns="" val="221656392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15</a:t>
            </a:fld>
            <a:endParaRPr lang="en-GB" dirty="0"/>
          </a:p>
        </p:txBody>
      </p:sp>
      <p:sp>
        <p:nvSpPr>
          <p:cNvPr id="3" name="Content Placeholder 2"/>
          <p:cNvSpPr>
            <a:spLocks noGrp="1"/>
          </p:cNvSpPr>
          <p:nvPr>
            <p:ph idx="1"/>
          </p:nvPr>
        </p:nvSpPr>
        <p:spPr>
          <a:xfrm>
            <a:off x="611560" y="1268760"/>
            <a:ext cx="7848871" cy="5256584"/>
          </a:xfrm>
        </p:spPr>
        <p:txBody>
          <a:bodyPr/>
          <a:lstStyle/>
          <a:p>
            <a:pPr marL="1009650" lvl="1" indent="-609600" fontAlgn="auto">
              <a:lnSpc>
                <a:spcPct val="90000"/>
              </a:lnSpc>
              <a:spcBef>
                <a:spcPts val="0"/>
              </a:spcBef>
              <a:spcAft>
                <a:spcPts val="600"/>
              </a:spcAft>
              <a:buFont typeface="Wingdings" pitchFamily="2" charset="2"/>
              <a:buChar char="§"/>
              <a:defRPr/>
            </a:pPr>
            <a:endParaRPr lang="en-GB" sz="2000" dirty="0">
              <a:solidFill>
                <a:schemeClr val="bg2">
                  <a:lumMod val="50000"/>
                </a:schemeClr>
              </a:solidFill>
              <a:cs typeface="Arial" pitchFamily="34" charset="0"/>
            </a:endParaRPr>
          </a:p>
          <a:p>
            <a:pPr marL="609600" indent="-609600" fontAlgn="auto">
              <a:lnSpc>
                <a:spcPct val="90000"/>
              </a:lnSpc>
              <a:spcBef>
                <a:spcPts val="600"/>
              </a:spcBef>
              <a:spcAft>
                <a:spcPts val="1200"/>
              </a:spcAft>
              <a:buFont typeface="Wingdings" pitchFamily="2" charset="2"/>
              <a:buChar char="Ø"/>
              <a:defRPr/>
            </a:pPr>
            <a:r>
              <a:rPr lang="en-GB" sz="2400" dirty="0">
                <a:solidFill>
                  <a:schemeClr val="bg2">
                    <a:lumMod val="50000"/>
                  </a:schemeClr>
                </a:solidFill>
                <a:cs typeface="Arial" pitchFamily="34" charset="0"/>
              </a:rPr>
              <a:t>Enhance convergence between contracts (more homogeneous employment protection, notably in terms of termination costs)</a:t>
            </a:r>
          </a:p>
          <a:p>
            <a:pPr marL="1009200" lvl="1" indent="-609600">
              <a:lnSpc>
                <a:spcPct val="90000"/>
              </a:lnSpc>
              <a:spcBef>
                <a:spcPts val="600"/>
              </a:spcBef>
              <a:spcAft>
                <a:spcPts val="1200"/>
              </a:spcAft>
              <a:buFont typeface="Wingdings" pitchFamily="2" charset="2"/>
              <a:buChar char="Ø"/>
              <a:defRPr/>
            </a:pPr>
            <a:r>
              <a:rPr lang="en-GB" sz="2000" dirty="0">
                <a:solidFill>
                  <a:schemeClr val="bg2">
                    <a:lumMod val="50000"/>
                  </a:schemeClr>
                </a:solidFill>
                <a:cs typeface="Arial" pitchFamily="34" charset="0"/>
              </a:rPr>
              <a:t>Few examples of countries with same termination costs </a:t>
            </a:r>
          </a:p>
          <a:p>
            <a:pPr marL="1009200" lvl="1" indent="-609600">
              <a:lnSpc>
                <a:spcPct val="90000"/>
              </a:lnSpc>
              <a:spcBef>
                <a:spcPts val="600"/>
              </a:spcBef>
              <a:spcAft>
                <a:spcPts val="1200"/>
              </a:spcAft>
              <a:buFont typeface="Wingdings" pitchFamily="2" charset="2"/>
              <a:buChar char="Ø"/>
              <a:defRPr/>
            </a:pPr>
            <a:r>
              <a:rPr lang="en-GB" sz="2000" dirty="0">
                <a:solidFill>
                  <a:schemeClr val="bg2">
                    <a:lumMod val="50000"/>
                  </a:schemeClr>
                </a:solidFill>
                <a:cs typeface="Arial" pitchFamily="34" charset="0"/>
              </a:rPr>
              <a:t>As well as in more protective countries </a:t>
            </a:r>
          </a:p>
          <a:p>
            <a:pPr marL="609600" indent="-609600" fontAlgn="auto">
              <a:lnSpc>
                <a:spcPct val="90000"/>
              </a:lnSpc>
              <a:spcBef>
                <a:spcPts val="600"/>
              </a:spcBef>
              <a:spcAft>
                <a:spcPts val="1200"/>
              </a:spcAft>
              <a:buFont typeface="Wingdings" pitchFamily="2" charset="2"/>
              <a:buChar char="Ø"/>
              <a:defRPr/>
            </a:pPr>
            <a:r>
              <a:rPr lang="en-GB" sz="2400" dirty="0">
                <a:solidFill>
                  <a:schemeClr val="bg2">
                    <a:lumMod val="50000"/>
                  </a:schemeClr>
                </a:solidFill>
                <a:cs typeface="Arial" pitchFamily="34" charset="0"/>
              </a:rPr>
              <a:t>Convergence of EP regime likely to reduce duality without negatively affecting efficient reallocation of resources, but will not eliminate all forms of duality (e.g. differences across social security  contributions  create incentives to employ those under more favourable regime, DSEW)</a:t>
            </a:r>
          </a:p>
          <a:p>
            <a:pPr marL="0" indent="0">
              <a:buNone/>
            </a:pPr>
            <a:r>
              <a:rPr lang="en-GB" dirty="0" smtClean="0">
                <a:solidFill>
                  <a:schemeClr val="bg2"/>
                </a:solidFill>
              </a:rPr>
              <a:t> </a:t>
            </a:r>
            <a:endParaRPr lang="en-GB" dirty="0">
              <a:solidFill>
                <a:schemeClr val="bg2"/>
              </a:solidFill>
            </a:endParaRPr>
          </a:p>
        </p:txBody>
      </p:sp>
      <p:sp>
        <p:nvSpPr>
          <p:cNvPr id="4" name="Text Placeholder 3"/>
          <p:cNvSpPr>
            <a:spLocks noGrp="1"/>
          </p:cNvSpPr>
          <p:nvPr>
            <p:ph type="body" sz="quarter" idx="10"/>
          </p:nvPr>
        </p:nvSpPr>
        <p:spPr/>
        <p:txBody>
          <a:bodyPr/>
          <a:lstStyle/>
          <a:p>
            <a:r>
              <a:rPr lang="en-GB" b="1" dirty="0" smtClean="0"/>
              <a:t>               Policy options </a:t>
            </a:r>
            <a:endParaRPr lang="en-GB" b="1" dirty="0"/>
          </a:p>
        </p:txBody>
      </p:sp>
    </p:spTree>
    <p:extLst>
      <p:ext uri="{BB962C8B-B14F-4D97-AF65-F5344CB8AC3E}">
        <p14:creationId xmlns:p14="http://schemas.microsoft.com/office/powerpoint/2010/main" xmlns="" val="13563616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16</a:t>
            </a:fld>
            <a:endParaRPr lang="en-GB" dirty="0"/>
          </a:p>
        </p:txBody>
      </p:sp>
      <p:sp>
        <p:nvSpPr>
          <p:cNvPr id="3" name="Content Placeholder 2"/>
          <p:cNvSpPr>
            <a:spLocks noGrp="1"/>
          </p:cNvSpPr>
          <p:nvPr>
            <p:ph idx="1"/>
          </p:nvPr>
        </p:nvSpPr>
        <p:spPr>
          <a:xfrm>
            <a:off x="827584" y="1844824"/>
            <a:ext cx="7632847" cy="3816424"/>
          </a:xfrm>
        </p:spPr>
        <p:txBody>
          <a:bodyPr/>
          <a:lstStyle/>
          <a:p>
            <a:r>
              <a:rPr lang="en-GB" sz="2400" dirty="0" smtClean="0">
                <a:solidFill>
                  <a:schemeClr val="bg2"/>
                </a:solidFill>
              </a:rPr>
              <a:t>Over the past decades, many OECD countries have introduced reforms to foster LM flexibility and “activate” the unemployed</a:t>
            </a:r>
          </a:p>
          <a:p>
            <a:r>
              <a:rPr lang="en-GB" sz="2400" dirty="0" smtClean="0">
                <a:solidFill>
                  <a:schemeClr val="bg2"/>
                </a:solidFill>
              </a:rPr>
              <a:t>Several different options to reform EP as part of a comprehensive package</a:t>
            </a:r>
          </a:p>
          <a:p>
            <a:r>
              <a:rPr lang="en-GB" sz="2400" dirty="0" smtClean="0">
                <a:solidFill>
                  <a:schemeClr val="bg2"/>
                </a:solidFill>
              </a:rPr>
              <a:t>Very important to evaluate the impacts of those recent reforms (for ex. 2012 Spanish labour market reform seems to be a significant step in the right direction</a:t>
            </a:r>
            <a:r>
              <a:rPr lang="en-GB" sz="2400" dirty="0">
                <a:solidFill>
                  <a:schemeClr val="bg2"/>
                </a:solidFill>
              </a:rPr>
              <a:t> </a:t>
            </a:r>
            <a:r>
              <a:rPr lang="en-GB" sz="2400" dirty="0" smtClean="0">
                <a:solidFill>
                  <a:schemeClr val="bg2"/>
                </a:solidFill>
              </a:rPr>
              <a:t>according to preliminary assessment, but further monitoring will be necessary)</a:t>
            </a:r>
          </a:p>
          <a:p>
            <a:endParaRPr lang="en-GB" dirty="0" smtClean="0">
              <a:solidFill>
                <a:schemeClr val="bg2"/>
              </a:solidFill>
            </a:endParaRPr>
          </a:p>
          <a:p>
            <a:pPr marL="0" indent="0">
              <a:buNone/>
            </a:pPr>
            <a:r>
              <a:rPr lang="en-GB" dirty="0" smtClean="0">
                <a:solidFill>
                  <a:schemeClr val="bg2"/>
                </a:solidFill>
              </a:rPr>
              <a:t> </a:t>
            </a:r>
            <a:endParaRPr lang="en-GB" dirty="0">
              <a:solidFill>
                <a:schemeClr val="bg2"/>
              </a:solidFill>
            </a:endParaRPr>
          </a:p>
        </p:txBody>
      </p:sp>
      <p:sp>
        <p:nvSpPr>
          <p:cNvPr id="4" name="Text Placeholder 3"/>
          <p:cNvSpPr>
            <a:spLocks noGrp="1"/>
          </p:cNvSpPr>
          <p:nvPr>
            <p:ph type="body" sz="quarter" idx="10"/>
          </p:nvPr>
        </p:nvSpPr>
        <p:spPr/>
        <p:txBody>
          <a:bodyPr/>
          <a:lstStyle/>
          <a:p>
            <a:r>
              <a:rPr lang="en-GB" dirty="0" smtClean="0"/>
              <a:t>Concluding remarks </a:t>
            </a:r>
            <a:endParaRPr lang="en-GB" dirty="0"/>
          </a:p>
        </p:txBody>
      </p:sp>
    </p:spTree>
    <p:extLst>
      <p:ext uri="{BB962C8B-B14F-4D97-AF65-F5344CB8AC3E}">
        <p14:creationId xmlns:p14="http://schemas.microsoft.com/office/powerpoint/2010/main" xmlns="" val="185845733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17</a:t>
            </a:fld>
            <a:endParaRPr lang="en-GB" dirty="0"/>
          </a:p>
        </p:txBody>
      </p:sp>
      <p:sp>
        <p:nvSpPr>
          <p:cNvPr id="5" name="Espace réservé du texte 3"/>
          <p:cNvSpPr>
            <a:spLocks noGrp="1"/>
          </p:cNvSpPr>
          <p:nvPr>
            <p:ph type="body" sz="quarter" idx="10"/>
          </p:nvPr>
        </p:nvSpPr>
        <p:spPr>
          <a:xfrm>
            <a:off x="827584" y="116632"/>
            <a:ext cx="7416824" cy="1152128"/>
          </a:xfrm>
        </p:spPr>
        <p:txBody>
          <a:bodyPr/>
          <a:lstStyle/>
          <a:p>
            <a:pPr algn="ctr"/>
            <a:r>
              <a:rPr lang="fr-FR" sz="6000" b="1" dirty="0" err="1" smtClean="0">
                <a:solidFill>
                  <a:srgbClr val="1F497D"/>
                </a:solidFill>
                <a:latin typeface="Arial Narrow" pitchFamily="34" charset="0"/>
              </a:rPr>
              <a:t>Thank</a:t>
            </a:r>
            <a:r>
              <a:rPr lang="fr-FR" sz="6000" b="1" dirty="0" smtClean="0">
                <a:solidFill>
                  <a:srgbClr val="1F497D"/>
                </a:solidFill>
                <a:latin typeface="Arial Narrow" pitchFamily="34" charset="0"/>
              </a:rPr>
              <a:t> </a:t>
            </a:r>
            <a:r>
              <a:rPr lang="fr-FR" sz="6000" b="1" dirty="0" err="1" smtClean="0">
                <a:solidFill>
                  <a:srgbClr val="1F497D"/>
                </a:solidFill>
                <a:latin typeface="Arial Narrow" pitchFamily="34" charset="0"/>
              </a:rPr>
              <a:t>you</a:t>
            </a:r>
            <a:endParaRPr lang="fr-FR" sz="6000" b="1" dirty="0" smtClean="0">
              <a:solidFill>
                <a:srgbClr val="1F497D"/>
              </a:solidFill>
              <a:latin typeface="Arial Narrow" pitchFamily="34" charset="0"/>
            </a:endParaRPr>
          </a:p>
        </p:txBody>
      </p:sp>
      <p:sp>
        <p:nvSpPr>
          <p:cNvPr id="9" name="Rectangle 5"/>
          <p:cNvSpPr txBox="1">
            <a:spLocks noChangeArrowheads="1"/>
          </p:cNvSpPr>
          <p:nvPr/>
        </p:nvSpPr>
        <p:spPr>
          <a:xfrm>
            <a:off x="0" y="1343385"/>
            <a:ext cx="9036496" cy="5314590"/>
          </a:xfrm>
          <a:prstGeom prst="rect">
            <a:avLst/>
          </a:prstGeom>
        </p:spPr>
        <p:txBody>
          <a:bodyPr vert="horz">
            <a:normAutofit fontScale="92500" lnSpcReduction="20000"/>
          </a:bodyPr>
          <a:lst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0" indent="0" fontAlgn="auto">
              <a:spcAft>
                <a:spcPts val="0"/>
              </a:spcAft>
              <a:buNone/>
            </a:pPr>
            <a:r>
              <a:rPr lang="en-US" sz="2000" b="1" dirty="0" smtClean="0">
                <a:latin typeface="Arial Narrow" pitchFamily="34" charset="0"/>
              </a:rPr>
              <a:t>Contact: </a:t>
            </a:r>
            <a:r>
              <a:rPr lang="en-US" sz="2000" b="1" u="sng" dirty="0" smtClean="0">
                <a:solidFill>
                  <a:srgbClr val="1F497D"/>
                </a:solidFill>
                <a:latin typeface="Arial Narrow" pitchFamily="34" charset="0"/>
              </a:rPr>
              <a:t>Sandrine.Cazes@oecd.org</a:t>
            </a:r>
          </a:p>
          <a:p>
            <a:pPr marL="0" indent="0" fontAlgn="auto">
              <a:spcAft>
                <a:spcPts val="0"/>
              </a:spcAft>
              <a:buNone/>
            </a:pPr>
            <a:r>
              <a:rPr lang="en-US" sz="2000" dirty="0" smtClean="0">
                <a:latin typeface="Arial Narrow" pitchFamily="34" charset="0"/>
              </a:rPr>
              <a:t>OECD Directorate for Employment, Labour and Social Affairs, via </a:t>
            </a:r>
            <a:r>
              <a:rPr lang="en-US" sz="2000" b="1" u="sng" dirty="0" smtClean="0">
                <a:solidFill>
                  <a:srgbClr val="1F497D"/>
                </a:solidFill>
                <a:latin typeface="Arial Narrow" pitchFamily="34" charset="0"/>
              </a:rPr>
              <a:t>www.oecd.org/els</a:t>
            </a:r>
          </a:p>
          <a:p>
            <a:pPr fontAlgn="auto">
              <a:spcAft>
                <a:spcPts val="0"/>
              </a:spcAft>
            </a:pPr>
            <a:endParaRPr lang="en-US" sz="2000" dirty="0" smtClean="0">
              <a:latin typeface="Arial Narrow" pitchFamily="34" charset="0"/>
            </a:endParaRPr>
          </a:p>
          <a:p>
            <a:pPr fontAlgn="auto">
              <a:spcAft>
                <a:spcPts val="0"/>
              </a:spcAft>
            </a:pPr>
            <a:endParaRPr lang="en-US" sz="2000" dirty="0">
              <a:latin typeface="Arial Narrow" pitchFamily="34" charset="0"/>
            </a:endParaRPr>
          </a:p>
          <a:p>
            <a:pPr fontAlgn="auto">
              <a:spcAft>
                <a:spcPts val="0"/>
              </a:spcAft>
            </a:pPr>
            <a:endParaRPr lang="en-US" sz="2000" dirty="0" smtClean="0">
              <a:latin typeface="Arial Narrow" pitchFamily="34" charset="0"/>
            </a:endParaRPr>
          </a:p>
          <a:p>
            <a:pPr fontAlgn="auto">
              <a:spcAft>
                <a:spcPts val="0"/>
              </a:spcAft>
            </a:pPr>
            <a:endParaRPr lang="en-US" sz="2000" dirty="0">
              <a:latin typeface="Arial Narrow" pitchFamily="34" charset="0"/>
            </a:endParaRPr>
          </a:p>
          <a:p>
            <a:pPr fontAlgn="auto">
              <a:spcAft>
                <a:spcPts val="0"/>
              </a:spcAft>
            </a:pPr>
            <a:endParaRPr lang="en-US" sz="2000" dirty="0" smtClean="0">
              <a:latin typeface="Arial Narrow" pitchFamily="34" charset="0"/>
            </a:endParaRPr>
          </a:p>
          <a:p>
            <a:pPr marL="0" indent="0" fontAlgn="auto">
              <a:spcAft>
                <a:spcPts val="0"/>
              </a:spcAft>
              <a:buNone/>
            </a:pPr>
            <a:endParaRPr lang="fr-FR" sz="2000" dirty="0" smtClean="0">
              <a:latin typeface="Arial Narrow" pitchFamily="34" charset="0"/>
            </a:endParaRPr>
          </a:p>
          <a:p>
            <a:pPr marL="0" indent="0" fontAlgn="auto">
              <a:spcAft>
                <a:spcPts val="0"/>
              </a:spcAft>
              <a:buNone/>
            </a:pPr>
            <a:endParaRPr lang="en-US" sz="2000" dirty="0" smtClean="0">
              <a:latin typeface="Arial Narrow" pitchFamily="34" charset="0"/>
            </a:endParaRPr>
          </a:p>
          <a:p>
            <a:pPr marL="0" indent="0" fontAlgn="auto">
              <a:spcAft>
                <a:spcPts val="0"/>
              </a:spcAft>
              <a:buNone/>
            </a:pPr>
            <a:endParaRPr lang="en-US" sz="2000" dirty="0">
              <a:latin typeface="Arial Narrow" pitchFamily="34" charset="0"/>
            </a:endParaRPr>
          </a:p>
          <a:p>
            <a:pPr marL="0" indent="0" fontAlgn="auto">
              <a:spcAft>
                <a:spcPts val="0"/>
              </a:spcAft>
              <a:buNone/>
            </a:pPr>
            <a:r>
              <a:rPr lang="en-US" sz="2000" dirty="0" smtClean="0">
                <a:latin typeface="Arial Narrow" pitchFamily="34" charset="0"/>
              </a:rPr>
              <a:t>OECD Employment Outlook, via </a:t>
            </a:r>
            <a:r>
              <a:rPr lang="en-US" sz="2000" b="1" u="sng" dirty="0" smtClean="0">
                <a:solidFill>
                  <a:srgbClr val="1F497D"/>
                </a:solidFill>
                <a:latin typeface="Arial Narrow" pitchFamily="34" charset="0"/>
              </a:rPr>
              <a:t>www.oecd.org/employment/outlook</a:t>
            </a:r>
          </a:p>
          <a:p>
            <a:pPr marL="0" indent="0">
              <a:buNone/>
            </a:pPr>
            <a:r>
              <a:rPr lang="en-US" sz="2000" dirty="0" smtClean="0">
                <a:latin typeface="Arial Narrow" pitchFamily="34" charset="0"/>
              </a:rPr>
              <a:t>OECD Employment database, via </a:t>
            </a:r>
            <a:r>
              <a:rPr lang="en-US" sz="2100" b="1" u="sng" dirty="0" smtClean="0">
                <a:solidFill>
                  <a:srgbClr val="1F497D"/>
                </a:solidFill>
                <a:latin typeface="Arial Narrow" pitchFamily="34" charset="0"/>
                <a:hlinkClick r:id="rId3"/>
              </a:rPr>
              <a:t>www.oecd.org/employment/database</a:t>
            </a:r>
            <a:endParaRPr lang="en-US" sz="2100" b="1" u="sng" dirty="0" smtClean="0">
              <a:solidFill>
                <a:srgbClr val="1F497D"/>
              </a:solidFill>
              <a:latin typeface="Arial Narrow" pitchFamily="34" charset="0"/>
            </a:endParaRPr>
          </a:p>
          <a:p>
            <a:pPr marL="0" indent="0">
              <a:buNone/>
            </a:pPr>
            <a:r>
              <a:rPr lang="en-US" sz="2100" b="1" u="sng" dirty="0" smtClean="0">
                <a:solidFill>
                  <a:srgbClr val="1F497D"/>
                </a:solidFill>
                <a:latin typeface="Arial Narrow" pitchFamily="34" charset="0"/>
              </a:rPr>
              <a:t>www.oecd.org/site/piaac</a:t>
            </a:r>
          </a:p>
          <a:p>
            <a:pPr marL="0" indent="0" fontAlgn="auto">
              <a:spcAft>
                <a:spcPts val="0"/>
              </a:spcAft>
              <a:buNone/>
            </a:pPr>
            <a:endParaRPr lang="en-US" sz="2000" b="1" u="sng" dirty="0" smtClean="0">
              <a:solidFill>
                <a:srgbClr val="1F497D"/>
              </a:solidFill>
              <a:latin typeface="Arial Narrow" pitchFamily="34" charset="0"/>
            </a:endParaRPr>
          </a:p>
          <a:p>
            <a:pPr marL="0" indent="0" fontAlgn="auto">
              <a:spcAft>
                <a:spcPts val="0"/>
              </a:spcAft>
              <a:buNone/>
            </a:pPr>
            <a:r>
              <a:rPr lang="en-US" sz="2000" b="1" dirty="0" smtClean="0">
                <a:latin typeface="Arial Narrow" pitchFamily="34" charset="0"/>
              </a:rPr>
              <a:t>			</a:t>
            </a:r>
            <a:endParaRPr lang="en-GB" sz="2000" dirty="0" smtClean="0">
              <a:latin typeface="Arial Narrow" pitchFamily="34" charset="0"/>
            </a:endParaRPr>
          </a:p>
        </p:txBody>
      </p:sp>
      <p:pic>
        <p:nvPicPr>
          <p:cNvPr id="10" name="Picture 2" descr="Brochure Instit ELS 2013">
            <a:hlinkClick r:id="rId4"/>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23728" y="2331401"/>
            <a:ext cx="2262716" cy="1697038"/>
          </a:xfrm>
          <a:prstGeom prst="rect">
            <a:avLst/>
          </a:prstGeom>
          <a:noFill/>
          <a:ln w="0">
            <a:solidFill>
              <a:schemeClr val="tx1"/>
            </a:solidFill>
          </a:ln>
          <a:extLst>
            <a:ext uri="{909E8E84-426E-40DD-AFC4-6F175D3DCCD1}">
              <a14:hiddenFill xmlns:a14="http://schemas.microsoft.com/office/drawing/2010/main" xmlns="">
                <a:solidFill>
                  <a:srgbClr val="FFFFFF"/>
                </a:solidFill>
              </a14:hiddenFill>
            </a:ext>
          </a:extLst>
        </p:spPr>
      </p:pic>
      <p:pic>
        <p:nvPicPr>
          <p:cNvPr id="4" name="Picture 3"/>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5148064" y="2331401"/>
            <a:ext cx="1271700" cy="1695600"/>
          </a:xfrm>
          <a:prstGeom prst="rect">
            <a:avLst/>
          </a:prstGeom>
          <a:ln w="0">
            <a:solidFill>
              <a:schemeClr val="tx1"/>
            </a:solidFill>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18</a:t>
            </a:fld>
            <a:endParaRPr lang="en-GB" dirty="0"/>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quarter" idx="10"/>
          </p:nvPr>
        </p:nvSpPr>
        <p:spPr>
          <a:xfrm>
            <a:off x="1115616" y="188640"/>
            <a:ext cx="7416000" cy="1022400"/>
          </a:xfrm>
        </p:spPr>
        <p:txBody>
          <a:bodyPr/>
          <a:lstStyle/>
          <a:p>
            <a:r>
              <a:rPr lang="en-GB" sz="2800" b="1" dirty="0" smtClean="0">
                <a:latin typeface="Arial Narrow" panose="020B0606020202030204" pitchFamily="34" charset="0"/>
              </a:rPr>
              <a:t>Protection of permanent workers against individual and collective dismissals, 2008 and 2013</a:t>
            </a:r>
            <a:endParaRPr lang="en-GB" sz="2800" b="1" dirty="0">
              <a:latin typeface="Arial Narrow" panose="020B0606020202030204" pitchFamily="34" charset="0"/>
            </a:endParaRPr>
          </a:p>
        </p:txBody>
      </p:sp>
      <p:pic>
        <p:nvPicPr>
          <p:cNvPr id="5" name="Picture 4"/>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1844824"/>
            <a:ext cx="8064896" cy="4176464"/>
          </a:xfrm>
          <a:prstGeom prst="rect">
            <a:avLst/>
          </a:prstGeom>
          <a:noFill/>
          <a:ln>
            <a:noFill/>
          </a:ln>
        </p:spPr>
      </p:pic>
    </p:spTree>
    <p:extLst>
      <p:ext uri="{BB962C8B-B14F-4D97-AF65-F5344CB8AC3E}">
        <p14:creationId xmlns:p14="http://schemas.microsoft.com/office/powerpoint/2010/main" xmlns="" val="264350071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lr>
                <a:srgbClr val="FF9900"/>
              </a:buClr>
              <a:buSzPct val="145000"/>
              <a:buFont typeface="Wingdings" pitchFamily="2" charset="2"/>
              <a:buChar char="§"/>
              <a:defRPr sz="2400">
                <a:solidFill>
                  <a:schemeClr val="tx1"/>
                </a:solidFill>
                <a:latin typeface="Helvetica 65 Medium"/>
                <a:cs typeface="Arial" pitchFamily="34" charset="0"/>
              </a:defRPr>
            </a:lvl1pPr>
            <a:lvl2pPr marL="742950" indent="-285750" eaLnBrk="0" hangingPunct="0">
              <a:spcBef>
                <a:spcPct val="20000"/>
              </a:spcBef>
              <a:buClr>
                <a:srgbClr val="2461AA"/>
              </a:buClr>
              <a:buSzPct val="190000"/>
              <a:buChar char="•"/>
              <a:defRPr sz="2000">
                <a:solidFill>
                  <a:schemeClr val="tx1"/>
                </a:solidFill>
                <a:latin typeface="Helvetica 65 Medium"/>
                <a:cs typeface="Arial" pitchFamily="34" charset="0"/>
              </a:defRPr>
            </a:lvl2pPr>
            <a:lvl3pPr marL="1143000" indent="-228600" eaLnBrk="0" hangingPunct="0">
              <a:spcBef>
                <a:spcPct val="20000"/>
              </a:spcBef>
              <a:buClr>
                <a:srgbClr val="FF9900"/>
              </a:buClr>
              <a:buSzPct val="140000"/>
              <a:buChar char="•"/>
              <a:defRPr>
                <a:solidFill>
                  <a:schemeClr val="tx1"/>
                </a:solidFill>
                <a:latin typeface="Helvetica 65 Medium"/>
                <a:cs typeface="Arial" pitchFamily="34" charset="0"/>
              </a:defRPr>
            </a:lvl3pPr>
            <a:lvl4pPr marL="1600200" indent="-228600" eaLnBrk="0" hangingPunct="0">
              <a:spcBef>
                <a:spcPct val="20000"/>
              </a:spcBef>
              <a:buChar char="–"/>
              <a:defRPr sz="1600">
                <a:solidFill>
                  <a:schemeClr val="tx1"/>
                </a:solidFill>
                <a:latin typeface="Helvetica 65 Medium"/>
                <a:cs typeface="Arial" pitchFamily="34" charset="0"/>
              </a:defRPr>
            </a:lvl4pPr>
            <a:lvl5pPr marL="2057400" indent="-228600" eaLnBrk="0" hangingPunct="0">
              <a:spcBef>
                <a:spcPct val="20000"/>
              </a:spcBef>
              <a:buChar char="»"/>
              <a:defRPr sz="1400">
                <a:solidFill>
                  <a:schemeClr val="tx1"/>
                </a:solidFill>
                <a:latin typeface="Helvetica 65 Medium"/>
                <a:cs typeface="Arial" pitchFamily="34" charset="0"/>
              </a:defRPr>
            </a:lvl5pPr>
            <a:lvl6pPr marL="2514600" indent="-228600" eaLnBrk="0" fontAlgn="base" hangingPunct="0">
              <a:spcBef>
                <a:spcPct val="20000"/>
              </a:spcBef>
              <a:spcAft>
                <a:spcPct val="0"/>
              </a:spcAft>
              <a:buChar char="»"/>
              <a:defRPr sz="1400">
                <a:solidFill>
                  <a:schemeClr val="tx1"/>
                </a:solidFill>
                <a:latin typeface="Helvetica 65 Medium"/>
                <a:cs typeface="Arial" pitchFamily="34" charset="0"/>
              </a:defRPr>
            </a:lvl6pPr>
            <a:lvl7pPr marL="2971800" indent="-228600" eaLnBrk="0" fontAlgn="base" hangingPunct="0">
              <a:spcBef>
                <a:spcPct val="20000"/>
              </a:spcBef>
              <a:spcAft>
                <a:spcPct val="0"/>
              </a:spcAft>
              <a:buChar char="»"/>
              <a:defRPr sz="1400">
                <a:solidFill>
                  <a:schemeClr val="tx1"/>
                </a:solidFill>
                <a:latin typeface="Helvetica 65 Medium"/>
                <a:cs typeface="Arial" pitchFamily="34" charset="0"/>
              </a:defRPr>
            </a:lvl7pPr>
            <a:lvl8pPr marL="3429000" indent="-228600" eaLnBrk="0" fontAlgn="base" hangingPunct="0">
              <a:spcBef>
                <a:spcPct val="20000"/>
              </a:spcBef>
              <a:spcAft>
                <a:spcPct val="0"/>
              </a:spcAft>
              <a:buChar char="»"/>
              <a:defRPr sz="1400">
                <a:solidFill>
                  <a:schemeClr val="tx1"/>
                </a:solidFill>
                <a:latin typeface="Helvetica 65 Medium"/>
                <a:cs typeface="Arial" pitchFamily="34" charset="0"/>
              </a:defRPr>
            </a:lvl8pPr>
            <a:lvl9pPr marL="3886200" indent="-228600" eaLnBrk="0" fontAlgn="base" hangingPunct="0">
              <a:spcBef>
                <a:spcPct val="20000"/>
              </a:spcBef>
              <a:spcAft>
                <a:spcPct val="0"/>
              </a:spcAft>
              <a:buChar char="»"/>
              <a:defRPr sz="1400">
                <a:solidFill>
                  <a:schemeClr val="tx1"/>
                </a:solidFill>
                <a:latin typeface="Helvetica 65 Medium"/>
                <a:cs typeface="Arial" pitchFamily="34" charset="0"/>
              </a:defRPr>
            </a:lvl9pPr>
          </a:lstStyle>
          <a:p>
            <a:pPr>
              <a:spcBef>
                <a:spcPct val="0"/>
              </a:spcBef>
              <a:buClrTx/>
              <a:buSzTx/>
              <a:buFontTx/>
              <a:buNone/>
            </a:pPr>
            <a:fld id="{A00A256C-4F08-4798-9328-6ABE4B30016A}" type="slidenum">
              <a:rPr lang="en-US" altLang="en-US" sz="900">
                <a:solidFill>
                  <a:srgbClr val="336699"/>
                </a:solidFill>
                <a:latin typeface="Century Gothic" pitchFamily="34" charset="0"/>
              </a:rPr>
              <a:pPr>
                <a:spcBef>
                  <a:spcPct val="0"/>
                </a:spcBef>
                <a:buClrTx/>
                <a:buSzTx/>
                <a:buFontTx/>
                <a:buNone/>
              </a:pPr>
              <a:t>19</a:t>
            </a:fld>
            <a:endParaRPr lang="en-US" altLang="en-US" sz="900">
              <a:solidFill>
                <a:srgbClr val="336699"/>
              </a:solidFill>
              <a:latin typeface="Century Gothic" pitchFamily="34" charset="0"/>
            </a:endParaRPr>
          </a:p>
        </p:txBody>
      </p:sp>
      <p:pic>
        <p:nvPicPr>
          <p:cNvPr id="16387"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60338"/>
            <a:ext cx="9144000" cy="318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8" name="Picture 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228975"/>
            <a:ext cx="9145588" cy="318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9" name="TextBox 13"/>
          <p:cNvSpPr txBox="1">
            <a:spLocks noChangeArrowheads="1"/>
          </p:cNvSpPr>
          <p:nvPr/>
        </p:nvSpPr>
        <p:spPr bwMode="auto">
          <a:xfrm>
            <a:off x="609600" y="6362700"/>
            <a:ext cx="77724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rgbClr val="FF9900"/>
              </a:buClr>
              <a:buSzPct val="145000"/>
              <a:buFont typeface="Wingdings" pitchFamily="2" charset="2"/>
              <a:buChar char="§"/>
              <a:defRPr sz="2400">
                <a:solidFill>
                  <a:schemeClr val="tx1"/>
                </a:solidFill>
                <a:latin typeface="Helvetica 65 Medium"/>
                <a:cs typeface="Arial" pitchFamily="34" charset="0"/>
              </a:defRPr>
            </a:lvl1pPr>
            <a:lvl2pPr marL="742950" indent="-285750" eaLnBrk="0" hangingPunct="0">
              <a:spcBef>
                <a:spcPct val="20000"/>
              </a:spcBef>
              <a:buClr>
                <a:srgbClr val="2461AA"/>
              </a:buClr>
              <a:buSzPct val="190000"/>
              <a:buChar char="•"/>
              <a:defRPr sz="2000">
                <a:solidFill>
                  <a:schemeClr val="tx1"/>
                </a:solidFill>
                <a:latin typeface="Helvetica 65 Medium"/>
                <a:cs typeface="Arial" pitchFamily="34" charset="0"/>
              </a:defRPr>
            </a:lvl2pPr>
            <a:lvl3pPr marL="1143000" indent="-228600" eaLnBrk="0" hangingPunct="0">
              <a:spcBef>
                <a:spcPct val="20000"/>
              </a:spcBef>
              <a:buClr>
                <a:srgbClr val="FF9900"/>
              </a:buClr>
              <a:buSzPct val="140000"/>
              <a:buChar char="•"/>
              <a:defRPr>
                <a:solidFill>
                  <a:schemeClr val="tx1"/>
                </a:solidFill>
                <a:latin typeface="Helvetica 65 Medium"/>
                <a:cs typeface="Arial" pitchFamily="34" charset="0"/>
              </a:defRPr>
            </a:lvl3pPr>
            <a:lvl4pPr marL="1600200" indent="-228600" eaLnBrk="0" hangingPunct="0">
              <a:spcBef>
                <a:spcPct val="20000"/>
              </a:spcBef>
              <a:buChar char="–"/>
              <a:defRPr sz="1600">
                <a:solidFill>
                  <a:schemeClr val="tx1"/>
                </a:solidFill>
                <a:latin typeface="Helvetica 65 Medium"/>
                <a:cs typeface="Arial" pitchFamily="34" charset="0"/>
              </a:defRPr>
            </a:lvl4pPr>
            <a:lvl5pPr marL="2057400" indent="-228600" eaLnBrk="0" hangingPunct="0">
              <a:spcBef>
                <a:spcPct val="20000"/>
              </a:spcBef>
              <a:buChar char="»"/>
              <a:defRPr sz="1400">
                <a:solidFill>
                  <a:schemeClr val="tx1"/>
                </a:solidFill>
                <a:latin typeface="Helvetica 65 Medium"/>
                <a:cs typeface="Arial" pitchFamily="34" charset="0"/>
              </a:defRPr>
            </a:lvl5pPr>
            <a:lvl6pPr marL="2514600" indent="-228600" eaLnBrk="0" fontAlgn="base" hangingPunct="0">
              <a:spcBef>
                <a:spcPct val="20000"/>
              </a:spcBef>
              <a:spcAft>
                <a:spcPct val="0"/>
              </a:spcAft>
              <a:buChar char="»"/>
              <a:defRPr sz="1400">
                <a:solidFill>
                  <a:schemeClr val="tx1"/>
                </a:solidFill>
                <a:latin typeface="Helvetica 65 Medium"/>
                <a:cs typeface="Arial" pitchFamily="34" charset="0"/>
              </a:defRPr>
            </a:lvl6pPr>
            <a:lvl7pPr marL="2971800" indent="-228600" eaLnBrk="0" fontAlgn="base" hangingPunct="0">
              <a:spcBef>
                <a:spcPct val="20000"/>
              </a:spcBef>
              <a:spcAft>
                <a:spcPct val="0"/>
              </a:spcAft>
              <a:buChar char="»"/>
              <a:defRPr sz="1400">
                <a:solidFill>
                  <a:schemeClr val="tx1"/>
                </a:solidFill>
                <a:latin typeface="Helvetica 65 Medium"/>
                <a:cs typeface="Arial" pitchFamily="34" charset="0"/>
              </a:defRPr>
            </a:lvl7pPr>
            <a:lvl8pPr marL="3429000" indent="-228600" eaLnBrk="0" fontAlgn="base" hangingPunct="0">
              <a:spcBef>
                <a:spcPct val="20000"/>
              </a:spcBef>
              <a:spcAft>
                <a:spcPct val="0"/>
              </a:spcAft>
              <a:buChar char="»"/>
              <a:defRPr sz="1400">
                <a:solidFill>
                  <a:schemeClr val="tx1"/>
                </a:solidFill>
                <a:latin typeface="Helvetica 65 Medium"/>
                <a:cs typeface="Arial" pitchFamily="34" charset="0"/>
              </a:defRPr>
            </a:lvl8pPr>
            <a:lvl9pPr marL="3886200" indent="-228600" eaLnBrk="0" fontAlgn="base" hangingPunct="0">
              <a:spcBef>
                <a:spcPct val="20000"/>
              </a:spcBef>
              <a:spcAft>
                <a:spcPct val="0"/>
              </a:spcAft>
              <a:buChar char="»"/>
              <a:defRPr sz="1400">
                <a:solidFill>
                  <a:schemeClr val="tx1"/>
                </a:solidFill>
                <a:latin typeface="Helvetica 65 Medium"/>
                <a:cs typeface="Arial" pitchFamily="34" charset="0"/>
              </a:defRPr>
            </a:lvl9pPr>
          </a:lstStyle>
          <a:p>
            <a:pPr eaLnBrk="1" hangingPunct="1">
              <a:spcBef>
                <a:spcPct val="0"/>
              </a:spcBef>
              <a:buClrTx/>
              <a:buSzTx/>
              <a:buFontTx/>
              <a:buNone/>
            </a:pPr>
            <a:r>
              <a:rPr lang="en-GB" altLang="en-US" sz="1400">
                <a:latin typeface="Times New Roman" pitchFamily="18" charset="0"/>
              </a:rPr>
              <a:t>All data for 2008 unless otherwise noted. * PRT for 2013 is an estimate based on proposed changes.</a:t>
            </a:r>
          </a:p>
        </p:txBody>
      </p:sp>
    </p:spTree>
    <p:extLst>
      <p:ext uri="{BB962C8B-B14F-4D97-AF65-F5344CB8AC3E}">
        <p14:creationId xmlns:p14="http://schemas.microsoft.com/office/powerpoint/2010/main" xmlns="" val="8027194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2</a:t>
            </a:fld>
            <a:endParaRPr lang="en-GB" dirty="0"/>
          </a:p>
        </p:txBody>
      </p:sp>
      <p:sp>
        <p:nvSpPr>
          <p:cNvPr id="3" name="Content Placeholder 2"/>
          <p:cNvSpPr>
            <a:spLocks noGrp="1"/>
          </p:cNvSpPr>
          <p:nvPr>
            <p:ph idx="1"/>
          </p:nvPr>
        </p:nvSpPr>
        <p:spPr>
          <a:xfrm>
            <a:off x="683568" y="1988840"/>
            <a:ext cx="8218487" cy="4525963"/>
          </a:xfrm>
        </p:spPr>
        <p:txBody>
          <a:bodyPr/>
          <a:lstStyle/>
          <a:p>
            <a:pPr>
              <a:buFont typeface="+mj-lt"/>
              <a:buAutoNum type="arabicPeriod"/>
            </a:pPr>
            <a:r>
              <a:rPr lang="en-GB" sz="2800" dirty="0" smtClean="0">
                <a:solidFill>
                  <a:schemeClr val="bg2"/>
                </a:solidFill>
              </a:rPr>
              <a:t>Latest developments in the labour market situation in OECD countries </a:t>
            </a:r>
          </a:p>
          <a:p>
            <a:pPr>
              <a:buFont typeface="+mj-lt"/>
              <a:buAutoNum type="arabicPeriod"/>
            </a:pPr>
            <a:r>
              <a:rPr lang="en-GB" sz="2800" dirty="0" smtClean="0">
                <a:solidFill>
                  <a:schemeClr val="bg2"/>
                </a:solidFill>
              </a:rPr>
              <a:t>A key challenge: growing labour market segmentation</a:t>
            </a:r>
            <a:endParaRPr lang="en-GB" sz="2800" i="1" dirty="0" smtClean="0">
              <a:solidFill>
                <a:schemeClr val="bg2"/>
              </a:solidFill>
            </a:endParaRPr>
          </a:p>
          <a:p>
            <a:pPr>
              <a:buFont typeface="+mj-lt"/>
              <a:buAutoNum type="arabicPeriod"/>
            </a:pPr>
            <a:r>
              <a:rPr lang="en-GB" sz="2800" dirty="0" smtClean="0">
                <a:solidFill>
                  <a:schemeClr val="bg2"/>
                </a:solidFill>
              </a:rPr>
              <a:t>Recent reforms to employment protection legislation </a:t>
            </a:r>
          </a:p>
          <a:p>
            <a:pPr>
              <a:buFont typeface="+mj-lt"/>
              <a:buAutoNum type="arabicPeriod"/>
            </a:pPr>
            <a:r>
              <a:rPr lang="en-GB" sz="2800" dirty="0" smtClean="0">
                <a:solidFill>
                  <a:schemeClr val="bg2"/>
                </a:solidFill>
              </a:rPr>
              <a:t>Policy options </a:t>
            </a:r>
          </a:p>
          <a:p>
            <a:pPr>
              <a:buFont typeface="+mj-lt"/>
              <a:buAutoNum type="arabicPeriod"/>
            </a:pPr>
            <a:r>
              <a:rPr lang="en-GB" sz="2800" dirty="0" smtClean="0">
                <a:solidFill>
                  <a:schemeClr val="bg2"/>
                </a:solidFill>
              </a:rPr>
              <a:t>Concluding remarks</a:t>
            </a:r>
          </a:p>
          <a:p>
            <a:pPr>
              <a:buFont typeface="+mj-lt"/>
              <a:buAutoNum type="arabicPeriod"/>
            </a:pPr>
            <a:endParaRPr lang="en-US" sz="2800" dirty="0">
              <a:solidFill>
                <a:schemeClr val="bg2"/>
              </a:solidFill>
            </a:endParaRPr>
          </a:p>
          <a:p>
            <a:pPr>
              <a:buFont typeface="+mj-lt"/>
              <a:buAutoNum type="arabicPeriod"/>
            </a:pPr>
            <a:endParaRPr lang="en-GB" sz="2800" dirty="0" smtClean="0">
              <a:solidFill>
                <a:schemeClr val="bg2"/>
              </a:solidFill>
            </a:endParaRPr>
          </a:p>
          <a:p>
            <a:pPr>
              <a:buFont typeface="+mj-lt"/>
              <a:buAutoNum type="arabicPeriod"/>
            </a:pPr>
            <a:endParaRPr lang="en-GB" sz="2800" dirty="0" smtClean="0">
              <a:solidFill>
                <a:schemeClr val="bg2"/>
              </a:solidFill>
            </a:endParaRPr>
          </a:p>
          <a:p>
            <a:pPr>
              <a:buFont typeface="+mj-lt"/>
              <a:buAutoNum type="arabicPeriod"/>
            </a:pPr>
            <a:endParaRPr lang="en-GB" sz="2800" dirty="0" smtClean="0">
              <a:solidFill>
                <a:schemeClr val="bg2"/>
              </a:solidFill>
            </a:endParaRPr>
          </a:p>
          <a:p>
            <a:pPr>
              <a:buFont typeface="+mj-lt"/>
              <a:buAutoNum type="arabicPeriod"/>
            </a:pPr>
            <a:endParaRPr lang="en-GB" sz="1000" dirty="0">
              <a:solidFill>
                <a:schemeClr val="bg2"/>
              </a:solidFill>
            </a:endParaRPr>
          </a:p>
        </p:txBody>
      </p:sp>
      <p:sp>
        <p:nvSpPr>
          <p:cNvPr id="4" name="Text Placeholder 3"/>
          <p:cNvSpPr>
            <a:spLocks noGrp="1"/>
          </p:cNvSpPr>
          <p:nvPr>
            <p:ph type="body" sz="quarter" idx="10"/>
          </p:nvPr>
        </p:nvSpPr>
        <p:spPr/>
        <p:txBody>
          <a:bodyPr/>
          <a:lstStyle/>
          <a:p>
            <a:r>
              <a:rPr lang="en-GB" dirty="0" smtClean="0"/>
              <a:t>Outline</a:t>
            </a:r>
            <a:endParaRPr lang="en-GB" dirty="0"/>
          </a:p>
        </p:txBody>
      </p:sp>
    </p:spTree>
    <p:extLst>
      <p:ext uri="{BB962C8B-B14F-4D97-AF65-F5344CB8AC3E}">
        <p14:creationId xmlns:p14="http://schemas.microsoft.com/office/powerpoint/2010/main" xmlns="" val="179136893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20</a:t>
            </a:fld>
            <a:endParaRPr lang="en-GB" dirty="0"/>
          </a:p>
        </p:txBody>
      </p:sp>
      <p:sp>
        <p:nvSpPr>
          <p:cNvPr id="3" name="Content Placeholder 2"/>
          <p:cNvSpPr>
            <a:spLocks noGrp="1"/>
          </p:cNvSpPr>
          <p:nvPr>
            <p:ph idx="1"/>
          </p:nvPr>
        </p:nvSpPr>
        <p:spPr>
          <a:xfrm>
            <a:off x="395536" y="1340768"/>
            <a:ext cx="8496944" cy="5156912"/>
          </a:xfrm>
        </p:spPr>
        <p:txBody>
          <a:bodyPr/>
          <a:lstStyle/>
          <a:p>
            <a:r>
              <a:rPr lang="en-US" sz="2400" dirty="0">
                <a:solidFill>
                  <a:schemeClr val="bg2"/>
                </a:solidFill>
              </a:rPr>
              <a:t>Estimation strategy: Regression-discontinuity model</a:t>
            </a:r>
          </a:p>
          <a:p>
            <a:pPr lvl="1"/>
            <a:r>
              <a:rPr lang="en-US" sz="2000" dirty="0">
                <a:solidFill>
                  <a:schemeClr val="bg2"/>
                </a:solidFill>
                <a:ea typeface="+mn-ea"/>
              </a:rPr>
              <a:t>joint effect of all the provisions included in the reform by comparing </a:t>
            </a:r>
            <a:r>
              <a:rPr lang="en-US" sz="2000" dirty="0" err="1">
                <a:solidFill>
                  <a:schemeClr val="bg2"/>
                </a:solidFill>
                <a:ea typeface="+mn-ea"/>
              </a:rPr>
              <a:t>labour</a:t>
            </a:r>
            <a:r>
              <a:rPr lang="en-US" sz="2000" dirty="0">
                <a:solidFill>
                  <a:schemeClr val="bg2"/>
                </a:solidFill>
                <a:ea typeface="+mn-ea"/>
              </a:rPr>
              <a:t> market performance (wages, worker flows, </a:t>
            </a:r>
            <a:r>
              <a:rPr lang="en-US" sz="2000" dirty="0" err="1">
                <a:solidFill>
                  <a:schemeClr val="bg2"/>
                </a:solidFill>
                <a:ea typeface="+mn-ea"/>
              </a:rPr>
              <a:t>etc</a:t>
            </a:r>
            <a:r>
              <a:rPr lang="en-US" sz="2000" dirty="0">
                <a:solidFill>
                  <a:schemeClr val="bg2"/>
                </a:solidFill>
                <a:ea typeface="+mn-ea"/>
              </a:rPr>
              <a:t>) before and after February 2012</a:t>
            </a:r>
            <a:r>
              <a:rPr lang="en-GB" sz="2000" dirty="0">
                <a:solidFill>
                  <a:schemeClr val="bg2"/>
                </a:solidFill>
                <a:ea typeface="+mn-ea"/>
              </a:rPr>
              <a:t> (discontinuous patterns occurring at the time of its enforcement)</a:t>
            </a:r>
          </a:p>
          <a:p>
            <a:pPr lvl="1"/>
            <a:r>
              <a:rPr lang="en-GB" sz="2000" dirty="0">
                <a:solidFill>
                  <a:schemeClr val="bg2"/>
                </a:solidFill>
                <a:ea typeface="+mn-ea"/>
              </a:rPr>
              <a:t>the business-cycle is modelled through observable controls and non-linear time trends.</a:t>
            </a:r>
          </a:p>
          <a:p>
            <a:r>
              <a:rPr lang="en-GB" sz="2400" dirty="0">
                <a:solidFill>
                  <a:schemeClr val="bg2"/>
                </a:solidFill>
              </a:rPr>
              <a:t>Robustness tests undertaken using fictitious placebo reforms taking place in a earlier date</a:t>
            </a:r>
          </a:p>
          <a:p>
            <a:r>
              <a:rPr lang="en-GB" sz="2400" dirty="0">
                <a:solidFill>
                  <a:schemeClr val="bg2"/>
                </a:solidFill>
              </a:rPr>
              <a:t>Not possible to distinguish the impact of the reform from other changes in February 2012 or from subsequent policy adjustments (underestimation?)</a:t>
            </a:r>
          </a:p>
        </p:txBody>
      </p:sp>
      <p:sp>
        <p:nvSpPr>
          <p:cNvPr id="4" name="Text Placeholder 3"/>
          <p:cNvSpPr>
            <a:spLocks noGrp="1"/>
          </p:cNvSpPr>
          <p:nvPr>
            <p:ph type="body" sz="quarter" idx="10"/>
          </p:nvPr>
        </p:nvSpPr>
        <p:spPr>
          <a:xfrm>
            <a:off x="1080000" y="237600"/>
            <a:ext cx="7884488" cy="1022400"/>
          </a:xfrm>
        </p:spPr>
        <p:txBody>
          <a:bodyPr/>
          <a:lstStyle/>
          <a:p>
            <a:r>
              <a:rPr lang="en-GB" dirty="0" smtClean="0"/>
              <a:t>The labour market impact of the 2012 reform</a:t>
            </a:r>
            <a:endParaRPr lang="en-GB" dirty="0"/>
          </a:p>
        </p:txBody>
      </p:sp>
    </p:spTree>
    <p:extLst>
      <p:ext uri="{BB962C8B-B14F-4D97-AF65-F5344CB8AC3E}">
        <p14:creationId xmlns:p14="http://schemas.microsoft.com/office/powerpoint/2010/main" xmlns="" val="19729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CBB2FD1D-A7B9-4550-B79B-59A3320AF77E}" type="slidenum">
              <a:rPr lang="en-GB" smtClean="0"/>
              <a:pPr/>
              <a:t>3</a:t>
            </a:fld>
            <a:endParaRPr lang="en-GB" dirty="0"/>
          </a:p>
        </p:txBody>
      </p:sp>
      <p:sp>
        <p:nvSpPr>
          <p:cNvPr id="4" name="Espace réservé du texte 3"/>
          <p:cNvSpPr>
            <a:spLocks noGrp="1"/>
          </p:cNvSpPr>
          <p:nvPr>
            <p:ph type="body" sz="quarter" idx="10"/>
          </p:nvPr>
        </p:nvSpPr>
        <p:spPr>
          <a:xfrm>
            <a:off x="827584" y="116632"/>
            <a:ext cx="8316416" cy="1772816"/>
          </a:xfrm>
        </p:spPr>
        <p:txBody>
          <a:bodyPr/>
          <a:lstStyle/>
          <a:p>
            <a:pPr algn="ctr"/>
            <a:r>
              <a:rPr lang="en-US" sz="2800" b="1" dirty="0">
                <a:latin typeface="Arial Narrow" pitchFamily="34" charset="0"/>
              </a:rPr>
              <a:t>The labour market impact of the crisis and recovery has been highly uneven across </a:t>
            </a:r>
            <a:r>
              <a:rPr lang="en-US" sz="2800" b="1" dirty="0" smtClean="0">
                <a:latin typeface="Arial Narrow" pitchFamily="34" charset="0"/>
              </a:rPr>
              <a:t>countries</a:t>
            </a:r>
          </a:p>
          <a:p>
            <a:pPr algn="ctr"/>
            <a:endParaRPr lang="en-US" sz="500" b="1" dirty="0" smtClean="0">
              <a:latin typeface="Arial Narrow" pitchFamily="34" charset="0"/>
            </a:endParaRPr>
          </a:p>
          <a:p>
            <a:pPr algn="ctr"/>
            <a:r>
              <a:rPr lang="en-US" sz="1800" i="1" dirty="0" smtClean="0">
                <a:solidFill>
                  <a:srgbClr val="4F81BD"/>
                </a:solidFill>
                <a:latin typeface="Arial Narrow" pitchFamily="34" charset="0"/>
              </a:rPr>
              <a:t>Unemployment </a:t>
            </a:r>
            <a:r>
              <a:rPr lang="en-US" sz="1800" i="1" dirty="0">
                <a:solidFill>
                  <a:srgbClr val="4F81BD"/>
                </a:solidFill>
                <a:latin typeface="Arial Narrow" pitchFamily="34" charset="0"/>
              </a:rPr>
              <a:t>rate, percentage of the labour force</a:t>
            </a:r>
            <a:endParaRPr lang="fr-FR" baseline="30000" dirty="0">
              <a:latin typeface="Arial Narrow" pitchFamily="34" charset="0"/>
            </a:endParaRPr>
          </a:p>
        </p:txBody>
      </p:sp>
      <p:sp>
        <p:nvSpPr>
          <p:cNvPr id="6" name="Rectangle 4"/>
          <p:cNvSpPr txBox="1">
            <a:spLocks noChangeArrowheads="1"/>
          </p:cNvSpPr>
          <p:nvPr/>
        </p:nvSpPr>
        <p:spPr bwMode="auto">
          <a:xfrm>
            <a:off x="403200" y="6411600"/>
            <a:ext cx="184731"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marL="0" algn="l" defTabSz="914400" rtl="0" eaLnBrk="1" latinLnBrk="0" hangingPunct="1">
              <a:defRPr sz="1000" kern="1200">
                <a:solidFill>
                  <a:srgbClr val="727272"/>
                </a:solidFill>
                <a:latin typeface="Arial"/>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7" name="ZoneTexte 6"/>
          <p:cNvSpPr txBox="1"/>
          <p:nvPr/>
        </p:nvSpPr>
        <p:spPr>
          <a:xfrm>
            <a:off x="3923928" y="6453336"/>
            <a:ext cx="4320000" cy="369332"/>
          </a:xfrm>
          <a:prstGeom prst="rect">
            <a:avLst/>
          </a:prstGeom>
          <a:noFill/>
        </p:spPr>
        <p:txBody>
          <a:bodyPr wrap="square" rtlCol="0" anchor="t" anchorCtr="0">
            <a:spAutoFit/>
          </a:bodyPr>
          <a:lstStyle/>
          <a:p>
            <a:pPr algn="r"/>
            <a:endParaRPr lang="fr-FR" cap="all" dirty="0">
              <a:solidFill>
                <a:srgbClr val="727272"/>
              </a:solidFill>
              <a:latin typeface="Arial"/>
            </a:endParaRPr>
          </a:p>
        </p:txBody>
      </p:sp>
      <p:sp>
        <p:nvSpPr>
          <p:cNvPr id="12" name="Rectangle 11"/>
          <p:cNvSpPr/>
          <p:nvPr/>
        </p:nvSpPr>
        <p:spPr>
          <a:xfrm>
            <a:off x="403200" y="6165304"/>
            <a:ext cx="8208912" cy="261610"/>
          </a:xfrm>
          <a:prstGeom prst="rect">
            <a:avLst/>
          </a:prstGeom>
        </p:spPr>
        <p:txBody>
          <a:bodyPr wrap="square">
            <a:spAutoFit/>
          </a:bodyPr>
          <a:lstStyle/>
          <a:p>
            <a:pPr marL="228600" indent="-228600"/>
            <a:r>
              <a:rPr lang="en-US" sz="1100" i="1" dirty="0" smtClean="0">
                <a:latin typeface="Arial Narrow" pitchFamily="34" charset="0"/>
              </a:rPr>
              <a:t>Source</a:t>
            </a:r>
            <a:r>
              <a:rPr lang="en-US" sz="1100" i="1" dirty="0">
                <a:latin typeface="Arial Narrow" pitchFamily="34" charset="0"/>
              </a:rPr>
              <a:t>: OECD Short-Term Labour Market Statistics Database </a:t>
            </a:r>
            <a:r>
              <a:rPr lang="en-US" sz="1100" dirty="0">
                <a:latin typeface="Arial Narrow" pitchFamily="34" charset="0"/>
              </a:rPr>
              <a:t>(Cut-off date: </a:t>
            </a:r>
            <a:r>
              <a:rPr lang="en-US" sz="1100" b="1" dirty="0" smtClean="0">
                <a:latin typeface="Arial Narrow" pitchFamily="34" charset="0"/>
              </a:rPr>
              <a:t>5 March  2014</a:t>
            </a:r>
            <a:r>
              <a:rPr lang="en-US" sz="1100" dirty="0" smtClean="0">
                <a:latin typeface="Arial Narrow" pitchFamily="34" charset="0"/>
              </a:rPr>
              <a:t>).</a:t>
            </a:r>
            <a:endParaRPr lang="en-US" sz="1100" dirty="0">
              <a:latin typeface="Arial Narrow"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xmlns="" val="452872097"/>
              </p:ext>
            </p:extLst>
          </p:nvPr>
        </p:nvGraphicFramePr>
        <p:xfrm>
          <a:off x="587930" y="1340768"/>
          <a:ext cx="7655997" cy="48245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5687087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CBB2FD1D-A7B9-4550-B79B-59A3320AF77E}" type="slidenum">
              <a:rPr lang="en-GB" smtClean="0"/>
              <a:pPr/>
              <a:t>4</a:t>
            </a:fld>
            <a:endParaRPr lang="en-GB" dirty="0"/>
          </a:p>
        </p:txBody>
      </p:sp>
      <p:sp>
        <p:nvSpPr>
          <p:cNvPr id="4" name="Espace réservé du texte 3"/>
          <p:cNvSpPr>
            <a:spLocks noGrp="1"/>
          </p:cNvSpPr>
          <p:nvPr>
            <p:ph type="body" sz="quarter" idx="10"/>
          </p:nvPr>
        </p:nvSpPr>
        <p:spPr>
          <a:xfrm>
            <a:off x="587931" y="836712"/>
            <a:ext cx="8316416" cy="1080120"/>
          </a:xfrm>
        </p:spPr>
        <p:txBody>
          <a:bodyPr/>
          <a:lstStyle/>
          <a:p>
            <a:pPr algn="ctr"/>
            <a:r>
              <a:rPr lang="en-US" sz="2800" b="1" dirty="0" smtClean="0">
                <a:latin typeface="Arial Narrow" pitchFamily="34" charset="0"/>
              </a:rPr>
              <a:t>Labour market conditions vary dramatically </a:t>
            </a:r>
          </a:p>
          <a:p>
            <a:pPr algn="ctr"/>
            <a:r>
              <a:rPr lang="en-US" sz="2800" b="1" dirty="0" smtClean="0">
                <a:latin typeface="Arial Narrow" pitchFamily="34" charset="0"/>
              </a:rPr>
              <a:t>within the Euro area</a:t>
            </a:r>
            <a:endParaRPr lang="en-US" sz="4000" b="1" dirty="0">
              <a:latin typeface="Arial Narrow" pitchFamily="34" charset="0"/>
            </a:endParaRPr>
          </a:p>
          <a:p>
            <a:pPr algn="ctr"/>
            <a:endParaRPr lang="en-US" sz="800" b="1" dirty="0">
              <a:latin typeface="Arial Narrow" pitchFamily="34" charset="0"/>
            </a:endParaRPr>
          </a:p>
          <a:p>
            <a:pPr algn="ctr"/>
            <a:r>
              <a:rPr lang="en-US" sz="1800" i="1" dirty="0">
                <a:solidFill>
                  <a:srgbClr val="4F81BD"/>
                </a:solidFill>
                <a:latin typeface="Arial Narrow" pitchFamily="34" charset="0"/>
              </a:rPr>
              <a:t>Unemployment rate, percentage of the labour force</a:t>
            </a:r>
            <a:endParaRPr lang="fr-FR" sz="1800" baseline="30000" dirty="0">
              <a:latin typeface="Arial Narrow" pitchFamily="34" charset="0"/>
            </a:endParaRPr>
          </a:p>
          <a:p>
            <a:pPr algn="ctr"/>
            <a:endParaRPr lang="en-US" sz="2800" b="1" dirty="0" smtClean="0">
              <a:latin typeface="Arial Narrow" pitchFamily="34" charset="0"/>
            </a:endParaRPr>
          </a:p>
          <a:p>
            <a:pPr algn="ctr"/>
            <a:endParaRPr lang="en-US" sz="500" b="1" dirty="0" smtClean="0">
              <a:latin typeface="Arial Narrow" pitchFamily="34" charset="0"/>
            </a:endParaRPr>
          </a:p>
          <a:p>
            <a:pPr algn="ctr"/>
            <a:r>
              <a:rPr lang="en-US" sz="1800" i="1" dirty="0" smtClean="0">
                <a:solidFill>
                  <a:srgbClr val="4F81BD"/>
                </a:solidFill>
                <a:latin typeface="Arial Narrow" pitchFamily="34" charset="0"/>
              </a:rPr>
              <a:t>Unemployment </a:t>
            </a:r>
            <a:r>
              <a:rPr lang="en-US" sz="1800" i="1" dirty="0">
                <a:solidFill>
                  <a:srgbClr val="4F81BD"/>
                </a:solidFill>
                <a:latin typeface="Arial Narrow" pitchFamily="34" charset="0"/>
              </a:rPr>
              <a:t>rate, percentage of the labour force</a:t>
            </a:r>
            <a:endParaRPr lang="fr-FR" baseline="30000" dirty="0">
              <a:latin typeface="Arial Narrow" pitchFamily="34" charset="0"/>
            </a:endParaRPr>
          </a:p>
        </p:txBody>
      </p:sp>
      <p:sp>
        <p:nvSpPr>
          <p:cNvPr id="6" name="Rectangle 4"/>
          <p:cNvSpPr txBox="1">
            <a:spLocks noChangeArrowheads="1"/>
          </p:cNvSpPr>
          <p:nvPr/>
        </p:nvSpPr>
        <p:spPr bwMode="auto">
          <a:xfrm>
            <a:off x="403200" y="6411600"/>
            <a:ext cx="184731"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marL="0" algn="l" defTabSz="914400" rtl="0" eaLnBrk="1" latinLnBrk="0" hangingPunct="1">
              <a:defRPr sz="1000" kern="1200">
                <a:solidFill>
                  <a:srgbClr val="727272"/>
                </a:solidFill>
                <a:latin typeface="Arial"/>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7" name="ZoneTexte 6"/>
          <p:cNvSpPr txBox="1"/>
          <p:nvPr/>
        </p:nvSpPr>
        <p:spPr>
          <a:xfrm>
            <a:off x="3923928" y="6453336"/>
            <a:ext cx="4320000" cy="369332"/>
          </a:xfrm>
          <a:prstGeom prst="rect">
            <a:avLst/>
          </a:prstGeom>
          <a:noFill/>
        </p:spPr>
        <p:txBody>
          <a:bodyPr wrap="square" rtlCol="0" anchor="t" anchorCtr="0">
            <a:spAutoFit/>
          </a:bodyPr>
          <a:lstStyle/>
          <a:p>
            <a:pPr algn="r"/>
            <a:endParaRPr lang="fr-FR" cap="all" dirty="0">
              <a:solidFill>
                <a:srgbClr val="727272"/>
              </a:solidFill>
              <a:latin typeface="Arial"/>
            </a:endParaRPr>
          </a:p>
        </p:txBody>
      </p:sp>
      <p:sp>
        <p:nvSpPr>
          <p:cNvPr id="12" name="Rectangle 11"/>
          <p:cNvSpPr/>
          <p:nvPr/>
        </p:nvSpPr>
        <p:spPr>
          <a:xfrm>
            <a:off x="403200" y="6165304"/>
            <a:ext cx="8208912" cy="261610"/>
          </a:xfrm>
          <a:prstGeom prst="rect">
            <a:avLst/>
          </a:prstGeom>
        </p:spPr>
        <p:txBody>
          <a:bodyPr wrap="square">
            <a:spAutoFit/>
          </a:bodyPr>
          <a:lstStyle/>
          <a:p>
            <a:pPr marL="228600" indent="-228600"/>
            <a:r>
              <a:rPr lang="en-US" sz="1100" i="1" dirty="0" smtClean="0">
                <a:latin typeface="Arial Narrow" pitchFamily="34" charset="0"/>
              </a:rPr>
              <a:t>Source</a:t>
            </a:r>
            <a:r>
              <a:rPr lang="en-US" sz="1100" i="1" dirty="0">
                <a:latin typeface="Arial Narrow" pitchFamily="34" charset="0"/>
              </a:rPr>
              <a:t>: OECD Short-Term Labour Market Statistics Database </a:t>
            </a:r>
            <a:r>
              <a:rPr lang="en-US" sz="1100" dirty="0">
                <a:latin typeface="Arial Narrow" pitchFamily="34" charset="0"/>
              </a:rPr>
              <a:t>(Cut-off date: </a:t>
            </a:r>
            <a:r>
              <a:rPr lang="en-US" sz="1100" b="1" dirty="0" smtClean="0">
                <a:latin typeface="Arial Narrow" pitchFamily="34" charset="0"/>
              </a:rPr>
              <a:t>5 March 2014</a:t>
            </a:r>
            <a:r>
              <a:rPr lang="en-US" sz="1100" dirty="0" smtClean="0">
                <a:latin typeface="Arial Narrow" pitchFamily="34" charset="0"/>
              </a:rPr>
              <a:t>).</a:t>
            </a:r>
            <a:endParaRPr lang="en-US" sz="1100" dirty="0">
              <a:latin typeface="Arial Narrow"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xmlns="" val="763059687"/>
              </p:ext>
            </p:extLst>
          </p:nvPr>
        </p:nvGraphicFramePr>
        <p:xfrm>
          <a:off x="587930" y="1340769"/>
          <a:ext cx="7872501" cy="4680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60634815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5</a:t>
            </a:fld>
            <a:endParaRPr lang="en-GB" dirty="0"/>
          </a:p>
        </p:txBody>
      </p:sp>
      <p:sp>
        <p:nvSpPr>
          <p:cNvPr id="4" name="Text Placeholder 3"/>
          <p:cNvSpPr>
            <a:spLocks noGrp="1"/>
          </p:cNvSpPr>
          <p:nvPr>
            <p:ph type="body" sz="quarter" idx="10"/>
          </p:nvPr>
        </p:nvSpPr>
        <p:spPr/>
        <p:txBody>
          <a:bodyPr/>
          <a:lstStyle/>
          <a:p>
            <a:r>
              <a:rPr lang="en-GB" dirty="0" smtClean="0"/>
              <a:t> </a:t>
            </a:r>
            <a:r>
              <a:rPr lang="en-GB" dirty="0" smtClean="0">
                <a:latin typeface="Arial Narrow" panose="020B0606020202030204" pitchFamily="34" charset="0"/>
              </a:rPr>
              <a:t>Unemployment has been rising in Slovenia</a:t>
            </a:r>
            <a:endParaRPr lang="en-GB" dirty="0">
              <a:latin typeface="Arial Narrow" panose="020B0606020202030204" pitchFamily="34" charset="0"/>
            </a:endParaRPr>
          </a:p>
        </p:txBody>
      </p:sp>
      <p:pic>
        <p:nvPicPr>
          <p:cNvPr id="5" name="Content Placeholder 4"/>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560" y="1340768"/>
            <a:ext cx="7299586" cy="4713387"/>
          </a:xfrm>
          <a:prstGeom prst="rect">
            <a:avLst/>
          </a:prstGeom>
          <a:noFill/>
          <a:ln>
            <a:noFill/>
          </a:ln>
        </p:spPr>
      </p:pic>
    </p:spTree>
    <p:extLst>
      <p:ext uri="{BB962C8B-B14F-4D97-AF65-F5344CB8AC3E}">
        <p14:creationId xmlns:p14="http://schemas.microsoft.com/office/powerpoint/2010/main" xmlns="" val="120788800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CBB2FD1D-A7B9-4550-B79B-59A3320AF77E}" type="slidenum">
              <a:rPr lang="en-GB" smtClean="0"/>
              <a:pPr/>
              <a:t>6</a:t>
            </a:fld>
            <a:endParaRPr lang="en-GB" dirty="0"/>
          </a:p>
        </p:txBody>
      </p:sp>
      <p:sp>
        <p:nvSpPr>
          <p:cNvPr id="4" name="Espace réservé du texte 3"/>
          <p:cNvSpPr>
            <a:spLocks noGrp="1"/>
          </p:cNvSpPr>
          <p:nvPr>
            <p:ph type="body" sz="quarter" idx="10"/>
          </p:nvPr>
        </p:nvSpPr>
        <p:spPr>
          <a:xfrm>
            <a:off x="899220" y="404664"/>
            <a:ext cx="8244408" cy="1245261"/>
          </a:xfrm>
        </p:spPr>
        <p:txBody>
          <a:bodyPr/>
          <a:lstStyle/>
          <a:p>
            <a:pPr algn="ctr"/>
            <a:r>
              <a:rPr lang="en-US" sz="2800" b="1" dirty="0" smtClean="0">
                <a:latin typeface="Arial Narrow" pitchFamily="34" charset="0"/>
              </a:rPr>
              <a:t>Long-term unemployment account for more than one in three unemployed persons in the OECD </a:t>
            </a:r>
            <a:r>
              <a:rPr lang="en-US" sz="2800" b="1" dirty="0" err="1" smtClean="0">
                <a:latin typeface="Arial Narrow" pitchFamily="34" charset="0"/>
              </a:rPr>
              <a:t>area</a:t>
            </a:r>
            <a:r>
              <a:rPr lang="en-US" sz="2800" i="1" baseline="30000" dirty="0" err="1" smtClean="0">
                <a:latin typeface="Arial Narrow" pitchFamily="34" charset="0"/>
              </a:rPr>
              <a:t>a,b</a:t>
            </a:r>
            <a:endParaRPr lang="en-US" sz="2800" i="1" baseline="30000" dirty="0" smtClean="0">
              <a:latin typeface="Arial Narrow" pitchFamily="34" charset="0"/>
            </a:endParaRPr>
          </a:p>
          <a:p>
            <a:pPr algn="ctr"/>
            <a:r>
              <a:rPr lang="en-US" sz="1800" i="1" dirty="0" smtClean="0">
                <a:solidFill>
                  <a:srgbClr val="4F81BD"/>
                </a:solidFill>
                <a:latin typeface="Arial Narrow" pitchFamily="34" charset="0"/>
              </a:rPr>
              <a:t>Percentage </a:t>
            </a:r>
            <a:r>
              <a:rPr lang="en-US" sz="1800" i="1" dirty="0">
                <a:solidFill>
                  <a:srgbClr val="4F81BD"/>
                </a:solidFill>
                <a:latin typeface="Arial Narrow" pitchFamily="34" charset="0"/>
              </a:rPr>
              <a:t>of the </a:t>
            </a:r>
            <a:r>
              <a:rPr lang="en-US" sz="1800" i="1" dirty="0" smtClean="0">
                <a:solidFill>
                  <a:srgbClr val="4F81BD"/>
                </a:solidFill>
                <a:latin typeface="Arial Narrow" pitchFamily="34" charset="0"/>
              </a:rPr>
              <a:t>unemployed</a:t>
            </a:r>
            <a:endParaRPr lang="fr-FR" sz="1800" baseline="30000" dirty="0">
              <a:latin typeface="Arial Narrow" pitchFamily="34" charset="0"/>
            </a:endParaRPr>
          </a:p>
          <a:p>
            <a:pPr algn="ctr"/>
            <a:endParaRPr lang="en-US" sz="2800" i="1" baseline="30000" dirty="0" smtClean="0">
              <a:latin typeface="Arial Narrow" pitchFamily="34" charset="0"/>
            </a:endParaRPr>
          </a:p>
        </p:txBody>
      </p:sp>
      <p:sp>
        <p:nvSpPr>
          <p:cNvPr id="6" name="Rectangle 4"/>
          <p:cNvSpPr txBox="1">
            <a:spLocks noChangeArrowheads="1"/>
          </p:cNvSpPr>
          <p:nvPr/>
        </p:nvSpPr>
        <p:spPr bwMode="auto">
          <a:xfrm>
            <a:off x="403200" y="6411600"/>
            <a:ext cx="184731"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marL="0" algn="l" defTabSz="914400" rtl="0" eaLnBrk="1" latinLnBrk="0" hangingPunct="1">
              <a:defRPr sz="1000" kern="1200">
                <a:solidFill>
                  <a:srgbClr val="727272"/>
                </a:solidFill>
                <a:latin typeface="Arial"/>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7" name="ZoneTexte 6"/>
          <p:cNvSpPr txBox="1"/>
          <p:nvPr/>
        </p:nvSpPr>
        <p:spPr>
          <a:xfrm>
            <a:off x="3923928" y="6453336"/>
            <a:ext cx="4320000" cy="369332"/>
          </a:xfrm>
          <a:prstGeom prst="rect">
            <a:avLst/>
          </a:prstGeom>
          <a:noFill/>
        </p:spPr>
        <p:txBody>
          <a:bodyPr wrap="square" rtlCol="0" anchor="t" anchorCtr="0">
            <a:spAutoFit/>
          </a:bodyPr>
          <a:lstStyle/>
          <a:p>
            <a:pPr algn="r"/>
            <a:endParaRPr lang="fr-FR" cap="all" dirty="0">
              <a:solidFill>
                <a:srgbClr val="727272"/>
              </a:solidFill>
              <a:latin typeface="Arial"/>
            </a:endParaRPr>
          </a:p>
        </p:txBody>
      </p:sp>
      <p:sp>
        <p:nvSpPr>
          <p:cNvPr id="12" name="Rectangle 11"/>
          <p:cNvSpPr/>
          <p:nvPr/>
        </p:nvSpPr>
        <p:spPr>
          <a:xfrm>
            <a:off x="0" y="5890378"/>
            <a:ext cx="8388424" cy="938719"/>
          </a:xfrm>
          <a:prstGeom prst="rect">
            <a:avLst/>
          </a:prstGeom>
        </p:spPr>
        <p:txBody>
          <a:bodyPr wrap="square">
            <a:spAutoFit/>
          </a:bodyPr>
          <a:lstStyle/>
          <a:p>
            <a:pPr marL="228600" indent="-228600"/>
            <a:r>
              <a:rPr lang="en-US" sz="1100" i="1" dirty="0" smtClean="0">
                <a:latin typeface="Arial Narrow" pitchFamily="34" charset="0"/>
              </a:rPr>
              <a:t>Note: </a:t>
            </a:r>
            <a:r>
              <a:rPr lang="en-US" sz="1100" dirty="0" smtClean="0">
                <a:latin typeface="Arial Narrow" pitchFamily="34" charset="0"/>
              </a:rPr>
              <a:t>Countries are shown by ascending order of the incidence of long-term unemployment in Q3 2013 .</a:t>
            </a:r>
          </a:p>
          <a:p>
            <a:pPr marL="228600" indent="-228600">
              <a:buAutoNum type="alphaLcParenR"/>
            </a:pPr>
            <a:r>
              <a:rPr lang="en-US" sz="1100" dirty="0">
                <a:latin typeface="Arial Narrow" pitchFamily="34" charset="0"/>
              </a:rPr>
              <a:t>Data are not seasonally adjusted but smoothed using three-quarter moving averages. OECD is the weighted average of 32 OECD countries excluding Chile and Korea</a:t>
            </a:r>
            <a:r>
              <a:rPr lang="en-US" sz="1100" dirty="0" smtClean="0">
                <a:latin typeface="Arial Narrow" pitchFamily="34" charset="0"/>
              </a:rPr>
              <a:t>.</a:t>
            </a:r>
          </a:p>
          <a:p>
            <a:pPr marL="228600" indent="-228600">
              <a:buAutoNum type="alphaLcParenR"/>
            </a:pPr>
            <a:r>
              <a:rPr lang="en-US" sz="1100" dirty="0" smtClean="0">
                <a:latin typeface="Arial Narrow" pitchFamily="34" charset="0"/>
              </a:rPr>
              <a:t>2012 </a:t>
            </a:r>
            <a:r>
              <a:rPr lang="en-US" sz="1100" dirty="0">
                <a:latin typeface="Arial Narrow" pitchFamily="34" charset="0"/>
              </a:rPr>
              <a:t>for </a:t>
            </a:r>
            <a:r>
              <a:rPr lang="en-US" sz="1100" dirty="0" smtClean="0">
                <a:latin typeface="Arial Narrow" pitchFamily="34" charset="0"/>
              </a:rPr>
              <a:t>Israel.</a:t>
            </a:r>
          </a:p>
          <a:p>
            <a:r>
              <a:rPr lang="en-US" sz="1100" i="1" dirty="0" smtClean="0">
                <a:latin typeface="Arial Narrow" pitchFamily="34" charset="0"/>
              </a:rPr>
              <a:t>Source: </a:t>
            </a:r>
            <a:r>
              <a:rPr lang="en-US" sz="1100" dirty="0">
                <a:latin typeface="Arial Narrow" pitchFamily="34" charset="0"/>
              </a:rPr>
              <a:t>OECD calculations based on quarterly national Labour Force Surveys (Cut-off date: </a:t>
            </a:r>
            <a:r>
              <a:rPr lang="en-US" sz="1100" b="1" dirty="0" smtClean="0">
                <a:latin typeface="Arial Narrow" pitchFamily="34" charset="0"/>
              </a:rPr>
              <a:t>5 March 2014</a:t>
            </a:r>
            <a:r>
              <a:rPr lang="en-US" sz="1100" dirty="0">
                <a:latin typeface="Arial Narrow" pitchFamily="34" charset="0"/>
              </a:rPr>
              <a:t>).</a:t>
            </a:r>
            <a:endParaRPr lang="en-US" sz="1100" i="1" dirty="0">
              <a:latin typeface="Arial Narrow" pitchFamily="34" charset="0"/>
            </a:endParaRPr>
          </a:p>
        </p:txBody>
      </p:sp>
      <p:graphicFrame>
        <p:nvGraphicFramePr>
          <p:cNvPr id="13" name="Chart 12"/>
          <p:cNvGraphicFramePr>
            <a:graphicFrameLocks/>
          </p:cNvGraphicFramePr>
          <p:nvPr>
            <p:extLst>
              <p:ext uri="{D42A27DB-BD31-4B8C-83A1-F6EECF244321}">
                <p14:modId xmlns:p14="http://schemas.microsoft.com/office/powerpoint/2010/main" xmlns="" val="4229552933"/>
              </p:ext>
            </p:extLst>
          </p:nvPr>
        </p:nvGraphicFramePr>
        <p:xfrm>
          <a:off x="251520" y="1772816"/>
          <a:ext cx="8496944" cy="41175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22046208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CBB2FD1D-A7B9-4550-B79B-59A3320AF77E}" type="slidenum">
              <a:rPr lang="en-GB" smtClean="0"/>
              <a:pPr/>
              <a:t>7</a:t>
            </a:fld>
            <a:endParaRPr lang="en-GB" dirty="0"/>
          </a:p>
        </p:txBody>
      </p:sp>
      <p:sp>
        <p:nvSpPr>
          <p:cNvPr id="4" name="Espace réservé du texte 3"/>
          <p:cNvSpPr>
            <a:spLocks noGrp="1"/>
          </p:cNvSpPr>
          <p:nvPr>
            <p:ph type="body" sz="quarter" idx="10"/>
          </p:nvPr>
        </p:nvSpPr>
        <p:spPr>
          <a:xfrm>
            <a:off x="899220" y="404664"/>
            <a:ext cx="8244408" cy="1245261"/>
          </a:xfrm>
        </p:spPr>
        <p:txBody>
          <a:bodyPr/>
          <a:lstStyle/>
          <a:p>
            <a:pPr algn="ctr"/>
            <a:r>
              <a:rPr lang="en-US" sz="2800" b="1" dirty="0">
                <a:latin typeface="Arial Narrow" pitchFamily="34" charset="0"/>
              </a:rPr>
              <a:t>Youth unemployment has reached very high levels in some OECD countries</a:t>
            </a:r>
            <a:endParaRPr lang="en-US" sz="2800" i="1" baseline="30000" dirty="0" smtClean="0">
              <a:latin typeface="Arial Narrow" pitchFamily="34" charset="0"/>
            </a:endParaRPr>
          </a:p>
          <a:p>
            <a:pPr algn="ctr"/>
            <a:r>
              <a:rPr lang="en-US" sz="1800" i="1" dirty="0">
                <a:solidFill>
                  <a:srgbClr val="4F81BD"/>
                </a:solidFill>
                <a:latin typeface="Arial Narrow" pitchFamily="34" charset="0"/>
              </a:rPr>
              <a:t>Percentage of youth (aged 15-24) labour force, Q4 2007</a:t>
            </a:r>
            <a:r>
              <a:rPr lang="en-US" sz="1800" i="1" baseline="30000" dirty="0">
                <a:solidFill>
                  <a:srgbClr val="4F81BD"/>
                </a:solidFill>
                <a:latin typeface="Arial Narrow" pitchFamily="34" charset="0"/>
              </a:rPr>
              <a:t>a</a:t>
            </a:r>
            <a:r>
              <a:rPr lang="en-US" sz="1800" i="1" dirty="0">
                <a:solidFill>
                  <a:srgbClr val="4F81BD"/>
                </a:solidFill>
                <a:latin typeface="Arial Narrow" pitchFamily="34" charset="0"/>
              </a:rPr>
              <a:t>- Q4 2013</a:t>
            </a:r>
            <a:r>
              <a:rPr lang="en-US" sz="1800" i="1" baseline="30000" dirty="0">
                <a:solidFill>
                  <a:srgbClr val="4F81BD"/>
                </a:solidFill>
                <a:latin typeface="Arial Narrow" pitchFamily="34" charset="0"/>
              </a:rPr>
              <a:t>b</a:t>
            </a:r>
            <a:endParaRPr lang="en-US" sz="2800" i="1" baseline="30000" dirty="0" smtClean="0">
              <a:latin typeface="Arial Narrow" pitchFamily="34" charset="0"/>
            </a:endParaRPr>
          </a:p>
        </p:txBody>
      </p:sp>
      <p:sp>
        <p:nvSpPr>
          <p:cNvPr id="6" name="Rectangle 4"/>
          <p:cNvSpPr txBox="1">
            <a:spLocks noChangeArrowheads="1"/>
          </p:cNvSpPr>
          <p:nvPr/>
        </p:nvSpPr>
        <p:spPr bwMode="auto">
          <a:xfrm>
            <a:off x="403200" y="6411600"/>
            <a:ext cx="184731" cy="246221"/>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defPPr>
              <a:defRPr lang="en-US"/>
            </a:defPPr>
            <a:lvl1pPr marL="0" algn="l" defTabSz="914400" rtl="0" eaLnBrk="1" latinLnBrk="0" hangingPunct="1">
              <a:defRPr sz="1000" kern="1200">
                <a:solidFill>
                  <a:srgbClr val="727272"/>
                </a:solidFill>
                <a:latin typeface="Arial"/>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7" name="ZoneTexte 6"/>
          <p:cNvSpPr txBox="1"/>
          <p:nvPr/>
        </p:nvSpPr>
        <p:spPr>
          <a:xfrm>
            <a:off x="3923928" y="6453336"/>
            <a:ext cx="4320000" cy="369332"/>
          </a:xfrm>
          <a:prstGeom prst="rect">
            <a:avLst/>
          </a:prstGeom>
          <a:noFill/>
        </p:spPr>
        <p:txBody>
          <a:bodyPr wrap="square" rtlCol="0" anchor="t" anchorCtr="0">
            <a:spAutoFit/>
          </a:bodyPr>
          <a:lstStyle/>
          <a:p>
            <a:pPr algn="r"/>
            <a:endParaRPr lang="fr-FR" cap="all" dirty="0">
              <a:solidFill>
                <a:srgbClr val="727272"/>
              </a:solidFill>
              <a:latin typeface="Arial"/>
            </a:endParaRPr>
          </a:p>
        </p:txBody>
      </p:sp>
      <p:sp>
        <p:nvSpPr>
          <p:cNvPr id="12" name="Rectangle 11"/>
          <p:cNvSpPr/>
          <p:nvPr/>
        </p:nvSpPr>
        <p:spPr>
          <a:xfrm>
            <a:off x="0" y="5890378"/>
            <a:ext cx="8388424" cy="769441"/>
          </a:xfrm>
          <a:prstGeom prst="rect">
            <a:avLst/>
          </a:prstGeom>
        </p:spPr>
        <p:txBody>
          <a:bodyPr wrap="square">
            <a:spAutoFit/>
          </a:bodyPr>
          <a:lstStyle/>
          <a:p>
            <a:pPr marL="228600" indent="-228600"/>
            <a:r>
              <a:rPr lang="en-US" sz="1100" i="1" dirty="0">
                <a:latin typeface="Arial Narrow" pitchFamily="34" charset="0"/>
              </a:rPr>
              <a:t>Note: </a:t>
            </a:r>
            <a:r>
              <a:rPr lang="en-US" sz="1100" dirty="0">
                <a:latin typeface="Arial Narrow" pitchFamily="34" charset="0"/>
              </a:rPr>
              <a:t>Countries shown in ascending order of the youth unemployment rates in Q4 2013.</a:t>
            </a:r>
            <a:r>
              <a:rPr lang="en-US" sz="1100" i="1" dirty="0">
                <a:latin typeface="Arial Narrow" pitchFamily="34" charset="0"/>
              </a:rPr>
              <a:t>		</a:t>
            </a:r>
          </a:p>
          <a:p>
            <a:pPr marL="228600" indent="-228600"/>
            <a:r>
              <a:rPr lang="en-US" sz="1100" i="1" dirty="0">
                <a:latin typeface="Arial Narrow" pitchFamily="34" charset="0"/>
              </a:rPr>
              <a:t>a)	</a:t>
            </a:r>
            <a:r>
              <a:rPr lang="en-US" sz="1100" dirty="0">
                <a:latin typeface="Arial Narrow" pitchFamily="34" charset="0"/>
              </a:rPr>
              <a:t>Q2 2007 for Switzerland.	</a:t>
            </a:r>
            <a:r>
              <a:rPr lang="en-US" sz="1100" i="1" dirty="0">
                <a:latin typeface="Arial Narrow" pitchFamily="34" charset="0"/>
              </a:rPr>
              <a:t>						</a:t>
            </a:r>
          </a:p>
          <a:p>
            <a:pPr marL="228600" indent="-228600"/>
            <a:r>
              <a:rPr lang="en-US" sz="1100" i="1" dirty="0">
                <a:latin typeface="Arial Narrow" pitchFamily="34" charset="0"/>
              </a:rPr>
              <a:t>b)	</a:t>
            </a:r>
            <a:r>
              <a:rPr lang="en-US" sz="1100" dirty="0">
                <a:latin typeface="Arial Narrow" pitchFamily="34" charset="0"/>
              </a:rPr>
              <a:t>Q3 2013 for Estonia, Greece, Turkey and the United Kingdom.</a:t>
            </a:r>
            <a:r>
              <a:rPr lang="en-US" sz="1100" i="1" dirty="0">
                <a:latin typeface="Arial Narrow" pitchFamily="34" charset="0"/>
              </a:rPr>
              <a:t>	</a:t>
            </a:r>
          </a:p>
          <a:p>
            <a:pPr marL="228600" indent="-228600"/>
            <a:r>
              <a:rPr lang="en-US" sz="1100" i="1" dirty="0">
                <a:latin typeface="Arial Narrow" pitchFamily="34" charset="0"/>
              </a:rPr>
              <a:t>Source: OECD Short-Term Labour Market Statistics Database </a:t>
            </a:r>
            <a:r>
              <a:rPr lang="en-US" sz="1100" dirty="0">
                <a:latin typeface="Arial Narrow" pitchFamily="34" charset="0"/>
              </a:rPr>
              <a:t>(Cut-off date: </a:t>
            </a:r>
            <a:r>
              <a:rPr lang="en-US" sz="1100" b="1" dirty="0">
                <a:latin typeface="Arial Narrow" pitchFamily="34" charset="0"/>
              </a:rPr>
              <a:t>5 March 2014</a:t>
            </a:r>
            <a:r>
              <a:rPr lang="en-US" sz="1100" dirty="0" smtClean="0">
                <a:latin typeface="Arial Narrow" pitchFamily="34" charset="0"/>
              </a:rPr>
              <a:t>).</a:t>
            </a:r>
            <a:endParaRPr lang="en-US" sz="1100" dirty="0">
              <a:latin typeface="Arial Narrow"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xmlns="" val="3755015764"/>
              </p:ext>
            </p:extLst>
          </p:nvPr>
        </p:nvGraphicFramePr>
        <p:xfrm>
          <a:off x="403200" y="1700808"/>
          <a:ext cx="8417272" cy="41895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17050235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8</a:t>
            </a:fld>
            <a:endParaRPr lang="en-GB" dirty="0"/>
          </a:p>
        </p:txBody>
      </p:sp>
      <p:sp>
        <p:nvSpPr>
          <p:cNvPr id="4" name="Text Placeholder 3"/>
          <p:cNvSpPr>
            <a:spLocks noGrp="1"/>
          </p:cNvSpPr>
          <p:nvPr>
            <p:ph type="body" sz="quarter" idx="10"/>
          </p:nvPr>
        </p:nvSpPr>
        <p:spPr/>
        <p:txBody>
          <a:bodyPr/>
          <a:lstStyle/>
          <a:p>
            <a:r>
              <a:rPr lang="en-US" sz="2800" b="1" dirty="0">
                <a:latin typeface="Arial Narrow" panose="020B0606020202030204" pitchFamily="34" charset="0"/>
                <a:cs typeface="Arial" panose="020B0604020202020204" pitchFamily="34" charset="0"/>
              </a:rPr>
              <a:t>Temporary work has been growing in EU countries </a:t>
            </a:r>
          </a:p>
          <a:p>
            <a:endParaRPr lang="en-GB" dirty="0"/>
          </a:p>
        </p:txBody>
      </p:sp>
      <p:graphicFrame>
        <p:nvGraphicFramePr>
          <p:cNvPr id="5" name="Content Placeholder 4"/>
          <p:cNvGraphicFramePr>
            <a:graphicFrameLocks noGrp="1"/>
          </p:cNvGraphicFramePr>
          <p:nvPr>
            <p:ph idx="1"/>
          </p:nvPr>
        </p:nvGraphicFramePr>
        <p:xfrm>
          <a:off x="468313" y="1600200"/>
          <a:ext cx="8218487"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88733871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BB2FD1D-A7B9-4550-B79B-59A3320AF77E}" type="slidenum">
              <a:rPr lang="en-GB" smtClean="0"/>
              <a:pPr/>
              <a:t>9</a:t>
            </a:fld>
            <a:endParaRPr lang="en-GB" dirty="0"/>
          </a:p>
        </p:txBody>
      </p:sp>
      <p:sp>
        <p:nvSpPr>
          <p:cNvPr id="3" name="Content Placeholder 2"/>
          <p:cNvSpPr>
            <a:spLocks noGrp="1"/>
          </p:cNvSpPr>
          <p:nvPr>
            <p:ph idx="1"/>
          </p:nvPr>
        </p:nvSpPr>
        <p:spPr/>
        <p:txBody>
          <a:bodyPr/>
          <a:lstStyle/>
          <a:p>
            <a:pPr marL="0" indent="0">
              <a:lnSpc>
                <a:spcPct val="80000"/>
              </a:lnSpc>
              <a:spcBef>
                <a:spcPct val="30000"/>
              </a:spcBef>
              <a:spcAft>
                <a:spcPct val="60000"/>
              </a:spcAft>
              <a:buNone/>
            </a:pPr>
            <a:r>
              <a:rPr lang="fr-FR" sz="2000" b="1" dirty="0" err="1" smtClean="0">
                <a:solidFill>
                  <a:schemeClr val="bg2"/>
                </a:solidFill>
                <a:cs typeface="Arial" panose="020B0604020202020204" pitchFamily="34" charset="0"/>
              </a:rPr>
              <a:t>Temporary</a:t>
            </a:r>
            <a:r>
              <a:rPr lang="fr-FR" sz="2000" b="1" dirty="0" smtClean="0">
                <a:solidFill>
                  <a:schemeClr val="bg2"/>
                </a:solidFill>
                <a:cs typeface="Arial" panose="020B0604020202020204" pitchFamily="34" charset="0"/>
              </a:rPr>
              <a:t> </a:t>
            </a:r>
            <a:r>
              <a:rPr lang="fr-FR" sz="2000" b="1" dirty="0" err="1" smtClean="0">
                <a:solidFill>
                  <a:schemeClr val="bg2"/>
                </a:solidFill>
                <a:cs typeface="Arial" panose="020B0604020202020204" pitchFamily="34" charset="0"/>
              </a:rPr>
              <a:t>workers</a:t>
            </a:r>
            <a:r>
              <a:rPr lang="fr-FR" sz="2000" b="1" dirty="0" smtClean="0">
                <a:solidFill>
                  <a:schemeClr val="bg2"/>
                </a:solidFill>
                <a:cs typeface="Arial" panose="020B0604020202020204" pitchFamily="34" charset="0"/>
              </a:rPr>
              <a:t> tend </a:t>
            </a:r>
            <a:r>
              <a:rPr lang="fr-FR" sz="2000" b="1" dirty="0">
                <a:solidFill>
                  <a:schemeClr val="bg2"/>
                </a:solidFill>
                <a:cs typeface="Arial" panose="020B0604020202020204" pitchFamily="34" charset="0"/>
              </a:rPr>
              <a:t>to </a:t>
            </a:r>
            <a:r>
              <a:rPr lang="fr-FR" sz="2000" b="1" dirty="0" err="1">
                <a:solidFill>
                  <a:schemeClr val="bg2"/>
                </a:solidFill>
                <a:cs typeface="Arial" panose="020B0604020202020204" pitchFamily="34" charset="0"/>
              </a:rPr>
              <a:t>cumulate</a:t>
            </a:r>
            <a:r>
              <a:rPr lang="fr-FR" sz="2000" b="1" dirty="0">
                <a:solidFill>
                  <a:schemeClr val="bg2"/>
                </a:solidFill>
                <a:cs typeface="Arial" panose="020B0604020202020204" pitchFamily="34" charset="0"/>
              </a:rPr>
              <a:t> </a:t>
            </a:r>
            <a:r>
              <a:rPr lang="fr-FR" sz="2000" b="1" dirty="0" err="1">
                <a:solidFill>
                  <a:schemeClr val="bg2"/>
                </a:solidFill>
                <a:cs typeface="Arial" panose="020B0604020202020204" pitchFamily="34" charset="0"/>
              </a:rPr>
              <a:t>unfavourable</a:t>
            </a:r>
            <a:r>
              <a:rPr lang="fr-FR" sz="2000" b="1" dirty="0">
                <a:solidFill>
                  <a:schemeClr val="bg2"/>
                </a:solidFill>
                <a:cs typeface="Arial" panose="020B0604020202020204" pitchFamily="34" charset="0"/>
              </a:rPr>
              <a:t> </a:t>
            </a:r>
            <a:r>
              <a:rPr lang="fr-FR" sz="2000" b="1" dirty="0" smtClean="0">
                <a:solidFill>
                  <a:schemeClr val="bg2"/>
                </a:solidFill>
                <a:cs typeface="Arial" panose="020B0604020202020204" pitchFamily="34" charset="0"/>
              </a:rPr>
              <a:t>conditions</a:t>
            </a:r>
            <a:endParaRPr lang="en-US" sz="2000" b="1" dirty="0">
              <a:solidFill>
                <a:schemeClr val="bg2"/>
              </a:solidFill>
              <a:cs typeface="Arial" panose="020B0604020202020204" pitchFamily="34" charset="0"/>
            </a:endParaRPr>
          </a:p>
          <a:p>
            <a:pPr>
              <a:lnSpc>
                <a:spcPct val="80000"/>
              </a:lnSpc>
              <a:spcBef>
                <a:spcPct val="30000"/>
              </a:spcBef>
              <a:spcAft>
                <a:spcPct val="60000"/>
              </a:spcAft>
              <a:buFont typeface="Wingdings" pitchFamily="2" charset="2"/>
              <a:buChar char="Ø"/>
            </a:pPr>
            <a:r>
              <a:rPr lang="en-GB" sz="2000" dirty="0" smtClean="0">
                <a:solidFill>
                  <a:schemeClr val="bg2"/>
                </a:solidFill>
                <a:cs typeface="Arial" panose="020B0604020202020204" pitchFamily="34" charset="0"/>
              </a:rPr>
              <a:t>Less job protection and security</a:t>
            </a:r>
          </a:p>
          <a:p>
            <a:pPr>
              <a:lnSpc>
                <a:spcPct val="80000"/>
              </a:lnSpc>
              <a:spcBef>
                <a:spcPct val="30000"/>
              </a:spcBef>
              <a:spcAft>
                <a:spcPct val="60000"/>
              </a:spcAft>
              <a:buFont typeface="Wingdings" pitchFamily="2" charset="2"/>
              <a:buChar char="Ø"/>
            </a:pPr>
            <a:r>
              <a:rPr lang="en-GB" sz="2000" dirty="0" smtClean="0">
                <a:solidFill>
                  <a:schemeClr val="bg2"/>
                </a:solidFill>
                <a:cs typeface="Arial" panose="020B0604020202020204" pitchFamily="34" charset="0"/>
              </a:rPr>
              <a:t>Wage penalty</a:t>
            </a:r>
          </a:p>
          <a:p>
            <a:pPr>
              <a:lnSpc>
                <a:spcPct val="80000"/>
              </a:lnSpc>
              <a:spcBef>
                <a:spcPct val="30000"/>
              </a:spcBef>
              <a:spcAft>
                <a:spcPct val="60000"/>
              </a:spcAft>
              <a:buFont typeface="Wingdings" pitchFamily="2" charset="2"/>
              <a:buChar char="Ø"/>
            </a:pPr>
            <a:r>
              <a:rPr lang="en-GB" sz="2000" dirty="0" smtClean="0">
                <a:solidFill>
                  <a:schemeClr val="bg2"/>
                </a:solidFill>
                <a:cs typeface="Arial" panose="020B0604020202020204" pitchFamily="34" charset="0"/>
              </a:rPr>
              <a:t>Lower access/exclusion to social security schemes and pensions or </a:t>
            </a:r>
            <a:r>
              <a:rPr lang="en-GB" sz="2000" dirty="0">
                <a:solidFill>
                  <a:schemeClr val="bg2"/>
                </a:solidFill>
                <a:cs typeface="Arial" panose="020B0604020202020204" pitchFamily="34" charset="0"/>
              </a:rPr>
              <a:t>other working </a:t>
            </a:r>
            <a:r>
              <a:rPr lang="en-GB" sz="2000" dirty="0" smtClean="0">
                <a:solidFill>
                  <a:schemeClr val="bg2"/>
                </a:solidFill>
                <a:cs typeface="Arial" panose="020B0604020202020204" pitchFamily="34" charset="0"/>
              </a:rPr>
              <a:t>conditions  (De Jure/de Facto)</a:t>
            </a:r>
          </a:p>
          <a:p>
            <a:pPr>
              <a:lnSpc>
                <a:spcPct val="80000"/>
              </a:lnSpc>
              <a:spcBef>
                <a:spcPct val="30000"/>
              </a:spcBef>
              <a:spcAft>
                <a:spcPct val="60000"/>
              </a:spcAft>
              <a:buFont typeface="Wingdings" pitchFamily="2" charset="2"/>
              <a:buChar char="Ø"/>
            </a:pPr>
            <a:r>
              <a:rPr lang="en-GB" sz="2000" dirty="0">
                <a:solidFill>
                  <a:schemeClr val="bg2"/>
                </a:solidFill>
                <a:latin typeface="Georgia" panose="02040502050405020303" pitchFamily="18" charset="0"/>
                <a:cs typeface="Arial" pitchFamily="34" charset="0"/>
              </a:rPr>
              <a:t>T</a:t>
            </a:r>
            <a:r>
              <a:rPr lang="en-GB" sz="2000" dirty="0" smtClean="0">
                <a:solidFill>
                  <a:schemeClr val="bg2"/>
                </a:solidFill>
                <a:latin typeface="Georgia" panose="02040502050405020303" pitchFamily="18" charset="0"/>
                <a:cs typeface="Arial" pitchFamily="34" charset="0"/>
              </a:rPr>
              <a:t>emporary </a:t>
            </a:r>
            <a:r>
              <a:rPr lang="en-GB" sz="2000" dirty="0">
                <a:solidFill>
                  <a:schemeClr val="bg2"/>
                </a:solidFill>
                <a:latin typeface="Georgia" panose="02040502050405020303" pitchFamily="18" charset="0"/>
                <a:cs typeface="Arial" pitchFamily="34" charset="0"/>
              </a:rPr>
              <a:t>workers may not have access to credit, </a:t>
            </a:r>
            <a:r>
              <a:rPr lang="en-GB" sz="2000" dirty="0" smtClean="0">
                <a:solidFill>
                  <a:schemeClr val="bg2"/>
                </a:solidFill>
                <a:latin typeface="Georgia" panose="02040502050405020303" pitchFamily="18" charset="0"/>
                <a:cs typeface="Arial" pitchFamily="34" charset="0"/>
              </a:rPr>
              <a:t>housing, etc.</a:t>
            </a:r>
            <a:endParaRPr lang="en-GB" sz="2000" dirty="0">
              <a:solidFill>
                <a:schemeClr val="bg2"/>
              </a:solidFill>
              <a:latin typeface="Georgia" panose="02040502050405020303" pitchFamily="18" charset="0"/>
              <a:cs typeface="Arial" pitchFamily="34" charset="0"/>
            </a:endParaRPr>
          </a:p>
          <a:p>
            <a:pPr marL="0" indent="0">
              <a:lnSpc>
                <a:spcPct val="80000"/>
              </a:lnSpc>
              <a:spcBef>
                <a:spcPct val="30000"/>
              </a:spcBef>
              <a:spcAft>
                <a:spcPct val="60000"/>
              </a:spcAft>
              <a:buNone/>
            </a:pPr>
            <a:r>
              <a:rPr lang="en-GB" sz="2000" dirty="0" smtClean="0">
                <a:solidFill>
                  <a:schemeClr val="bg2"/>
                </a:solidFill>
                <a:cs typeface="Arial" panose="020B0604020202020204" pitchFamily="34" charset="0"/>
              </a:rPr>
              <a:t>…</a:t>
            </a:r>
            <a:r>
              <a:rPr lang="en-GB" sz="2000" b="1" dirty="0" smtClean="0">
                <a:solidFill>
                  <a:schemeClr val="bg2"/>
                </a:solidFill>
                <a:cs typeface="Arial" panose="020B0604020202020204" pitchFamily="34" charset="0"/>
              </a:rPr>
              <a:t>and those disparities likely to generate persisting divides</a:t>
            </a:r>
          </a:p>
          <a:p>
            <a:pPr>
              <a:lnSpc>
                <a:spcPct val="80000"/>
              </a:lnSpc>
              <a:spcBef>
                <a:spcPct val="30000"/>
              </a:spcBef>
              <a:spcAft>
                <a:spcPct val="60000"/>
              </a:spcAft>
              <a:buFont typeface="Wingdings" pitchFamily="2" charset="2"/>
              <a:buChar char="Ø"/>
            </a:pPr>
            <a:r>
              <a:rPr lang="en-GB" sz="2000" dirty="0">
                <a:solidFill>
                  <a:schemeClr val="bg2"/>
                </a:solidFill>
                <a:cs typeface="Arial" panose="020B0604020202020204" pitchFamily="34" charset="0"/>
              </a:rPr>
              <a:t>Lower transition to permanent contracts</a:t>
            </a:r>
          </a:p>
          <a:p>
            <a:pPr>
              <a:lnSpc>
                <a:spcPct val="80000"/>
              </a:lnSpc>
              <a:spcBef>
                <a:spcPct val="30000"/>
              </a:spcBef>
              <a:spcAft>
                <a:spcPct val="60000"/>
              </a:spcAft>
              <a:buFont typeface="Wingdings" pitchFamily="2" charset="2"/>
              <a:buChar char="Ø"/>
            </a:pPr>
            <a:r>
              <a:rPr lang="en-GB" sz="2000" dirty="0" smtClean="0">
                <a:solidFill>
                  <a:schemeClr val="bg2"/>
                </a:solidFill>
                <a:cs typeface="Arial" panose="020B0604020202020204" pitchFamily="34" charset="0"/>
              </a:rPr>
              <a:t>Temporary workers receive </a:t>
            </a:r>
            <a:r>
              <a:rPr lang="en-GB" sz="2000" dirty="0">
                <a:solidFill>
                  <a:schemeClr val="bg2"/>
                </a:solidFill>
                <a:cs typeface="Arial" panose="020B0604020202020204" pitchFamily="34" charset="0"/>
              </a:rPr>
              <a:t>less </a:t>
            </a:r>
            <a:r>
              <a:rPr lang="en-GB" sz="2000" dirty="0" smtClean="0">
                <a:solidFill>
                  <a:schemeClr val="bg2"/>
                </a:solidFill>
                <a:cs typeface="Arial" panose="020B0604020202020204" pitchFamily="34" charset="0"/>
              </a:rPr>
              <a:t>training (on average probability of receiving employer-sponsored training - 14%) </a:t>
            </a:r>
            <a:endParaRPr lang="en-GB" sz="2000" dirty="0">
              <a:solidFill>
                <a:schemeClr val="bg2"/>
              </a:solidFill>
              <a:cs typeface="Arial" panose="020B0604020202020204" pitchFamily="34" charset="0"/>
            </a:endParaRPr>
          </a:p>
          <a:p>
            <a:pPr marL="0" indent="0">
              <a:lnSpc>
                <a:spcPct val="80000"/>
              </a:lnSpc>
              <a:spcBef>
                <a:spcPct val="30000"/>
              </a:spcBef>
              <a:spcAft>
                <a:spcPct val="60000"/>
              </a:spcAft>
              <a:buNone/>
            </a:pPr>
            <a:endParaRPr lang="en-GB" sz="2000" dirty="0">
              <a:solidFill>
                <a:schemeClr val="tx1"/>
              </a:solidFill>
              <a:latin typeface="Arial" panose="020B0604020202020204" pitchFamily="34" charset="0"/>
              <a:cs typeface="Arial" panose="020B0604020202020204" pitchFamily="34" charset="0"/>
            </a:endParaRPr>
          </a:p>
          <a:p>
            <a:pPr marL="0" indent="0">
              <a:lnSpc>
                <a:spcPct val="80000"/>
              </a:lnSpc>
              <a:spcBef>
                <a:spcPct val="30000"/>
              </a:spcBef>
              <a:spcAft>
                <a:spcPct val="60000"/>
              </a:spcAft>
              <a:buNone/>
            </a:pPr>
            <a:endParaRPr lang="en-GB" sz="2000" dirty="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400" dirty="0" smtClean="0">
              <a:solidFill>
                <a:schemeClr val="tx1"/>
              </a:solidFill>
              <a:latin typeface="Comic Sans MS" pitchFamily="66" charset="0"/>
              <a:cs typeface="Arial" pitchFamily="34" charset="0"/>
            </a:endParaRPr>
          </a:p>
          <a:p>
            <a:pPr marL="0" indent="0">
              <a:lnSpc>
                <a:spcPct val="80000"/>
              </a:lnSpc>
              <a:spcBef>
                <a:spcPct val="30000"/>
              </a:spcBef>
              <a:spcAft>
                <a:spcPct val="60000"/>
              </a:spcAft>
              <a:buNone/>
            </a:pPr>
            <a:endParaRPr lang="en-GB" sz="2400" dirty="0" smtClean="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400" dirty="0" smtClean="0">
              <a:solidFill>
                <a:schemeClr val="tx1"/>
              </a:solidFill>
              <a:latin typeface="Comic Sans MS" pitchFamily="66" charset="0"/>
              <a:cs typeface="Arial" pitchFamily="34" charset="0"/>
            </a:endParaRPr>
          </a:p>
          <a:p>
            <a:pPr>
              <a:lnSpc>
                <a:spcPct val="80000"/>
              </a:lnSpc>
              <a:spcBef>
                <a:spcPct val="30000"/>
              </a:spcBef>
              <a:spcAft>
                <a:spcPct val="60000"/>
              </a:spcAft>
              <a:buFont typeface="Wingdings" pitchFamily="2" charset="2"/>
              <a:buChar char="Ø"/>
            </a:pPr>
            <a:endParaRPr lang="en-GB" sz="2400" dirty="0" smtClean="0">
              <a:solidFill>
                <a:schemeClr val="tx1"/>
              </a:solidFill>
              <a:latin typeface="Comic Sans MS" pitchFamily="66" charset="0"/>
              <a:cs typeface="Arial" pitchFamily="34" charset="0"/>
            </a:endParaRPr>
          </a:p>
        </p:txBody>
      </p:sp>
      <p:sp>
        <p:nvSpPr>
          <p:cNvPr id="4" name="Text Placeholder 3"/>
          <p:cNvSpPr>
            <a:spLocks noGrp="1"/>
          </p:cNvSpPr>
          <p:nvPr>
            <p:ph type="body" sz="quarter" idx="10"/>
          </p:nvPr>
        </p:nvSpPr>
        <p:spPr/>
        <p:txBody>
          <a:bodyPr/>
          <a:lstStyle/>
          <a:p>
            <a:pPr algn="ctr"/>
            <a:endParaRPr lang="fr-FR" sz="2400" b="1" dirty="0">
              <a:solidFill>
                <a:schemeClr val="accent3">
                  <a:lumMod val="50000"/>
                </a:schemeClr>
              </a:solidFill>
              <a:latin typeface="Comic Sans MS" pitchFamily="66" charset="0"/>
              <a:cs typeface="Arial" pitchFamily="34" charset="0"/>
            </a:endParaRPr>
          </a:p>
          <a:p>
            <a:pPr algn="ctr"/>
            <a:endParaRPr lang="fr-FR" sz="2400" b="1" dirty="0" smtClean="0">
              <a:solidFill>
                <a:schemeClr val="accent3">
                  <a:lumMod val="50000"/>
                </a:schemeClr>
              </a:solidFill>
              <a:latin typeface="Comic Sans MS" pitchFamily="66" charset="0"/>
              <a:cs typeface="Arial" pitchFamily="34" charset="0"/>
            </a:endParaRPr>
          </a:p>
          <a:p>
            <a:pPr algn="ctr"/>
            <a:r>
              <a:rPr lang="fr-FR" b="1" dirty="0" smtClean="0">
                <a:solidFill>
                  <a:schemeClr val="accent3">
                    <a:lumMod val="50000"/>
                  </a:schemeClr>
                </a:solidFill>
                <a:latin typeface="Arial" panose="020B0604020202020204" pitchFamily="34" charset="0"/>
                <a:cs typeface="Arial" panose="020B0604020202020204" pitchFamily="34" charset="0"/>
              </a:rPr>
              <a:t>…</a:t>
            </a:r>
            <a:r>
              <a:rPr lang="fr-FR" b="1" dirty="0" err="1" smtClean="0">
                <a:solidFill>
                  <a:schemeClr val="accent3">
                    <a:lumMod val="50000"/>
                  </a:schemeClr>
                </a:solidFill>
                <a:latin typeface="Arial" panose="020B0604020202020204" pitchFamily="34" charset="0"/>
                <a:cs typeface="Arial" panose="020B0604020202020204" pitchFamily="34" charset="0"/>
              </a:rPr>
              <a:t>reducing</a:t>
            </a:r>
            <a:r>
              <a:rPr lang="fr-FR" b="1" dirty="0" smtClean="0">
                <a:solidFill>
                  <a:schemeClr val="accent3">
                    <a:lumMod val="50000"/>
                  </a:schemeClr>
                </a:solidFill>
                <a:latin typeface="Arial" panose="020B0604020202020204" pitchFamily="34" charset="0"/>
                <a:cs typeface="Arial" panose="020B0604020202020204" pitchFamily="34" charset="0"/>
              </a:rPr>
              <a:t> job </a:t>
            </a:r>
            <a:r>
              <a:rPr lang="fr-FR" b="1" dirty="0" err="1" smtClean="0">
                <a:solidFill>
                  <a:schemeClr val="accent3">
                    <a:lumMod val="50000"/>
                  </a:schemeClr>
                </a:solidFill>
                <a:latin typeface="Arial" panose="020B0604020202020204" pitchFamily="34" charset="0"/>
                <a:cs typeface="Arial" panose="020B0604020202020204" pitchFamily="34" charset="0"/>
              </a:rPr>
              <a:t>quality</a:t>
            </a:r>
            <a:endParaRPr lang="en-US" b="1" dirty="0">
              <a:solidFill>
                <a:schemeClr val="accent3">
                  <a:lumMod val="50000"/>
                </a:schemeClr>
              </a:solidFill>
              <a:latin typeface="Arial" panose="020B0604020202020204" pitchFamily="34" charset="0"/>
              <a:cs typeface="Arial" panose="020B0604020202020204" pitchFamily="34" charset="0"/>
            </a:endParaRPr>
          </a:p>
          <a:p>
            <a:pPr algn="ctr"/>
            <a:endParaRPr lang="fr-FR" sz="2800" b="1" dirty="0" smtClean="0">
              <a:solidFill>
                <a:schemeClr val="accent3">
                  <a:lumMod val="50000"/>
                </a:schemeClr>
              </a:solidFill>
              <a:latin typeface="Arial Narrow" panose="020B0606020202030204" pitchFamily="34" charset="0"/>
              <a:cs typeface="Arial" pitchFamily="34" charset="0"/>
            </a:endParaRPr>
          </a:p>
          <a:p>
            <a:endParaRPr lang="en-US" dirty="0"/>
          </a:p>
        </p:txBody>
      </p:sp>
    </p:spTree>
    <p:extLst>
      <p:ext uri="{BB962C8B-B14F-4D97-AF65-F5344CB8AC3E}">
        <p14:creationId xmlns:p14="http://schemas.microsoft.com/office/powerpoint/2010/main" xmlns="" val="224794006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ecd_50A_Eng_BD">
  <a:themeElements>
    <a:clrScheme name="OCDE_White_F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CDE_White_FR">
      <a:majorFont>
        <a:latin typeface="Helvetica"/>
        <a:ea typeface=""/>
        <a:cs typeface="Arial"/>
      </a:majorFont>
      <a:minorFont>
        <a:latin typeface="Georg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C00000"/>
          </a:solidFill>
          <a:prstDash val="solid"/>
          <a:miter lim="800000"/>
          <a:headEnd type="none" w="med" len="med"/>
          <a:tailEnd type="none" w="med" len="med"/>
        </a:ln>
        <a:effectLst/>
      </a:spPr>
      <a:bodyPr vert="horz" wrap="none" lIns="91440" tIns="45720" rIns="91440" bIns="45720" numCol="1" rtlCol="0"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2000" b="0" i="0" u="none" strike="noStrike" cap="none" normalizeH="0" baseline="0" smtClean="0">
            <a:ln>
              <a:noFill/>
            </a:ln>
            <a:solidFill>
              <a:schemeClr val="tx1"/>
            </a:solidFill>
            <a:effectLst/>
            <a:latin typeface="Helvetica 65 Medium"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Helvetica 65 Medium" pitchFamily="34" charset="0"/>
          </a:defRPr>
        </a:defPPr>
      </a:lstStyle>
    </a:lnDef>
    <a:txDef>
      <a:spPr>
        <a:noFill/>
      </a:spPr>
      <a:bodyPr wrap="square" rtlCol="0" anchor="b" anchorCtr="0">
        <a:spAutoFit/>
      </a:bodyPr>
      <a:lstStyle>
        <a:defPPr>
          <a:lnSpc>
            <a:spcPts val="3600"/>
          </a:lnSpc>
          <a:defRPr sz="3200" kern="1200" cap="none" dirty="0" err="1" smtClean="0">
            <a:solidFill>
              <a:srgbClr val="727272"/>
            </a:solidFill>
            <a:latin typeface="Arial"/>
            <a:ea typeface="+mn-ea"/>
            <a:cs typeface="+mn-cs"/>
          </a:defRPr>
        </a:defPPr>
      </a:lstStyle>
    </a:txDef>
  </a:objectDefaults>
  <a:extraClrSchemeLst>
    <a:extraClrScheme>
      <a:clrScheme name="OCDE_White_F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CDE_White_F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CDE_White_F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CDE_White_F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CDE_White_F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CDE_White_F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CDE_White_F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CDE_White_F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CDE_White_F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CDE_White_F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CDE_White_F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CDE_White_F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oecd_50A_Eng_BD</Template>
  <TotalTime>5699</TotalTime>
  <Words>1712</Words>
  <Application>Microsoft Office PowerPoint</Application>
  <PresentationFormat>On-screen Show (4:3)</PresentationFormat>
  <Paragraphs>266</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oecd_50A_Eng_BD</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OECD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PowerPoint Template</dc:title>
  <dc:creator>Madignier_R</dc:creator>
  <cp:lastModifiedBy>sprimozic</cp:lastModifiedBy>
  <cp:revision>824</cp:revision>
  <cp:lastPrinted>2014-02-07T15:49:02Z</cp:lastPrinted>
  <dcterms:created xsi:type="dcterms:W3CDTF">2011-01-21T10:38:42Z</dcterms:created>
  <dcterms:modified xsi:type="dcterms:W3CDTF">2014-07-07T16:15:23Z</dcterms:modified>
</cp:coreProperties>
</file>