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handoutMasterIdLst>
    <p:handoutMasterId r:id="rId16"/>
  </p:handoutMasterIdLst>
  <p:sldIdLst>
    <p:sldId id="257" r:id="rId3"/>
    <p:sldId id="263" r:id="rId4"/>
    <p:sldId id="287" r:id="rId5"/>
    <p:sldId id="295" r:id="rId6"/>
    <p:sldId id="277" r:id="rId7"/>
    <p:sldId id="281" r:id="rId8"/>
    <p:sldId id="294" r:id="rId9"/>
    <p:sldId id="282" r:id="rId10"/>
    <p:sldId id="283" r:id="rId11"/>
    <p:sldId id="284" r:id="rId12"/>
    <p:sldId id="293" r:id="rId13"/>
    <p:sldId id="285" r:id="rId14"/>
    <p:sldId id="296" r:id="rId15"/>
  </p:sldIdLst>
  <p:sldSz cx="9144000" cy="6858000" type="screen4x3"/>
  <p:notesSz cx="6797675" cy="9926638"/>
  <p:defaultTextStyle>
    <a:defPPr>
      <a:defRPr lang="sl-SI"/>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dk264" initials="m" lastIdx="1"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119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sl-SI"/>
          </a:p>
        </p:txBody>
      </p:sp>
      <p:sp>
        <p:nvSpPr>
          <p:cNvPr id="3" name="Ograda datuma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2780B80E-B92F-4A28-83A1-66507DB1B7F6}" type="datetimeFigureOut">
              <a:rPr lang="sl-SI" smtClean="0"/>
              <a:pPr/>
              <a:t>7.7.2014</a:t>
            </a:fld>
            <a:endParaRPr lang="sl-SI"/>
          </a:p>
        </p:txBody>
      </p:sp>
      <p:sp>
        <p:nvSpPr>
          <p:cNvPr id="4" name="Ograda noge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sl-SI"/>
          </a:p>
        </p:txBody>
      </p:sp>
      <p:sp>
        <p:nvSpPr>
          <p:cNvPr id="5" name="Ograda številke diapozitiva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71C251CA-1307-4D80-BD3B-C81E58AD72A6}" type="slidenum">
              <a:rPr lang="sl-SI" smtClean="0"/>
              <a:pPr/>
              <a:t>‹#›</a:t>
            </a:fld>
            <a:endParaRPr lang="sl-SI"/>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sl-SI" smtClean="0"/>
              <a:t>Kliknite, če želite urediti slog naslova matrice</a:t>
            </a:r>
            <a:endParaRPr lang="sl-SI"/>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Kliknite, če želite urediti slog podnaslova matrice</a:t>
            </a:r>
            <a:endParaRPr lang="sl-SI"/>
          </a:p>
        </p:txBody>
      </p:sp>
      <p:sp>
        <p:nvSpPr>
          <p:cNvPr id="4" name="Date Placeholder 3"/>
          <p:cNvSpPr>
            <a:spLocks noGrp="1"/>
          </p:cNvSpPr>
          <p:nvPr>
            <p:ph type="dt" sz="half" idx="10"/>
          </p:nvPr>
        </p:nvSpPr>
        <p:spPr/>
        <p:txBody>
          <a:bodyPr/>
          <a:lstStyle>
            <a:lvl1pPr>
              <a:defRPr/>
            </a:lvl1pPr>
          </a:lstStyle>
          <a:p>
            <a:fld id="{994A5B08-53BA-4257-A2C4-02096B148DB0}" type="datetimeFigureOut">
              <a:rPr lang="sl-SI"/>
              <a:pPr/>
              <a:t>7.7.2014</a:t>
            </a:fld>
            <a:endParaRPr lang="sl-SI"/>
          </a:p>
        </p:txBody>
      </p:sp>
      <p:sp>
        <p:nvSpPr>
          <p:cNvPr id="5" name="Footer Placeholder 4"/>
          <p:cNvSpPr>
            <a:spLocks noGrp="1"/>
          </p:cNvSpPr>
          <p:nvPr>
            <p:ph type="ftr" sz="quarter" idx="11"/>
          </p:nvPr>
        </p:nvSpPr>
        <p:spPr/>
        <p:txBody>
          <a:bodyPr/>
          <a:lstStyle>
            <a:lvl1pPr>
              <a:defRPr/>
            </a:lvl1pPr>
          </a:lstStyle>
          <a:p>
            <a:endParaRPr lang="sl-SI"/>
          </a:p>
        </p:txBody>
      </p:sp>
      <p:sp>
        <p:nvSpPr>
          <p:cNvPr id="6" name="Slide Number Placeholder 5"/>
          <p:cNvSpPr>
            <a:spLocks noGrp="1"/>
          </p:cNvSpPr>
          <p:nvPr>
            <p:ph type="sldNum" sz="quarter" idx="12"/>
          </p:nvPr>
        </p:nvSpPr>
        <p:spPr/>
        <p:txBody>
          <a:bodyPr/>
          <a:lstStyle>
            <a:lvl1pPr>
              <a:defRPr/>
            </a:lvl1pPr>
          </a:lstStyle>
          <a:p>
            <a:fld id="{46B9CB27-FA0A-4079-87B0-608A095FA4A3}" type="slidenum">
              <a:rPr lang="sl-SI"/>
              <a:pPr/>
              <a:t>‹#›</a:t>
            </a:fld>
            <a:endParaRPr lang="sl-S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26CC9AA4-6A91-4BBA-BAE5-CFD9CBE8CB5F}" type="datetimeFigureOut">
              <a:rPr lang="sl-SI"/>
              <a:pPr/>
              <a:t>7.7.2014</a:t>
            </a:fld>
            <a:endParaRPr lang="sl-SI"/>
          </a:p>
        </p:txBody>
      </p:sp>
      <p:sp>
        <p:nvSpPr>
          <p:cNvPr id="3" name="Footer Placeholder 4"/>
          <p:cNvSpPr>
            <a:spLocks noGrp="1"/>
          </p:cNvSpPr>
          <p:nvPr>
            <p:ph type="ftr" sz="quarter" idx="11"/>
          </p:nvPr>
        </p:nvSpPr>
        <p:spPr/>
        <p:txBody>
          <a:bodyPr/>
          <a:lstStyle>
            <a:lvl1pPr>
              <a:defRPr/>
            </a:lvl1pPr>
          </a:lstStyle>
          <a:p>
            <a:endParaRPr lang="sl-SI"/>
          </a:p>
        </p:txBody>
      </p:sp>
      <p:sp>
        <p:nvSpPr>
          <p:cNvPr id="4" name="Slide Number Placeholder 5"/>
          <p:cNvSpPr>
            <a:spLocks noGrp="1"/>
          </p:cNvSpPr>
          <p:nvPr>
            <p:ph type="sldNum" sz="quarter" idx="12"/>
          </p:nvPr>
        </p:nvSpPr>
        <p:spPr/>
        <p:txBody>
          <a:bodyPr/>
          <a:lstStyle>
            <a:lvl1pPr>
              <a:defRPr/>
            </a:lvl1pPr>
          </a:lstStyle>
          <a:p>
            <a:fld id="{C65A1249-6659-4A69-91C1-156DF9FF65CB}" type="slidenum">
              <a:rPr lang="sl-SI"/>
              <a:pPr/>
              <a:t>‹#›</a:t>
            </a:fld>
            <a:endParaRPr lang="sl-S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idx="1"/>
          </p:nvPr>
        </p:nvSpPr>
        <p:spPr>
          <a:xfrm>
            <a:off x="628650" y="1825625"/>
            <a:ext cx="7886700" cy="4351338"/>
          </a:xfrm>
          <a:prstGeom prst="rect">
            <a:avLst/>
          </a:prstGeo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EDF4B9C2-9711-4ECB-A16C-26E27750CC51}" type="datetimeFigureOut">
              <a:rPr lang="sl-SI" smtClean="0"/>
              <a:pPr/>
              <a:t>7.7.2014</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9C102D3-3C5F-44CD-A9C3-3D3246A91247}" type="slidenum">
              <a:rPr lang="sl-SI" smtClean="0"/>
              <a:pPr/>
              <a:t>‹#›</a:t>
            </a:fld>
            <a:endParaRPr lang="sl-SI"/>
          </a:p>
        </p:txBody>
      </p:sp>
    </p:spTree>
    <p:extLst>
      <p:ext uri="{BB962C8B-B14F-4D97-AF65-F5344CB8AC3E}">
        <p14:creationId xmlns:p14="http://schemas.microsoft.com/office/powerpoint/2010/main" xmlns="" val="3860238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sl-SI" dirty="0"/>
          </a:p>
        </p:txBody>
      </p:sp>
      <p:sp>
        <p:nvSpPr>
          <p:cNvPr id="3" name="Date Placeholder 2"/>
          <p:cNvSpPr>
            <a:spLocks noGrp="1"/>
          </p:cNvSpPr>
          <p:nvPr>
            <p:ph type="dt" sz="half" idx="10"/>
          </p:nvPr>
        </p:nvSpPr>
        <p:spPr>
          <a:xfrm>
            <a:off x="1008063" y="6356350"/>
            <a:ext cx="1939925" cy="365125"/>
          </a:xfrm>
        </p:spPr>
        <p:txBody>
          <a:bodyPr/>
          <a:lstStyle>
            <a:lvl1pPr>
              <a:defRPr/>
            </a:lvl1pPr>
          </a:lstStyle>
          <a:p>
            <a:fld id="{8A5D3686-320F-4F52-96C2-38CD72F425A3}" type="datetimeFigureOut">
              <a:rPr lang="sl-SI"/>
              <a:pPr/>
              <a:t>7.7.2014</a:t>
            </a:fld>
            <a:endParaRPr lang="sl-SI"/>
          </a:p>
        </p:txBody>
      </p:sp>
      <p:sp>
        <p:nvSpPr>
          <p:cNvPr id="4" name="Footer Placeholder 3"/>
          <p:cNvSpPr>
            <a:spLocks noGrp="1"/>
          </p:cNvSpPr>
          <p:nvPr>
            <p:ph type="ftr" sz="quarter" idx="11"/>
          </p:nvPr>
        </p:nvSpPr>
        <p:spPr/>
        <p:txBody>
          <a:bodyPr/>
          <a:lstStyle>
            <a:lvl1pPr>
              <a:defRPr/>
            </a:lvl1pPr>
          </a:lstStyle>
          <a:p>
            <a:endParaRPr lang="sl-SI"/>
          </a:p>
        </p:txBody>
      </p:sp>
      <p:sp>
        <p:nvSpPr>
          <p:cNvPr id="5" name="Slide Number Placeholder 4"/>
          <p:cNvSpPr>
            <a:spLocks noGrp="1"/>
          </p:cNvSpPr>
          <p:nvPr>
            <p:ph type="sldNum" sz="quarter" idx="12"/>
          </p:nvPr>
        </p:nvSpPr>
        <p:spPr/>
        <p:txBody>
          <a:bodyPr/>
          <a:lstStyle>
            <a:lvl1pPr>
              <a:defRPr/>
            </a:lvl1pPr>
          </a:lstStyle>
          <a:p>
            <a:fld id="{2663B525-F562-446D-9D1E-7BBCE5C65DDF}" type="slidenum">
              <a:rPr lang="sl-SI"/>
              <a:pPr/>
              <a:t>‹#›</a:t>
            </a:fld>
            <a:endParaRPr lang="sl-S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7999" y="1440000"/>
            <a:ext cx="7139407" cy="1470025"/>
          </a:xfrm>
        </p:spPr>
        <p:txBody>
          <a:bodyPr/>
          <a:lstStyle/>
          <a:p>
            <a:r>
              <a:rPr lang="en-US" dirty="0" smtClean="0"/>
              <a:t>Click to edit Master title style</a:t>
            </a:r>
            <a:endParaRPr lang="sl-SI" dirty="0"/>
          </a:p>
        </p:txBody>
      </p:sp>
      <p:sp>
        <p:nvSpPr>
          <p:cNvPr id="3" name="Subtitle 2"/>
          <p:cNvSpPr>
            <a:spLocks noGrp="1"/>
          </p:cNvSpPr>
          <p:nvPr>
            <p:ph type="subTitle" idx="1"/>
          </p:nvPr>
        </p:nvSpPr>
        <p:spPr>
          <a:xfrm>
            <a:off x="1007999" y="2880000"/>
            <a:ext cx="7139407"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sl-SI" dirty="0"/>
          </a:p>
        </p:txBody>
      </p:sp>
      <p:sp>
        <p:nvSpPr>
          <p:cNvPr id="4" name="Date Placeholder 3"/>
          <p:cNvSpPr>
            <a:spLocks noGrp="1"/>
          </p:cNvSpPr>
          <p:nvPr>
            <p:ph type="dt" sz="half" idx="10"/>
          </p:nvPr>
        </p:nvSpPr>
        <p:spPr/>
        <p:txBody>
          <a:bodyPr/>
          <a:lstStyle>
            <a:lvl1pPr>
              <a:defRPr/>
            </a:lvl1pPr>
          </a:lstStyle>
          <a:p>
            <a:fld id="{76C853D8-3AED-4D66-BC96-1F032B517F19}" type="datetimeFigureOut">
              <a:rPr lang="sl-SI"/>
              <a:pPr/>
              <a:t>7.7.2014</a:t>
            </a:fld>
            <a:endParaRPr lang="sl-SI"/>
          </a:p>
        </p:txBody>
      </p:sp>
      <p:sp>
        <p:nvSpPr>
          <p:cNvPr id="5" name="Footer Placeholder 4"/>
          <p:cNvSpPr>
            <a:spLocks noGrp="1"/>
          </p:cNvSpPr>
          <p:nvPr>
            <p:ph type="ftr" sz="quarter" idx="11"/>
          </p:nvPr>
        </p:nvSpPr>
        <p:spPr/>
        <p:txBody>
          <a:bodyPr/>
          <a:lstStyle>
            <a:lvl1pPr>
              <a:defRPr/>
            </a:lvl1pPr>
          </a:lstStyle>
          <a:p>
            <a:endParaRPr lang="sl-SI"/>
          </a:p>
        </p:txBody>
      </p:sp>
      <p:sp>
        <p:nvSpPr>
          <p:cNvPr id="6" name="Slide Number Placeholder 5"/>
          <p:cNvSpPr>
            <a:spLocks noGrp="1"/>
          </p:cNvSpPr>
          <p:nvPr>
            <p:ph type="sldNum" sz="quarter" idx="12"/>
          </p:nvPr>
        </p:nvSpPr>
        <p:spPr/>
        <p:txBody>
          <a:bodyPr/>
          <a:lstStyle>
            <a:lvl1pPr>
              <a:defRPr/>
            </a:lvl1pPr>
          </a:lstStyle>
          <a:p>
            <a:fld id="{F21C9253-26D4-426F-9F35-BD7F1B64B219}" type="slidenum">
              <a:rPr lang="sl-SI"/>
              <a:pPr/>
              <a:t>‹#›</a:t>
            </a:fld>
            <a:endParaRPr lang="sl-S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13" name="Text Placeholder 11"/>
          <p:cNvSpPr>
            <a:spLocks noGrp="1"/>
          </p:cNvSpPr>
          <p:nvPr>
            <p:ph type="body" sz="quarter" idx="13"/>
          </p:nvPr>
        </p:nvSpPr>
        <p:spPr>
          <a:xfrm>
            <a:off x="971425" y="3240088"/>
            <a:ext cx="7201025" cy="2627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14"/>
          </p:nvPr>
        </p:nvSpPr>
        <p:spPr/>
        <p:txBody>
          <a:bodyPr/>
          <a:lstStyle>
            <a:lvl1pPr>
              <a:defRPr/>
            </a:lvl1pPr>
          </a:lstStyle>
          <a:p>
            <a:fld id="{68325EDA-F4F0-4149-BEC1-A0D32134200E}" type="datetimeFigureOut">
              <a:rPr lang="sl-SI"/>
              <a:pPr/>
              <a:t>7.7.2014</a:t>
            </a:fld>
            <a:endParaRPr lang="sl-SI"/>
          </a:p>
        </p:txBody>
      </p:sp>
      <p:sp>
        <p:nvSpPr>
          <p:cNvPr id="5" name="Footer Placeholder 4"/>
          <p:cNvSpPr>
            <a:spLocks noGrp="1"/>
          </p:cNvSpPr>
          <p:nvPr>
            <p:ph type="ftr" sz="quarter" idx="15"/>
          </p:nvPr>
        </p:nvSpPr>
        <p:spPr/>
        <p:txBody>
          <a:bodyPr/>
          <a:lstStyle>
            <a:lvl1pPr>
              <a:defRPr/>
            </a:lvl1pPr>
          </a:lstStyle>
          <a:p>
            <a:endParaRPr lang="sl-SI"/>
          </a:p>
        </p:txBody>
      </p:sp>
      <p:sp>
        <p:nvSpPr>
          <p:cNvPr id="6" name="Slide Number Placeholder 5"/>
          <p:cNvSpPr>
            <a:spLocks noGrp="1"/>
          </p:cNvSpPr>
          <p:nvPr>
            <p:ph type="sldNum" sz="quarter" idx="16"/>
          </p:nvPr>
        </p:nvSpPr>
        <p:spPr/>
        <p:txBody>
          <a:bodyPr/>
          <a:lstStyle>
            <a:lvl1pPr>
              <a:defRPr/>
            </a:lvl1pPr>
          </a:lstStyle>
          <a:p>
            <a:fld id="{554F7844-F60D-4FE9-AD75-F26D2138799F}" type="slidenum">
              <a:rPr lang="sl-SI"/>
              <a:pPr/>
              <a:t>‹#›</a:t>
            </a:fld>
            <a:endParaRPr lang="sl-S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Content Placeholder 2"/>
          <p:cNvSpPr>
            <a:spLocks noGrp="1"/>
          </p:cNvSpPr>
          <p:nvPr>
            <p:ph idx="1"/>
          </p:nvPr>
        </p:nvSpPr>
        <p:spPr>
          <a:xfrm>
            <a:off x="972000" y="3240000"/>
            <a:ext cx="7200000" cy="2628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l-SI" dirty="0"/>
          </a:p>
        </p:txBody>
      </p:sp>
      <p:sp>
        <p:nvSpPr>
          <p:cNvPr id="4" name="Date Placeholder 3"/>
          <p:cNvSpPr>
            <a:spLocks noGrp="1"/>
          </p:cNvSpPr>
          <p:nvPr>
            <p:ph type="dt" sz="half" idx="10"/>
          </p:nvPr>
        </p:nvSpPr>
        <p:spPr/>
        <p:txBody>
          <a:bodyPr/>
          <a:lstStyle>
            <a:lvl1pPr>
              <a:defRPr/>
            </a:lvl1pPr>
          </a:lstStyle>
          <a:p>
            <a:fld id="{2CC403A3-7E12-4B23-A1D3-0A40EC9304DE}" type="datetimeFigureOut">
              <a:rPr lang="sl-SI"/>
              <a:pPr/>
              <a:t>7.7.2014</a:t>
            </a:fld>
            <a:endParaRPr lang="sl-SI"/>
          </a:p>
        </p:txBody>
      </p:sp>
      <p:sp>
        <p:nvSpPr>
          <p:cNvPr id="5" name="Footer Placeholder 4"/>
          <p:cNvSpPr>
            <a:spLocks noGrp="1"/>
          </p:cNvSpPr>
          <p:nvPr>
            <p:ph type="ftr" sz="quarter" idx="11"/>
          </p:nvPr>
        </p:nvSpPr>
        <p:spPr/>
        <p:txBody>
          <a:bodyPr/>
          <a:lstStyle>
            <a:lvl1pPr>
              <a:defRPr/>
            </a:lvl1pPr>
          </a:lstStyle>
          <a:p>
            <a:endParaRPr lang="sl-SI"/>
          </a:p>
        </p:txBody>
      </p:sp>
      <p:sp>
        <p:nvSpPr>
          <p:cNvPr id="6" name="Slide Number Placeholder 5"/>
          <p:cNvSpPr>
            <a:spLocks noGrp="1"/>
          </p:cNvSpPr>
          <p:nvPr>
            <p:ph type="sldNum" sz="quarter" idx="12"/>
          </p:nvPr>
        </p:nvSpPr>
        <p:spPr/>
        <p:txBody>
          <a:bodyPr/>
          <a:lstStyle>
            <a:lvl1pPr>
              <a:defRPr/>
            </a:lvl1pPr>
          </a:lstStyle>
          <a:p>
            <a:fld id="{5B94B04D-1636-4757-9D81-18E1A28CF754}" type="slidenum">
              <a:rPr lang="sl-SI"/>
              <a:pPr/>
              <a:t>‹#›</a:t>
            </a:fld>
            <a:endParaRPr lang="sl-S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sl-SI" dirty="0"/>
          </a:p>
        </p:txBody>
      </p:sp>
      <p:sp>
        <p:nvSpPr>
          <p:cNvPr id="14" name="Text Placeholder 12"/>
          <p:cNvSpPr>
            <a:spLocks noGrp="1"/>
          </p:cNvSpPr>
          <p:nvPr>
            <p:ph type="body" sz="quarter" idx="13"/>
          </p:nvPr>
        </p:nvSpPr>
        <p:spPr>
          <a:xfrm>
            <a:off x="971550" y="3240088"/>
            <a:ext cx="3313113" cy="262731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l-SI" dirty="0"/>
          </a:p>
        </p:txBody>
      </p:sp>
      <p:sp>
        <p:nvSpPr>
          <p:cNvPr id="18" name="Text Placeholder 15"/>
          <p:cNvSpPr>
            <a:spLocks noGrp="1"/>
          </p:cNvSpPr>
          <p:nvPr>
            <p:ph type="body" sz="quarter" idx="14"/>
          </p:nvPr>
        </p:nvSpPr>
        <p:spPr>
          <a:xfrm>
            <a:off x="4848225" y="3240088"/>
            <a:ext cx="3312000" cy="2627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5" name="Date Placeholder 4"/>
          <p:cNvSpPr>
            <a:spLocks noGrp="1"/>
          </p:cNvSpPr>
          <p:nvPr>
            <p:ph type="dt" sz="half" idx="15"/>
          </p:nvPr>
        </p:nvSpPr>
        <p:spPr>
          <a:xfrm>
            <a:off x="1008063" y="6356350"/>
            <a:ext cx="2133600" cy="365125"/>
          </a:xfrm>
        </p:spPr>
        <p:txBody>
          <a:bodyPr/>
          <a:lstStyle>
            <a:lvl1pPr>
              <a:defRPr/>
            </a:lvl1pPr>
          </a:lstStyle>
          <a:p>
            <a:fld id="{145719C3-8EF2-4389-AB0A-C2859A643065}" type="datetimeFigureOut">
              <a:rPr lang="sl-SI"/>
              <a:pPr/>
              <a:t>7.7.2014</a:t>
            </a:fld>
            <a:endParaRPr lang="sl-SI"/>
          </a:p>
        </p:txBody>
      </p:sp>
      <p:sp>
        <p:nvSpPr>
          <p:cNvPr id="6" name="Footer Placeholder 5"/>
          <p:cNvSpPr>
            <a:spLocks noGrp="1"/>
          </p:cNvSpPr>
          <p:nvPr>
            <p:ph type="ftr" sz="quarter" idx="16"/>
          </p:nvPr>
        </p:nvSpPr>
        <p:spPr/>
        <p:txBody>
          <a:bodyPr/>
          <a:lstStyle>
            <a:lvl1pPr>
              <a:defRPr/>
            </a:lvl1pPr>
          </a:lstStyle>
          <a:p>
            <a:endParaRPr lang="sl-SI"/>
          </a:p>
        </p:txBody>
      </p:sp>
      <p:sp>
        <p:nvSpPr>
          <p:cNvPr id="7" name="Slide Number Placeholder 6"/>
          <p:cNvSpPr>
            <a:spLocks noGrp="1"/>
          </p:cNvSpPr>
          <p:nvPr>
            <p:ph type="sldNum" sz="quarter" idx="17"/>
          </p:nvPr>
        </p:nvSpPr>
        <p:spPr/>
        <p:txBody>
          <a:bodyPr/>
          <a:lstStyle>
            <a:lvl1pPr>
              <a:defRPr/>
            </a:lvl1pPr>
          </a:lstStyle>
          <a:p>
            <a:fld id="{8041AEC2-1E99-4BAF-884F-86A2ED3EEC66}" type="slidenum">
              <a:rPr lang="sl-SI"/>
              <a:pPr/>
              <a:t>‹#›</a:t>
            </a:fld>
            <a:endParaRPr lang="sl-S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sl-SI" dirty="0"/>
          </a:p>
        </p:txBody>
      </p:sp>
      <p:sp>
        <p:nvSpPr>
          <p:cNvPr id="3" name="Content Placeholder 2"/>
          <p:cNvSpPr>
            <a:spLocks noGrp="1"/>
          </p:cNvSpPr>
          <p:nvPr>
            <p:ph sz="half" idx="1"/>
          </p:nvPr>
        </p:nvSpPr>
        <p:spPr>
          <a:xfrm>
            <a:off x="972000" y="3240000"/>
            <a:ext cx="3312000" cy="262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l-SI" dirty="0"/>
          </a:p>
        </p:txBody>
      </p:sp>
      <p:sp>
        <p:nvSpPr>
          <p:cNvPr id="4" name="Content Placeholder 3"/>
          <p:cNvSpPr>
            <a:spLocks noGrp="1"/>
          </p:cNvSpPr>
          <p:nvPr>
            <p:ph sz="half" idx="2"/>
          </p:nvPr>
        </p:nvSpPr>
        <p:spPr>
          <a:xfrm>
            <a:off x="4848599" y="3240000"/>
            <a:ext cx="3312000" cy="262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l-SI" dirty="0"/>
          </a:p>
        </p:txBody>
      </p:sp>
      <p:sp>
        <p:nvSpPr>
          <p:cNvPr id="5" name="Date Placeholder 4"/>
          <p:cNvSpPr>
            <a:spLocks noGrp="1"/>
          </p:cNvSpPr>
          <p:nvPr>
            <p:ph type="dt" sz="half" idx="10"/>
          </p:nvPr>
        </p:nvSpPr>
        <p:spPr>
          <a:xfrm>
            <a:off x="1008063" y="6356350"/>
            <a:ext cx="2133600" cy="365125"/>
          </a:xfrm>
        </p:spPr>
        <p:txBody>
          <a:bodyPr/>
          <a:lstStyle>
            <a:lvl1pPr>
              <a:defRPr/>
            </a:lvl1pPr>
          </a:lstStyle>
          <a:p>
            <a:fld id="{BA4683E8-DCE8-4723-9BB9-0DED7B742C5C}" type="datetimeFigureOut">
              <a:rPr lang="sl-SI"/>
              <a:pPr/>
              <a:t>7.7.2014</a:t>
            </a:fld>
            <a:endParaRPr lang="sl-SI"/>
          </a:p>
        </p:txBody>
      </p:sp>
      <p:sp>
        <p:nvSpPr>
          <p:cNvPr id="6" name="Footer Placeholder 5"/>
          <p:cNvSpPr>
            <a:spLocks noGrp="1"/>
          </p:cNvSpPr>
          <p:nvPr>
            <p:ph type="ftr" sz="quarter" idx="11"/>
          </p:nvPr>
        </p:nvSpPr>
        <p:spPr/>
        <p:txBody>
          <a:bodyPr/>
          <a:lstStyle>
            <a:lvl1pPr>
              <a:defRPr/>
            </a:lvl1pPr>
          </a:lstStyle>
          <a:p>
            <a:endParaRPr lang="sl-SI"/>
          </a:p>
        </p:txBody>
      </p:sp>
      <p:sp>
        <p:nvSpPr>
          <p:cNvPr id="7" name="Slide Number Placeholder 6"/>
          <p:cNvSpPr>
            <a:spLocks noGrp="1"/>
          </p:cNvSpPr>
          <p:nvPr>
            <p:ph type="sldNum" sz="quarter" idx="12"/>
          </p:nvPr>
        </p:nvSpPr>
        <p:spPr/>
        <p:txBody>
          <a:bodyPr/>
          <a:lstStyle>
            <a:lvl1pPr>
              <a:defRPr/>
            </a:lvl1pPr>
          </a:lstStyle>
          <a:p>
            <a:fld id="{216B819A-AE4A-49AF-BDE3-626D54BE14D4}" type="slidenum">
              <a:rPr lang="sl-SI"/>
              <a:pPr/>
              <a:t>‹#›</a:t>
            </a:fld>
            <a:endParaRPr lang="sl-S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sl-SI" dirty="0"/>
          </a:p>
        </p:txBody>
      </p:sp>
      <p:sp>
        <p:nvSpPr>
          <p:cNvPr id="4" name="Content Placeholder 3"/>
          <p:cNvSpPr>
            <a:spLocks noGrp="1"/>
          </p:cNvSpPr>
          <p:nvPr>
            <p:ph sz="half" idx="2"/>
          </p:nvPr>
        </p:nvSpPr>
        <p:spPr>
          <a:xfrm>
            <a:off x="4848599" y="3240000"/>
            <a:ext cx="3312000" cy="262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l-SI" dirty="0"/>
          </a:p>
        </p:txBody>
      </p:sp>
      <p:sp>
        <p:nvSpPr>
          <p:cNvPr id="10" name="Text Placeholder 8"/>
          <p:cNvSpPr>
            <a:spLocks noGrp="1"/>
          </p:cNvSpPr>
          <p:nvPr>
            <p:ph type="body" sz="quarter" idx="13"/>
          </p:nvPr>
        </p:nvSpPr>
        <p:spPr>
          <a:xfrm>
            <a:off x="971550" y="3240088"/>
            <a:ext cx="3313113" cy="2627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5" name="Date Placeholder 4"/>
          <p:cNvSpPr>
            <a:spLocks noGrp="1"/>
          </p:cNvSpPr>
          <p:nvPr>
            <p:ph type="dt" sz="half" idx="14"/>
          </p:nvPr>
        </p:nvSpPr>
        <p:spPr>
          <a:xfrm>
            <a:off x="1008063" y="6356350"/>
            <a:ext cx="2133600" cy="365125"/>
          </a:xfrm>
        </p:spPr>
        <p:txBody>
          <a:bodyPr/>
          <a:lstStyle>
            <a:lvl1pPr>
              <a:defRPr/>
            </a:lvl1pPr>
          </a:lstStyle>
          <a:p>
            <a:fld id="{9F789C9A-7B94-4402-836E-01A23AF55D5E}" type="datetimeFigureOut">
              <a:rPr lang="sl-SI"/>
              <a:pPr/>
              <a:t>7.7.2014</a:t>
            </a:fld>
            <a:endParaRPr lang="sl-SI"/>
          </a:p>
        </p:txBody>
      </p:sp>
      <p:sp>
        <p:nvSpPr>
          <p:cNvPr id="6" name="Footer Placeholder 5"/>
          <p:cNvSpPr>
            <a:spLocks noGrp="1"/>
          </p:cNvSpPr>
          <p:nvPr>
            <p:ph type="ftr" sz="quarter" idx="15"/>
          </p:nvPr>
        </p:nvSpPr>
        <p:spPr/>
        <p:txBody>
          <a:bodyPr/>
          <a:lstStyle>
            <a:lvl1pPr>
              <a:defRPr/>
            </a:lvl1pPr>
          </a:lstStyle>
          <a:p>
            <a:endParaRPr lang="sl-SI"/>
          </a:p>
        </p:txBody>
      </p:sp>
      <p:sp>
        <p:nvSpPr>
          <p:cNvPr id="7" name="Slide Number Placeholder 6"/>
          <p:cNvSpPr>
            <a:spLocks noGrp="1"/>
          </p:cNvSpPr>
          <p:nvPr>
            <p:ph type="sldNum" sz="quarter" idx="16"/>
          </p:nvPr>
        </p:nvSpPr>
        <p:spPr/>
        <p:txBody>
          <a:bodyPr/>
          <a:lstStyle>
            <a:lvl1pPr>
              <a:defRPr/>
            </a:lvl1pPr>
          </a:lstStyle>
          <a:p>
            <a:fld id="{E87009A2-F7C9-472F-B4F2-74E4D97FB9BB}" type="slidenum">
              <a:rPr lang="sl-SI"/>
              <a:pPr/>
              <a:t>‹#›</a:t>
            </a:fld>
            <a:endParaRPr lang="sl-SI"/>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wmf"/><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10" Type="http://schemas.openxmlformats.org/officeDocument/2006/relationships/image" Target="../media/image2.wmf"/><Relationship Id="rId4" Type="http://schemas.openxmlformats.org/officeDocument/2006/relationships/slideLayout" Target="../slideLayouts/slideLayout6.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3" descr="Z:\JAVNA UPRAVA 2010\Si CGP\CGP_prirocnik_WEB\OUT\05 Medijsko promocijski elementi\11 PPT predstavitev\untitled folder\ozadje-01.png"/>
          <p:cNvPicPr>
            <a:picLocks noChangeAspect="1" noChangeArrowheads="1"/>
          </p:cNvPicPr>
          <p:nvPr/>
        </p:nvPicPr>
        <p:blipFill>
          <a:blip r:embed="rId4" cstate="print"/>
          <a:srcRect/>
          <a:stretch>
            <a:fillRect/>
          </a:stretch>
        </p:blipFill>
        <p:spPr bwMode="auto">
          <a:xfrm>
            <a:off x="0" y="0"/>
            <a:ext cx="9144000" cy="6858000"/>
          </a:xfrm>
          <a:prstGeom prst="rect">
            <a:avLst/>
          </a:prstGeom>
          <a:noFill/>
          <a:ln w="9525">
            <a:noFill/>
            <a:miter lim="800000"/>
            <a:headEnd/>
            <a:tailEnd/>
          </a:ln>
        </p:spPr>
      </p:pic>
      <p:sp>
        <p:nvSpPr>
          <p:cNvPr id="1027" name="Title Placeholder 1"/>
          <p:cNvSpPr>
            <a:spLocks noGrp="1"/>
          </p:cNvSpPr>
          <p:nvPr>
            <p:ph type="title"/>
          </p:nvPr>
        </p:nvSpPr>
        <p:spPr bwMode="auto">
          <a:xfrm>
            <a:off x="468313" y="19891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sl-SI" smtClean="0"/>
              <a:t>Kliknite, če želite urediti slog naslova matrice</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fld id="{50980844-6331-4664-9B7F-945ADAAD5DA7}" type="datetimeFigureOut">
              <a:rPr lang="sl-SI"/>
              <a:pPr/>
              <a:t>7.7.2014</a:t>
            </a:fld>
            <a:endParaRPr lang="sl-SI"/>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endParaRPr lang="sl-SI"/>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fld id="{265F5274-BC67-42C1-94E6-182809A253E5}" type="slidenum">
              <a:rPr lang="sl-SI"/>
              <a:pPr/>
              <a:t>‹#›</a:t>
            </a:fld>
            <a:endParaRPr lang="sl-SI"/>
          </a:p>
        </p:txBody>
      </p:sp>
      <p:sp>
        <p:nvSpPr>
          <p:cNvPr id="8" name="TextBox 7"/>
          <p:cNvSpPr txBox="1"/>
          <p:nvPr/>
        </p:nvSpPr>
        <p:spPr>
          <a:xfrm>
            <a:off x="962025" y="708025"/>
            <a:ext cx="1665288" cy="307975"/>
          </a:xfrm>
          <a:prstGeom prst="rect">
            <a:avLst/>
          </a:prstGeom>
          <a:noFill/>
        </p:spPr>
        <p:txBody>
          <a:bodyPr lIns="0" tIns="0" rIns="0" bIns="0">
            <a:spAutoFit/>
          </a:bodyPr>
          <a:lstStyle/>
          <a:p>
            <a:pPr>
              <a:lnSpc>
                <a:spcPts val="838"/>
              </a:lnSpc>
            </a:pPr>
            <a:r>
              <a:rPr lang="en-US" sz="700">
                <a:latin typeface="Republika" pitchFamily="2" charset="-18"/>
                <a:ea typeface="Republika" pitchFamily="2" charset="-18"/>
                <a:cs typeface="Republika" pitchFamily="2" charset="-18"/>
              </a:rPr>
              <a:t>REPUBLIKA SLOVENIJA</a:t>
            </a:r>
          </a:p>
          <a:p>
            <a:pPr>
              <a:lnSpc>
                <a:spcPts val="838"/>
              </a:lnSpc>
            </a:pPr>
            <a:r>
              <a:rPr lang="en-US" sz="700" b="1">
                <a:latin typeface="Republika" pitchFamily="2" charset="-18"/>
                <a:ea typeface="Republika" pitchFamily="2" charset="-18"/>
                <a:cs typeface="Republika" pitchFamily="2" charset="-18"/>
              </a:rPr>
              <a:t>MINISTRSTVO ZA </a:t>
            </a:r>
            <a:r>
              <a:rPr lang="sl-SI" sz="700" b="1">
                <a:latin typeface="Republika" pitchFamily="2" charset="-18"/>
                <a:ea typeface="Republika" pitchFamily="2" charset="-18"/>
                <a:cs typeface="Republika" pitchFamily="2" charset="-18"/>
              </a:rPr>
              <a:t>DELO, DRUŽINO, SOCIALNE ZADEVE IN ENAKE MOŽNOSTI</a:t>
            </a:r>
            <a:endParaRPr lang="en-US" sz="700" b="1">
              <a:latin typeface="Republika" pitchFamily="2" charset="-18"/>
              <a:ea typeface="Republika" pitchFamily="2" charset="-18"/>
              <a:cs typeface="Republika" pitchFamily="2" charset="-18"/>
            </a:endParaRPr>
          </a:p>
        </p:txBody>
      </p:sp>
      <p:pic>
        <p:nvPicPr>
          <p:cNvPr id="1032" name="Picture 8" descr="grb moder za 10 pt.wmf"/>
          <p:cNvPicPr>
            <a:picLocks noChangeAspect="1"/>
          </p:cNvPicPr>
          <p:nvPr/>
        </p:nvPicPr>
        <p:blipFill>
          <a:blip r:embed="rId5" cstate="print"/>
          <a:srcRect/>
          <a:stretch>
            <a:fillRect/>
          </a:stretch>
        </p:blipFill>
        <p:spPr bwMode="auto">
          <a:xfrm>
            <a:off x="639763" y="712788"/>
            <a:ext cx="166687" cy="2079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9" r:id="rId1"/>
    <p:sldLayoutId id="2147483698" r:id="rId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971550" y="1547813"/>
            <a:ext cx="7200900" cy="107950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lvl="0"/>
            <a:r>
              <a:rPr lang="en-US" smtClean="0"/>
              <a:t>Click to edit Master title style</a:t>
            </a:r>
            <a:endParaRPr lang="sl-SI" smtClean="0"/>
          </a:p>
        </p:txBody>
      </p:sp>
      <p:sp>
        <p:nvSpPr>
          <p:cNvPr id="2051" name="Text Placeholder 2"/>
          <p:cNvSpPr>
            <a:spLocks noGrp="1"/>
          </p:cNvSpPr>
          <p:nvPr>
            <p:ph type="body" idx="1"/>
          </p:nvPr>
        </p:nvSpPr>
        <p:spPr bwMode="auto">
          <a:xfrm>
            <a:off x="971550" y="3240088"/>
            <a:ext cx="7200900" cy="262731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smtClean="0"/>
          </a:p>
        </p:txBody>
      </p:sp>
      <p:sp>
        <p:nvSpPr>
          <p:cNvPr id="4" name="Date Placeholder 3"/>
          <p:cNvSpPr>
            <a:spLocks noGrp="1"/>
          </p:cNvSpPr>
          <p:nvPr>
            <p:ph type="dt" sz="half" idx="2"/>
          </p:nvPr>
        </p:nvSpPr>
        <p:spPr>
          <a:xfrm>
            <a:off x="971550" y="6356350"/>
            <a:ext cx="1582738"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BABABA"/>
                </a:solidFill>
              </a:defRPr>
            </a:lvl1pPr>
          </a:lstStyle>
          <a:p>
            <a:fld id="{CDCBE741-9A4B-4559-A9F3-3ECD358A1ACE}" type="datetimeFigureOut">
              <a:rPr lang="sl-SI"/>
              <a:pPr/>
              <a:t>7.7.2014</a:t>
            </a:fld>
            <a:endParaRPr lang="sl-SI"/>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BABABA"/>
                </a:solidFill>
              </a:defRPr>
            </a:lvl1pPr>
          </a:lstStyle>
          <a:p>
            <a:endParaRPr lang="sl-SI"/>
          </a:p>
        </p:txBody>
      </p:sp>
      <p:sp>
        <p:nvSpPr>
          <p:cNvPr id="6" name="Slide Number Placeholder 5"/>
          <p:cNvSpPr>
            <a:spLocks noGrp="1"/>
          </p:cNvSpPr>
          <p:nvPr>
            <p:ph type="sldNum" sz="quarter" idx="4"/>
          </p:nvPr>
        </p:nvSpPr>
        <p:spPr>
          <a:xfrm>
            <a:off x="6553200" y="6356350"/>
            <a:ext cx="1608138"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BABABA"/>
                </a:solidFill>
              </a:defRPr>
            </a:lvl1pPr>
          </a:lstStyle>
          <a:p>
            <a:fld id="{65075C90-9F69-4D00-8FC0-5846E2C515AE}" type="slidenum">
              <a:rPr lang="sl-SI"/>
              <a:pPr/>
              <a:t>‹#›</a:t>
            </a:fld>
            <a:endParaRPr lang="sl-SI"/>
          </a:p>
        </p:txBody>
      </p:sp>
      <p:sp>
        <p:nvSpPr>
          <p:cNvPr id="9" name="TextBox 8"/>
          <p:cNvSpPr txBox="1"/>
          <p:nvPr/>
        </p:nvSpPr>
        <p:spPr>
          <a:xfrm>
            <a:off x="962025" y="708025"/>
            <a:ext cx="1665288" cy="307975"/>
          </a:xfrm>
          <a:prstGeom prst="rect">
            <a:avLst/>
          </a:prstGeom>
          <a:noFill/>
        </p:spPr>
        <p:txBody>
          <a:bodyPr lIns="0" tIns="0" rIns="0" bIns="0">
            <a:spAutoFit/>
          </a:bodyPr>
          <a:lstStyle/>
          <a:p>
            <a:pPr>
              <a:lnSpc>
                <a:spcPts val="838"/>
              </a:lnSpc>
            </a:pPr>
            <a:r>
              <a:rPr lang="en-US" sz="700">
                <a:solidFill>
                  <a:schemeClr val="tx2"/>
                </a:solidFill>
                <a:latin typeface="Republika" pitchFamily="2" charset="-18"/>
                <a:ea typeface="Republika" pitchFamily="2" charset="-18"/>
                <a:cs typeface="Republika" pitchFamily="2" charset="-18"/>
              </a:rPr>
              <a:t>REPUBLIKA SLOVENIJA</a:t>
            </a:r>
          </a:p>
          <a:p>
            <a:pPr>
              <a:lnSpc>
                <a:spcPts val="838"/>
              </a:lnSpc>
            </a:pPr>
            <a:r>
              <a:rPr lang="en-US" sz="700" b="1">
                <a:solidFill>
                  <a:schemeClr val="tx2"/>
                </a:solidFill>
                <a:latin typeface="Republika" pitchFamily="2" charset="-18"/>
                <a:ea typeface="Republika" pitchFamily="2" charset="-18"/>
                <a:cs typeface="Republika" pitchFamily="2" charset="-18"/>
              </a:rPr>
              <a:t>MINISTRSTVO ZA </a:t>
            </a:r>
            <a:r>
              <a:rPr lang="sl-SI" sz="700" b="1">
                <a:solidFill>
                  <a:schemeClr val="tx2"/>
                </a:solidFill>
                <a:latin typeface="Republika" pitchFamily="2" charset="-18"/>
                <a:ea typeface="Republika" pitchFamily="2" charset="-18"/>
                <a:cs typeface="Republika" pitchFamily="2" charset="-18"/>
              </a:rPr>
              <a:t>DELO, DRUŽINO,  SOCIALNE ZADEVE IN ENAKE MOŽNOSTI</a:t>
            </a:r>
            <a:endParaRPr lang="en-US" sz="700" b="1">
              <a:solidFill>
                <a:schemeClr val="tx2"/>
              </a:solidFill>
              <a:latin typeface="Republika" pitchFamily="2" charset="-18"/>
              <a:ea typeface="Republika" pitchFamily="2" charset="-18"/>
              <a:cs typeface="Republika" pitchFamily="2" charset="-18"/>
            </a:endParaRPr>
          </a:p>
        </p:txBody>
      </p:sp>
      <p:pic>
        <p:nvPicPr>
          <p:cNvPr id="2056" name="Picture 9" descr="grb moder za 10 pt.wmf"/>
          <p:cNvPicPr>
            <a:picLocks noChangeAspect="1"/>
          </p:cNvPicPr>
          <p:nvPr/>
        </p:nvPicPr>
        <p:blipFill>
          <a:blip r:embed="rId10" cstate="print"/>
          <a:srcRect/>
          <a:stretch>
            <a:fillRect/>
          </a:stretch>
        </p:blipFill>
        <p:spPr bwMode="auto">
          <a:xfrm>
            <a:off x="639763" y="712788"/>
            <a:ext cx="166687" cy="2079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4" r:id="rId1"/>
    <p:sldLayoutId id="2147483690" r:id="rId2"/>
    <p:sldLayoutId id="2147483691" r:id="rId3"/>
    <p:sldLayoutId id="2147483692" r:id="rId4"/>
    <p:sldLayoutId id="2147483695" r:id="rId5"/>
    <p:sldLayoutId id="2147483696" r:id="rId6"/>
    <p:sldLayoutId id="2147483697" r:id="rId7"/>
    <p:sldLayoutId id="2147483693" r:id="rId8"/>
  </p:sldLayoutIdLst>
  <p:txStyles>
    <p:titleStyle>
      <a:lvl1pPr algn="l" rtl="0" eaLnBrk="0" fontAlgn="base" hangingPunct="0">
        <a:spcBef>
          <a:spcPct val="0"/>
        </a:spcBef>
        <a:spcAft>
          <a:spcPct val="0"/>
        </a:spcAft>
        <a:defRPr sz="4400" kern="1200">
          <a:solidFill>
            <a:schemeClr val="tx1"/>
          </a:solidFill>
          <a:latin typeface="Arial" pitchFamily="34" charset="0"/>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611560" y="1268760"/>
            <a:ext cx="7772400" cy="1470025"/>
          </a:xfrm>
        </p:spPr>
        <p:txBody>
          <a:bodyPr>
            <a:noAutofit/>
          </a:bodyPr>
          <a:lstStyle/>
          <a:p>
            <a:r>
              <a:rPr lang="sl-SI" sz="3600" b="1" dirty="0" smtClean="0">
                <a:solidFill>
                  <a:srgbClr val="C00000"/>
                </a:solidFill>
              </a:rPr>
              <a:t/>
            </a:r>
            <a:br>
              <a:rPr lang="sl-SI" sz="3600" b="1" dirty="0" smtClean="0">
                <a:solidFill>
                  <a:srgbClr val="C00000"/>
                </a:solidFill>
              </a:rPr>
            </a:br>
            <a:r>
              <a:rPr lang="sl-SI" sz="3600" b="1" dirty="0" smtClean="0">
                <a:solidFill>
                  <a:srgbClr val="C00000"/>
                </a:solidFill>
              </a:rPr>
              <a:t>Analiza učinkov reforme trga dela </a:t>
            </a:r>
            <a:r>
              <a:rPr lang="en-US" sz="3600" b="1" dirty="0" smtClean="0">
                <a:solidFill>
                  <a:srgbClr val="C00000"/>
                </a:solidFill>
              </a:rPr>
              <a:t>2013</a:t>
            </a:r>
            <a:r>
              <a:rPr lang="sl-SI" sz="3600" b="1" dirty="0" smtClean="0">
                <a:solidFill>
                  <a:srgbClr val="C00000"/>
                </a:solidFill>
              </a:rPr>
              <a:t/>
            </a:r>
            <a:br>
              <a:rPr lang="sl-SI" sz="3600" b="1" dirty="0" smtClean="0">
                <a:solidFill>
                  <a:srgbClr val="C00000"/>
                </a:solidFill>
              </a:rPr>
            </a:br>
            <a:r>
              <a:rPr lang="sl-SI" sz="2400" b="1" dirty="0" smtClean="0">
                <a:solidFill>
                  <a:srgbClr val="C00000"/>
                </a:solidFill>
              </a:rPr>
              <a:t/>
            </a:r>
            <a:br>
              <a:rPr lang="sl-SI" sz="2400" b="1" dirty="0" smtClean="0">
                <a:solidFill>
                  <a:srgbClr val="C00000"/>
                </a:solidFill>
              </a:rPr>
            </a:br>
            <a:r>
              <a:rPr lang="sl-SI" sz="2400" b="1" dirty="0" smtClean="0">
                <a:solidFill>
                  <a:srgbClr val="C00000"/>
                </a:solidFill>
              </a:rPr>
              <a:t>DELOVNOPRAVNA VARNOST</a:t>
            </a:r>
            <a:br>
              <a:rPr lang="sl-SI" sz="2400" b="1" dirty="0" smtClean="0">
                <a:solidFill>
                  <a:srgbClr val="C00000"/>
                </a:solidFill>
              </a:rPr>
            </a:br>
            <a:r>
              <a:rPr lang="sl-SI" sz="2400" b="1" dirty="0" smtClean="0">
                <a:solidFill>
                  <a:srgbClr val="C00000"/>
                </a:solidFill>
              </a:rPr>
              <a:t>VLOGA KOLEKTIVNIH POGAJANJ</a:t>
            </a:r>
            <a:r>
              <a:rPr lang="sl-SI" sz="3600" b="1" dirty="0" smtClean="0">
                <a:solidFill>
                  <a:srgbClr val="C00000"/>
                </a:solidFill>
              </a:rPr>
              <a:t/>
            </a:r>
            <a:br>
              <a:rPr lang="sl-SI" sz="3600" b="1" dirty="0" smtClean="0">
                <a:solidFill>
                  <a:srgbClr val="C00000"/>
                </a:solidFill>
              </a:rPr>
            </a:br>
            <a:endParaRPr lang="sl-SI" sz="3600" b="1" dirty="0">
              <a:solidFill>
                <a:srgbClr val="C00000"/>
              </a:solidFill>
            </a:endParaRPr>
          </a:p>
        </p:txBody>
      </p:sp>
      <p:sp>
        <p:nvSpPr>
          <p:cNvPr id="3" name="Podnaslov 2"/>
          <p:cNvSpPr>
            <a:spLocks noGrp="1"/>
          </p:cNvSpPr>
          <p:nvPr>
            <p:ph type="subTitle" idx="1"/>
          </p:nvPr>
        </p:nvSpPr>
        <p:spPr>
          <a:xfrm>
            <a:off x="1143000" y="4214648"/>
            <a:ext cx="6858000" cy="1043152"/>
          </a:xfrm>
        </p:spPr>
        <p:txBody>
          <a:bodyPr/>
          <a:lstStyle/>
          <a:p>
            <a:r>
              <a:rPr lang="en-US" dirty="0" smtClean="0">
                <a:solidFill>
                  <a:schemeClr val="tx1"/>
                </a:solidFill>
              </a:rPr>
              <a:t>Peter POGAČAR</a:t>
            </a:r>
            <a:r>
              <a:rPr lang="sl-SI" dirty="0" smtClean="0">
                <a:solidFill>
                  <a:schemeClr val="tx1"/>
                </a:solidFill>
              </a:rPr>
              <a:t>, generalni direktor</a:t>
            </a:r>
          </a:p>
          <a:p>
            <a:r>
              <a:rPr lang="sl-SI" dirty="0" smtClean="0">
                <a:solidFill>
                  <a:schemeClr val="tx1"/>
                </a:solidFill>
              </a:rPr>
              <a:t> </a:t>
            </a:r>
            <a:r>
              <a:rPr lang="sl-SI" sz="2600" dirty="0" smtClean="0">
                <a:solidFill>
                  <a:schemeClr val="tx1"/>
                </a:solidFill>
              </a:rPr>
              <a:t>Direktorat za delovna razmerja in pravice iz dela</a:t>
            </a:r>
            <a:endParaRPr lang="sl-SI" sz="2600" dirty="0">
              <a:solidFill>
                <a:schemeClr val="tx1"/>
              </a:solidFill>
            </a:endParaRPr>
          </a:p>
        </p:txBody>
      </p:sp>
    </p:spTree>
    <p:extLst>
      <p:ext uri="{BB962C8B-B14F-4D97-AF65-F5344CB8AC3E}">
        <p14:creationId xmlns:p14="http://schemas.microsoft.com/office/powerpoint/2010/main" xmlns="" val="13050288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28650" y="365126"/>
            <a:ext cx="7886700" cy="1001220"/>
          </a:xfrm>
        </p:spPr>
        <p:txBody>
          <a:bodyPr/>
          <a:lstStyle/>
          <a:p>
            <a:r>
              <a:rPr lang="en-US" sz="3000" b="1" dirty="0" smtClean="0">
                <a:solidFill>
                  <a:srgbClr val="FF0000"/>
                </a:solidFill>
              </a:rPr>
              <a:t>KP na podlagi ZDR-1</a:t>
            </a:r>
            <a:endParaRPr lang="sl-SI" sz="3000" dirty="0"/>
          </a:p>
        </p:txBody>
      </p:sp>
      <p:sp>
        <p:nvSpPr>
          <p:cNvPr id="3" name="Ograda vsebine 2"/>
          <p:cNvSpPr>
            <a:spLocks noGrp="1"/>
          </p:cNvSpPr>
          <p:nvPr>
            <p:ph idx="1"/>
          </p:nvPr>
        </p:nvSpPr>
        <p:spPr/>
        <p:txBody>
          <a:bodyPr/>
          <a:lstStyle/>
          <a:p>
            <a:r>
              <a:rPr lang="sl-SI" sz="2400" b="1" dirty="0" smtClean="0">
                <a:solidFill>
                  <a:srgbClr val="FF0000"/>
                </a:solidFill>
              </a:rPr>
              <a:t>zmanjšanje stroškov</a:t>
            </a:r>
            <a:endParaRPr lang="en-US" sz="2400" b="1" dirty="0" smtClean="0">
              <a:solidFill>
                <a:srgbClr val="FF0000"/>
              </a:solidFill>
            </a:endParaRPr>
          </a:p>
          <a:p>
            <a:pPr lvl="1"/>
            <a:r>
              <a:rPr lang="sl-SI" sz="2400" dirty="0" smtClean="0"/>
              <a:t>določitve drugačnih kriterijev za upravičenost do odpravnine ob upokojitvi, </a:t>
            </a:r>
          </a:p>
          <a:p>
            <a:pPr lvl="1"/>
            <a:r>
              <a:rPr lang="sl-SI" sz="2400" dirty="0" smtClean="0"/>
              <a:t>določitve drugačnega odpovednega roka za zaposlene, ki imajo več kot 25 let zaposlitve pri delodajalcu,</a:t>
            </a:r>
          </a:p>
          <a:p>
            <a:pPr lvl="1"/>
            <a:r>
              <a:rPr lang="sl-SI" sz="2400" dirty="0" smtClean="0"/>
              <a:t>spremenjene ureditve dodatka na delovno dobo ter</a:t>
            </a:r>
          </a:p>
          <a:p>
            <a:pPr lvl="1"/>
            <a:r>
              <a:rPr lang="sl-SI" sz="2400" dirty="0" smtClean="0"/>
              <a:t>ureditve instituta pripravništva, pri katerem ZDR-1 dopušča plačilo v višini najmanj 70 % osnovne plače za delovno mesto, za katero se pripravnik usposablja (vendar ne manj, kot je minimalna plača). </a:t>
            </a:r>
          </a:p>
          <a:p>
            <a:endParaRPr lang="sl-SI"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707904" y="260648"/>
            <a:ext cx="3888432" cy="1143000"/>
          </a:xfrm>
        </p:spPr>
        <p:txBody>
          <a:bodyPr/>
          <a:lstStyle/>
          <a:p>
            <a:r>
              <a:rPr lang="sl-SI" dirty="0" smtClean="0">
                <a:solidFill>
                  <a:srgbClr val="C00000"/>
                </a:solidFill>
              </a:rPr>
              <a:t>Sklepno</a:t>
            </a:r>
            <a:endParaRPr lang="sl-SI" dirty="0">
              <a:solidFill>
                <a:srgbClr val="C00000"/>
              </a:solidFill>
            </a:endParaRPr>
          </a:p>
        </p:txBody>
      </p:sp>
      <p:sp>
        <p:nvSpPr>
          <p:cNvPr id="3" name="Ograda vsebine 2"/>
          <p:cNvSpPr>
            <a:spLocks noGrp="1"/>
          </p:cNvSpPr>
          <p:nvPr>
            <p:ph idx="1"/>
          </p:nvPr>
        </p:nvSpPr>
        <p:spPr/>
        <p:txBody>
          <a:bodyPr/>
          <a:lstStyle/>
          <a:p>
            <a:r>
              <a:rPr lang="sl-SI" dirty="0" smtClean="0"/>
              <a:t>Zmanjšanje segmentacije pomeni:</a:t>
            </a:r>
          </a:p>
          <a:p>
            <a:pPr lvl="1">
              <a:buFontTx/>
              <a:buChar char="-"/>
            </a:pPr>
            <a:r>
              <a:rPr lang="sl-SI" dirty="0" smtClean="0"/>
              <a:t>Zmanjšanje pravic ene skupine</a:t>
            </a:r>
          </a:p>
          <a:p>
            <a:pPr lvl="1">
              <a:buFontTx/>
              <a:buChar char="-"/>
            </a:pPr>
            <a:r>
              <a:rPr lang="sl-SI" dirty="0" smtClean="0"/>
              <a:t>Povečanje pravic druge skupine.</a:t>
            </a:r>
          </a:p>
          <a:p>
            <a:pPr marL="342900" lvl="1" indent="-342900">
              <a:buFont typeface="Arial" charset="0"/>
              <a:buChar char="•"/>
            </a:pPr>
            <a:r>
              <a:rPr lang="sl-SI" sz="3200" dirty="0" smtClean="0"/>
              <a:t>Rezultat reforme trga dela je tudi večja pravna varnost zaposlenih</a:t>
            </a:r>
          </a:p>
          <a:p>
            <a:pPr marL="342900" lvl="1" indent="-342900">
              <a:buFont typeface="Arial" charset="0"/>
              <a:buChar char="•"/>
            </a:pPr>
            <a:r>
              <a:rPr lang="sl-SI" sz="3200" smtClean="0"/>
              <a:t>Pozitivni </a:t>
            </a:r>
            <a:r>
              <a:rPr lang="sl-SI" sz="3200" dirty="0" smtClean="0"/>
              <a:t>učinki prenosa ureditev na kolektivne pogodbe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907704" y="1052736"/>
            <a:ext cx="7077472" cy="792088"/>
          </a:xfrm>
        </p:spPr>
        <p:txBody>
          <a:bodyPr/>
          <a:lstStyle/>
          <a:p>
            <a:r>
              <a:rPr lang="sl-SI" sz="3200" b="1" dirty="0" smtClean="0">
                <a:solidFill>
                  <a:srgbClr val="FF0000"/>
                </a:solidFill>
              </a:rPr>
              <a:t>Izzivi za prihodnost</a:t>
            </a:r>
            <a:endParaRPr lang="sl-SI" sz="3200" b="1" dirty="0">
              <a:solidFill>
                <a:srgbClr val="FF0000"/>
              </a:solidFill>
            </a:endParaRPr>
          </a:p>
        </p:txBody>
      </p:sp>
      <p:sp>
        <p:nvSpPr>
          <p:cNvPr id="3" name="Označba mesta vsebine 2"/>
          <p:cNvSpPr>
            <a:spLocks noGrp="1"/>
          </p:cNvSpPr>
          <p:nvPr>
            <p:ph idx="1"/>
          </p:nvPr>
        </p:nvSpPr>
        <p:spPr>
          <a:xfrm>
            <a:off x="467544" y="1772816"/>
            <a:ext cx="7886700" cy="4351338"/>
          </a:xfrm>
        </p:spPr>
        <p:txBody>
          <a:bodyPr>
            <a:normAutofit/>
          </a:bodyPr>
          <a:lstStyle/>
          <a:p>
            <a:pPr algn="just">
              <a:buFont typeface="Wingdings" panose="05000000000000000000" pitchFamily="2" charset="2"/>
              <a:buChar char="§"/>
            </a:pPr>
            <a:r>
              <a:rPr lang="sl-SI" dirty="0" smtClean="0">
                <a:solidFill>
                  <a:schemeClr val="tx2"/>
                </a:solidFill>
              </a:rPr>
              <a:t>Zmanjšanje segmentacije med zaposlenimi in delavci v drugih oblikah dela:</a:t>
            </a:r>
          </a:p>
          <a:p>
            <a:pPr lvl="1" algn="just">
              <a:buFont typeface="Wingdings" pitchFamily="2" charset="2"/>
              <a:buChar char="ü"/>
            </a:pPr>
            <a:r>
              <a:rPr lang="sl-SI" dirty="0" smtClean="0">
                <a:solidFill>
                  <a:schemeClr val="tx2"/>
                </a:solidFill>
              </a:rPr>
              <a:t>Vprašanje “</a:t>
            </a:r>
            <a:r>
              <a:rPr lang="en-US" dirty="0" smtClean="0">
                <a:solidFill>
                  <a:schemeClr val="tx2"/>
                </a:solidFill>
              </a:rPr>
              <a:t>bogus self employment</a:t>
            </a:r>
            <a:r>
              <a:rPr lang="sl-SI" dirty="0" smtClean="0">
                <a:solidFill>
                  <a:schemeClr val="tx2"/>
                </a:solidFill>
              </a:rPr>
              <a:t>”</a:t>
            </a:r>
          </a:p>
          <a:p>
            <a:pPr lvl="1" algn="just">
              <a:buFont typeface="Wingdings" pitchFamily="2" charset="2"/>
              <a:buChar char="ü"/>
            </a:pPr>
            <a:r>
              <a:rPr lang="sl-SI" dirty="0" smtClean="0">
                <a:solidFill>
                  <a:schemeClr val="tx2"/>
                </a:solidFill>
              </a:rPr>
              <a:t>Ureditev študentskega dela</a:t>
            </a:r>
          </a:p>
          <a:p>
            <a:pPr algn="just">
              <a:lnSpc>
                <a:spcPct val="150000"/>
              </a:lnSpc>
              <a:buFont typeface="Wingdings" panose="05000000000000000000" pitchFamily="2" charset="2"/>
              <a:buChar char="§"/>
            </a:pPr>
            <a:r>
              <a:rPr lang="sl-SI" dirty="0" smtClean="0">
                <a:solidFill>
                  <a:schemeClr val="tx2"/>
                </a:solidFill>
              </a:rPr>
              <a:t>Ustanavljanje podjetij</a:t>
            </a:r>
          </a:p>
          <a:p>
            <a:pPr>
              <a:lnSpc>
                <a:spcPct val="110000"/>
              </a:lnSpc>
              <a:buFont typeface="Wingdings" panose="05000000000000000000" pitchFamily="2" charset="2"/>
              <a:buChar char="§"/>
            </a:pPr>
            <a:r>
              <a:rPr lang="sl-SI" dirty="0" smtClean="0">
                <a:solidFill>
                  <a:schemeClr val="tx2"/>
                </a:solidFill>
              </a:rPr>
              <a:t>Ozaveščanje glede pravic </a:t>
            </a:r>
          </a:p>
          <a:p>
            <a:pPr>
              <a:lnSpc>
                <a:spcPct val="110000"/>
              </a:lnSpc>
              <a:buFont typeface="Wingdings" panose="05000000000000000000" pitchFamily="2" charset="2"/>
              <a:buChar char="§"/>
            </a:pPr>
            <a:r>
              <a:rPr lang="sl-SI" dirty="0" smtClean="0">
                <a:solidFill>
                  <a:schemeClr val="tx2"/>
                </a:solidFill>
              </a:rPr>
              <a:t>Ničelna toleranca kršitev</a:t>
            </a:r>
          </a:p>
          <a:p>
            <a:pPr algn="just">
              <a:buFont typeface="Wingdings" panose="05000000000000000000" pitchFamily="2" charset="2"/>
              <a:buChar char="§"/>
            </a:pPr>
            <a:endParaRPr lang="sl-SI" sz="2400" dirty="0" smtClean="0">
              <a:solidFill>
                <a:schemeClr val="tx2"/>
              </a:solidFill>
            </a:endParaRPr>
          </a:p>
          <a:p>
            <a:pPr algn="just">
              <a:buFont typeface="Wingdings" panose="05000000000000000000" pitchFamily="2" charset="2"/>
              <a:buChar char="§"/>
            </a:pPr>
            <a:endParaRPr lang="sl-SI" sz="2400" dirty="0" smtClean="0">
              <a:solidFill>
                <a:schemeClr val="tx2"/>
              </a:solidFill>
            </a:endParaRPr>
          </a:p>
          <a:p>
            <a:pPr algn="just">
              <a:buFontTx/>
              <a:buChar char="-"/>
            </a:pPr>
            <a:endParaRPr lang="sl-SI" sz="2400" dirty="0" smtClean="0">
              <a:solidFill>
                <a:schemeClr val="tx2"/>
              </a:solidFill>
            </a:endParaRPr>
          </a:p>
        </p:txBody>
      </p:sp>
    </p:spTree>
    <p:extLst>
      <p:ext uri="{BB962C8B-B14F-4D97-AF65-F5344CB8AC3E}">
        <p14:creationId xmlns:p14="http://schemas.microsoft.com/office/powerpoint/2010/main" xmlns="" val="10598691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p:txBody>
          <a:bodyPr/>
          <a:lstStyle/>
          <a:p>
            <a:pPr algn="ctr">
              <a:buNone/>
            </a:pPr>
            <a:endParaRPr lang="sl-SI" sz="4000" dirty="0" smtClean="0">
              <a:solidFill>
                <a:srgbClr val="FF0000"/>
              </a:solidFill>
            </a:endParaRPr>
          </a:p>
          <a:p>
            <a:pPr algn="ctr">
              <a:buNone/>
            </a:pPr>
            <a:endParaRPr lang="sl-SI" sz="4000" dirty="0" smtClean="0">
              <a:solidFill>
                <a:srgbClr val="FF0000"/>
              </a:solidFill>
            </a:endParaRPr>
          </a:p>
          <a:p>
            <a:pPr algn="ctr">
              <a:buNone/>
            </a:pPr>
            <a:r>
              <a:rPr lang="sl-SI" sz="4000" dirty="0" smtClean="0">
                <a:solidFill>
                  <a:srgbClr val="FF0000"/>
                </a:solidFill>
              </a:rPr>
              <a:t>Hvala za vašo pozornost</a:t>
            </a:r>
          </a:p>
          <a:p>
            <a:pPr algn="ctr">
              <a:buNone/>
            </a:pPr>
            <a:endParaRPr lang="sl-SI" sz="4000" dirty="0" smtClean="0">
              <a:solidFill>
                <a:srgbClr val="FF0000"/>
              </a:solidFill>
            </a:endParaRPr>
          </a:p>
          <a:p>
            <a:pPr algn="ctr">
              <a:buNone/>
            </a:pPr>
            <a:r>
              <a:rPr lang="sl-SI" sz="4000" dirty="0" smtClean="0"/>
              <a:t>                        Peter POGAČAR</a:t>
            </a:r>
            <a:endParaRPr lang="sl-SI"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043608" y="1124744"/>
            <a:ext cx="6948264" cy="1143000"/>
          </a:xfrm>
        </p:spPr>
        <p:txBody>
          <a:bodyPr>
            <a:normAutofit/>
          </a:bodyPr>
          <a:lstStyle/>
          <a:p>
            <a:r>
              <a:rPr lang="en-US" sz="4800" b="1" dirty="0" smtClean="0">
                <a:solidFill>
                  <a:srgbClr val="C00000"/>
                </a:solidFill>
              </a:rPr>
              <a:t>Cilji reforme trga dela</a:t>
            </a:r>
            <a:endParaRPr lang="sl-SI" sz="4800" b="1" dirty="0">
              <a:solidFill>
                <a:srgbClr val="C00000"/>
              </a:solidFill>
            </a:endParaRPr>
          </a:p>
        </p:txBody>
      </p:sp>
      <p:sp>
        <p:nvSpPr>
          <p:cNvPr id="3" name="Označba mesta vsebine 2"/>
          <p:cNvSpPr>
            <a:spLocks noGrp="1"/>
          </p:cNvSpPr>
          <p:nvPr>
            <p:ph idx="1"/>
          </p:nvPr>
        </p:nvSpPr>
        <p:spPr>
          <a:xfrm>
            <a:off x="827584" y="2276872"/>
            <a:ext cx="7886700" cy="4104456"/>
          </a:xfrm>
        </p:spPr>
        <p:txBody>
          <a:bodyPr>
            <a:normAutofit/>
          </a:bodyPr>
          <a:lstStyle/>
          <a:p>
            <a:pPr marL="0" indent="0">
              <a:buNone/>
            </a:pPr>
            <a:r>
              <a:rPr lang="sl-SI" b="1" dirty="0" smtClean="0">
                <a:solidFill>
                  <a:schemeClr val="tx2"/>
                </a:solidFill>
              </a:rPr>
              <a:t>Cilji zakonskih sprememb</a:t>
            </a:r>
            <a:r>
              <a:rPr lang="sl-SI" dirty="0" smtClean="0">
                <a:solidFill>
                  <a:schemeClr val="tx2"/>
                </a:solidFill>
              </a:rPr>
              <a:t> v letu 2013 so bili:</a:t>
            </a:r>
          </a:p>
          <a:p>
            <a:pPr marL="0" indent="0"/>
            <a:r>
              <a:rPr lang="sl-SI" dirty="0" smtClean="0">
                <a:solidFill>
                  <a:schemeClr val="tx2"/>
                </a:solidFill>
              </a:rPr>
              <a:t>  zmanjšanje segmentacije trga dela,</a:t>
            </a:r>
          </a:p>
          <a:p>
            <a:r>
              <a:rPr lang="sl-SI" dirty="0" smtClean="0">
                <a:solidFill>
                  <a:schemeClr val="tx2"/>
                </a:solidFill>
              </a:rPr>
              <a:t>povečanje fleksibilnosti,</a:t>
            </a:r>
          </a:p>
          <a:p>
            <a:r>
              <a:rPr lang="sl-SI" dirty="0" smtClean="0">
                <a:solidFill>
                  <a:schemeClr val="tx2"/>
                </a:solidFill>
              </a:rPr>
              <a:t>povečanje delovnopravnega varstva in preprečevanje zlorab.</a:t>
            </a:r>
          </a:p>
          <a:p>
            <a:pPr algn="ctr">
              <a:lnSpc>
                <a:spcPct val="150000"/>
              </a:lnSpc>
              <a:spcBef>
                <a:spcPts val="1200"/>
              </a:spcBef>
              <a:buNone/>
            </a:pPr>
            <a:r>
              <a:rPr lang="sl-SI" dirty="0" smtClean="0">
                <a:solidFill>
                  <a:srgbClr val="C00000"/>
                </a:solidFill>
              </a:rPr>
              <a:t>Vsi cilji v funkciji večje pravne varnosti.</a:t>
            </a:r>
          </a:p>
          <a:p>
            <a:pPr>
              <a:buNone/>
            </a:pPr>
            <a:endParaRPr lang="sl-SI" dirty="0" smtClean="0">
              <a:solidFill>
                <a:schemeClr val="tx2"/>
              </a:solidFill>
            </a:endParaRPr>
          </a:p>
          <a:p>
            <a:pPr marL="0" indent="0">
              <a:buNone/>
            </a:pPr>
            <a:endParaRPr lang="sl-SI" dirty="0">
              <a:solidFill>
                <a:schemeClr val="tx2"/>
              </a:solidFill>
            </a:endParaRPr>
          </a:p>
          <a:p>
            <a:pPr marL="0" indent="0">
              <a:buNone/>
            </a:pPr>
            <a:endParaRPr lang="sl-SI" dirty="0">
              <a:solidFill>
                <a:schemeClr val="accent1"/>
              </a:solidFill>
            </a:endParaRPr>
          </a:p>
        </p:txBody>
      </p:sp>
    </p:spTree>
    <p:extLst>
      <p:ext uri="{BB962C8B-B14F-4D97-AF65-F5344CB8AC3E}">
        <p14:creationId xmlns:p14="http://schemas.microsoft.com/office/powerpoint/2010/main" xmlns="" val="3792388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Grp="1"/>
          </p:cNvPicPr>
          <p:nvPr>
            <p:ph idx="1"/>
          </p:nvPr>
        </p:nvPicPr>
        <p:blipFill>
          <a:blip r:embed="rId2" cstate="print"/>
          <a:srcRect/>
          <a:stretch>
            <a:fillRect/>
          </a:stretch>
        </p:blipFill>
        <p:spPr bwMode="auto">
          <a:xfrm>
            <a:off x="912343" y="1933522"/>
            <a:ext cx="7319315" cy="4135543"/>
          </a:xfrm>
          <a:prstGeom prst="rect">
            <a:avLst/>
          </a:prstGeom>
          <a:noFill/>
          <a:ln w="9525">
            <a:noFill/>
            <a:miter lim="800000"/>
            <a:headEnd/>
            <a:tailEnd/>
          </a:ln>
        </p:spPr>
      </p:pic>
      <p:sp>
        <p:nvSpPr>
          <p:cNvPr id="5" name="Pravokotnik 4"/>
          <p:cNvSpPr/>
          <p:nvPr/>
        </p:nvSpPr>
        <p:spPr>
          <a:xfrm>
            <a:off x="1434662" y="1129890"/>
            <a:ext cx="6046076" cy="646331"/>
          </a:xfrm>
          <a:prstGeom prst="rect">
            <a:avLst/>
          </a:prstGeom>
        </p:spPr>
        <p:txBody>
          <a:bodyPr wrap="square">
            <a:spAutoFit/>
          </a:bodyPr>
          <a:lstStyle/>
          <a:p>
            <a:r>
              <a:rPr lang="sl-SI" b="1" dirty="0" smtClean="0"/>
              <a:t>Delež začasnih zaposlitev med mladimi (15−24 let) v EU v drugem četrtletju 2013</a:t>
            </a:r>
            <a:endParaRPr lang="sl-SI"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411760" y="980728"/>
            <a:ext cx="6142137" cy="647774"/>
          </a:xfrm>
        </p:spPr>
        <p:txBody>
          <a:bodyPr/>
          <a:lstStyle/>
          <a:p>
            <a:r>
              <a:rPr lang="sl-SI" dirty="0" smtClean="0">
                <a:solidFill>
                  <a:srgbClr val="FF0000"/>
                </a:solidFill>
              </a:rPr>
              <a:t>UČINKI</a:t>
            </a:r>
            <a:br>
              <a:rPr lang="sl-SI" dirty="0" smtClean="0">
                <a:solidFill>
                  <a:srgbClr val="FF0000"/>
                </a:solidFill>
              </a:rPr>
            </a:br>
            <a:endParaRPr lang="sl-SI" dirty="0">
              <a:solidFill>
                <a:srgbClr val="FF0000"/>
              </a:solidFill>
            </a:endParaRPr>
          </a:p>
        </p:txBody>
      </p:sp>
      <p:sp>
        <p:nvSpPr>
          <p:cNvPr id="3" name="Ograda vsebine 2"/>
          <p:cNvSpPr>
            <a:spLocks noGrp="1"/>
          </p:cNvSpPr>
          <p:nvPr>
            <p:ph idx="1"/>
          </p:nvPr>
        </p:nvSpPr>
        <p:spPr>
          <a:xfrm>
            <a:off x="755576" y="1556792"/>
            <a:ext cx="7886700" cy="4351338"/>
          </a:xfrm>
        </p:spPr>
        <p:txBody>
          <a:bodyPr/>
          <a:lstStyle/>
          <a:p>
            <a:r>
              <a:rPr lang="sl-SI" dirty="0" smtClean="0">
                <a:solidFill>
                  <a:schemeClr val="tx2"/>
                </a:solidFill>
              </a:rPr>
              <a:t>zmanjšanje segmentacije trga dela:</a:t>
            </a:r>
          </a:p>
          <a:p>
            <a:pPr lvl="1">
              <a:buNone/>
            </a:pPr>
            <a:r>
              <a:rPr lang="sl-SI" sz="1600" b="1" dirty="0" smtClean="0">
                <a:solidFill>
                  <a:schemeClr val="tx2"/>
                </a:solidFill>
              </a:rPr>
              <a:t>nove zaposlitve za nedoločen čas</a:t>
            </a:r>
            <a:r>
              <a:rPr lang="sl-SI" sz="1600" dirty="0" smtClean="0">
                <a:solidFill>
                  <a:schemeClr val="tx2"/>
                </a:solidFill>
              </a:rPr>
              <a:t> so naraščale hitreje kot nove zaposlitve za določen čas, naraščanje zaposlitev za nedoločen čas je značilno za vse starostne skupine, </a:t>
            </a:r>
            <a:r>
              <a:rPr lang="sl-SI" sz="1600" u="sng" dirty="0" smtClean="0">
                <a:solidFill>
                  <a:schemeClr val="tx2"/>
                </a:solidFill>
              </a:rPr>
              <a:t>najbolj izrazito pa je pri mlajših</a:t>
            </a:r>
          </a:p>
          <a:p>
            <a:pPr lvl="1">
              <a:buNone/>
            </a:pPr>
            <a:endParaRPr lang="sl-SI" sz="1600" u="sng" dirty="0" smtClean="0">
              <a:solidFill>
                <a:schemeClr val="tx2"/>
              </a:solidFill>
            </a:endParaRPr>
          </a:p>
          <a:p>
            <a:pPr marL="342900" lvl="1" indent="-342900">
              <a:buFont typeface="Arial" charset="0"/>
              <a:buChar char="•"/>
            </a:pPr>
            <a:r>
              <a:rPr lang="sl-SI" sz="3200" dirty="0" smtClean="0">
                <a:solidFill>
                  <a:schemeClr val="tx2"/>
                </a:solidFill>
              </a:rPr>
              <a:t>povečanje fleksibilnosti:</a:t>
            </a:r>
          </a:p>
          <a:p>
            <a:pPr marL="1200150" lvl="3" indent="-342900">
              <a:buFont typeface="Wingdings" pitchFamily="2" charset="2"/>
              <a:buChar char="ü"/>
            </a:pPr>
            <a:r>
              <a:rPr lang="sl-SI" sz="1600" b="1" dirty="0" smtClean="0">
                <a:solidFill>
                  <a:schemeClr val="tx2"/>
                </a:solidFill>
              </a:rPr>
              <a:t>povečanje </a:t>
            </a:r>
            <a:r>
              <a:rPr lang="sl-SI" sz="1600" b="1" dirty="0" err="1" smtClean="0">
                <a:solidFill>
                  <a:schemeClr val="tx2"/>
                </a:solidFill>
              </a:rPr>
              <a:t>realokacije</a:t>
            </a:r>
            <a:r>
              <a:rPr lang="sl-SI" sz="1600" b="1" dirty="0" smtClean="0">
                <a:solidFill>
                  <a:schemeClr val="tx2"/>
                </a:solidFill>
              </a:rPr>
              <a:t> brezposelnih</a:t>
            </a:r>
          </a:p>
          <a:p>
            <a:pPr marL="1200150" lvl="3" indent="-342900">
              <a:buFont typeface="Wingdings" pitchFamily="2" charset="2"/>
              <a:buChar char="ü"/>
            </a:pPr>
            <a:r>
              <a:rPr lang="sl-SI" sz="1600" b="1" dirty="0" smtClean="0">
                <a:solidFill>
                  <a:schemeClr val="tx2"/>
                </a:solidFill>
              </a:rPr>
              <a:t>večje fleksibilnosti zakonske </a:t>
            </a:r>
            <a:r>
              <a:rPr lang="sl-SI" sz="1600" b="1" dirty="0" err="1" smtClean="0">
                <a:solidFill>
                  <a:schemeClr val="tx2"/>
                </a:solidFill>
              </a:rPr>
              <a:t>regulative</a:t>
            </a:r>
            <a:endParaRPr lang="sl-SI" sz="1600" b="1" dirty="0" smtClean="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55576" y="764704"/>
            <a:ext cx="8229600" cy="1143000"/>
          </a:xfrm>
        </p:spPr>
        <p:txBody>
          <a:bodyPr/>
          <a:lstStyle/>
          <a:p>
            <a:pPr algn="ctr"/>
            <a:r>
              <a:rPr lang="sl-SI" sz="3200" b="1" dirty="0" smtClean="0">
                <a:solidFill>
                  <a:srgbClr val="FF0000"/>
                </a:solidFill>
              </a:rPr>
              <a:t>3. cilj: povečanje delovno pravnega varstva in preprečevanje zlorab</a:t>
            </a:r>
            <a:endParaRPr lang="sl-SI" sz="3200" b="1" dirty="0">
              <a:solidFill>
                <a:srgbClr val="FF0000"/>
              </a:solidFill>
            </a:endParaRPr>
          </a:p>
        </p:txBody>
      </p:sp>
      <p:sp>
        <p:nvSpPr>
          <p:cNvPr id="3" name="Označba mesta vsebine 2"/>
          <p:cNvSpPr>
            <a:spLocks noGrp="1"/>
          </p:cNvSpPr>
          <p:nvPr>
            <p:ph idx="1"/>
          </p:nvPr>
        </p:nvSpPr>
        <p:spPr>
          <a:xfrm>
            <a:off x="539552" y="1772816"/>
            <a:ext cx="7886700" cy="4351338"/>
          </a:xfrm>
        </p:spPr>
        <p:txBody>
          <a:bodyPr>
            <a:normAutofit fontScale="92500" lnSpcReduction="10000"/>
          </a:bodyPr>
          <a:lstStyle/>
          <a:p>
            <a:pPr marL="0" indent="0">
              <a:buNone/>
            </a:pPr>
            <a:r>
              <a:rPr lang="sl-SI" b="1" dirty="0" smtClean="0">
                <a:solidFill>
                  <a:schemeClr val="tx2"/>
                </a:solidFill>
              </a:rPr>
              <a:t>Zakonske spremembe se nanašajo na:</a:t>
            </a:r>
          </a:p>
          <a:p>
            <a:pPr>
              <a:buFontTx/>
              <a:buChar char="-"/>
            </a:pPr>
            <a:r>
              <a:rPr lang="sl-SI" dirty="0" smtClean="0">
                <a:solidFill>
                  <a:schemeClr val="tx2"/>
                </a:solidFill>
              </a:rPr>
              <a:t>zaposlovanje za določen čas,</a:t>
            </a:r>
          </a:p>
          <a:p>
            <a:pPr>
              <a:buFontTx/>
              <a:buChar char="-"/>
            </a:pPr>
            <a:r>
              <a:rPr lang="sl-SI" dirty="0">
                <a:solidFill>
                  <a:schemeClr val="tx2"/>
                </a:solidFill>
              </a:rPr>
              <a:t>u</a:t>
            </a:r>
            <a:r>
              <a:rPr lang="sl-SI" dirty="0" smtClean="0">
                <a:solidFill>
                  <a:schemeClr val="tx2"/>
                </a:solidFill>
              </a:rPr>
              <a:t>reditev dela delavcev preko agencij za posredovanje dela ,</a:t>
            </a:r>
          </a:p>
          <a:p>
            <a:pPr>
              <a:buFontTx/>
              <a:buChar char="-"/>
            </a:pPr>
            <a:r>
              <a:rPr lang="sl-SI" dirty="0" smtClean="0">
                <a:solidFill>
                  <a:schemeClr val="tx2"/>
                </a:solidFill>
              </a:rPr>
              <a:t>zagotavljanje finančne in socialne varnosti delavcev,</a:t>
            </a:r>
          </a:p>
          <a:p>
            <a:pPr>
              <a:buFontTx/>
              <a:buChar char="-"/>
            </a:pPr>
            <a:r>
              <a:rPr lang="sl-SI" dirty="0" smtClean="0">
                <a:solidFill>
                  <a:schemeClr val="tx2"/>
                </a:solidFill>
              </a:rPr>
              <a:t>možnosti </a:t>
            </a:r>
            <a:r>
              <a:rPr lang="sl-SI" dirty="0" err="1" smtClean="0">
                <a:solidFill>
                  <a:schemeClr val="tx2"/>
                </a:solidFill>
              </a:rPr>
              <a:t>predsodne</a:t>
            </a:r>
            <a:r>
              <a:rPr lang="sl-SI" dirty="0" smtClean="0">
                <a:solidFill>
                  <a:schemeClr val="tx2"/>
                </a:solidFill>
              </a:rPr>
              <a:t> mediacije,</a:t>
            </a:r>
          </a:p>
          <a:p>
            <a:pPr>
              <a:buFontTx/>
              <a:buChar char="-"/>
            </a:pPr>
            <a:r>
              <a:rPr lang="sl-SI" dirty="0" smtClean="0">
                <a:solidFill>
                  <a:schemeClr val="tx2"/>
                </a:solidFill>
              </a:rPr>
              <a:t>strožje sankcioniranje kršitev, možnost izreka kazni v razponu.</a:t>
            </a:r>
          </a:p>
          <a:p>
            <a:pPr marL="0" indent="0">
              <a:buNone/>
            </a:pPr>
            <a:endParaRPr lang="sl-SI" dirty="0" smtClean="0">
              <a:solidFill>
                <a:schemeClr val="accent2"/>
              </a:solidFill>
            </a:endParaRPr>
          </a:p>
          <a:p>
            <a:pPr>
              <a:buFontTx/>
              <a:buChar char="-"/>
            </a:pPr>
            <a:endParaRPr lang="sl-SI" dirty="0">
              <a:solidFill>
                <a:schemeClr val="accent2"/>
              </a:solidFill>
            </a:endParaRPr>
          </a:p>
        </p:txBody>
      </p:sp>
    </p:spTree>
    <p:extLst>
      <p:ext uri="{BB962C8B-B14F-4D97-AF65-F5344CB8AC3E}">
        <p14:creationId xmlns:p14="http://schemas.microsoft.com/office/powerpoint/2010/main" xmlns="" val="639519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67544" y="1124744"/>
            <a:ext cx="8229600" cy="1143000"/>
          </a:xfrm>
        </p:spPr>
        <p:txBody>
          <a:bodyPr/>
          <a:lstStyle/>
          <a:p>
            <a:pPr algn="ctr"/>
            <a:r>
              <a:rPr lang="sl-SI" sz="3000" b="1" dirty="0" smtClean="0">
                <a:solidFill>
                  <a:srgbClr val="FF0000"/>
                </a:solidFill>
              </a:rPr>
              <a:t>3. cilj: povečanje delovno pravnega varstva in preprečevanje zlorab</a:t>
            </a:r>
            <a:endParaRPr lang="sl-SI" sz="3000" dirty="0">
              <a:solidFill>
                <a:srgbClr val="FF0000"/>
              </a:solidFill>
            </a:endParaRPr>
          </a:p>
        </p:txBody>
      </p:sp>
      <p:sp>
        <p:nvSpPr>
          <p:cNvPr id="3" name="Označba mesta vsebine 2"/>
          <p:cNvSpPr>
            <a:spLocks noGrp="1"/>
          </p:cNvSpPr>
          <p:nvPr>
            <p:ph idx="1"/>
          </p:nvPr>
        </p:nvSpPr>
        <p:spPr>
          <a:xfrm>
            <a:off x="539552" y="2132856"/>
            <a:ext cx="7886700" cy="4351338"/>
          </a:xfrm>
        </p:spPr>
        <p:txBody>
          <a:bodyPr>
            <a:normAutofit fontScale="62500" lnSpcReduction="20000"/>
          </a:bodyPr>
          <a:lstStyle/>
          <a:p>
            <a:pPr marL="0" indent="0">
              <a:buNone/>
            </a:pPr>
            <a:r>
              <a:rPr lang="sl-SI" b="1" dirty="0" smtClean="0">
                <a:solidFill>
                  <a:schemeClr val="tx2"/>
                </a:solidFill>
              </a:rPr>
              <a:t>Ugotovitve:</a:t>
            </a:r>
          </a:p>
          <a:p>
            <a:pPr marL="0" indent="0">
              <a:buNone/>
            </a:pPr>
            <a:r>
              <a:rPr lang="sl-SI" b="1" dirty="0" smtClean="0">
                <a:solidFill>
                  <a:schemeClr val="tx2"/>
                </a:solidFill>
              </a:rPr>
              <a:t> </a:t>
            </a:r>
            <a:r>
              <a:rPr lang="sl-SI" dirty="0" smtClean="0">
                <a:solidFill>
                  <a:schemeClr val="tx2"/>
                </a:solidFill>
              </a:rPr>
              <a:t>- povečanje števila ugotovljenih kršitev v zvezi s PZ za določen čas,</a:t>
            </a:r>
          </a:p>
          <a:p>
            <a:pPr>
              <a:buFontTx/>
              <a:buChar char="-"/>
            </a:pPr>
            <a:r>
              <a:rPr lang="sl-SI" dirty="0" smtClean="0">
                <a:solidFill>
                  <a:schemeClr val="tx2"/>
                </a:solidFill>
              </a:rPr>
              <a:t>delovna sodišča so prejela manjše število zadev, ki se nanašajo na PZ za določen čas,</a:t>
            </a:r>
          </a:p>
          <a:p>
            <a:pPr>
              <a:buFontTx/>
              <a:buChar char="-"/>
            </a:pPr>
            <a:r>
              <a:rPr lang="sl-SI" dirty="0" smtClean="0">
                <a:solidFill>
                  <a:schemeClr val="tx2"/>
                </a:solidFill>
              </a:rPr>
              <a:t>delež agencijskih delavcev, ki so pri agenciji zaposleni za nedoločen čas se je močno povečal,</a:t>
            </a:r>
          </a:p>
          <a:p>
            <a:pPr>
              <a:buNone/>
            </a:pPr>
            <a:r>
              <a:rPr lang="sl-SI" dirty="0" smtClean="0">
                <a:solidFill>
                  <a:schemeClr val="tx2"/>
                </a:solidFill>
              </a:rPr>
              <a:t>-     Zmanjšanje števila agencij (ZUTD-C)</a:t>
            </a:r>
          </a:p>
          <a:p>
            <a:pPr>
              <a:buFontTx/>
              <a:buChar char="-"/>
            </a:pPr>
            <a:r>
              <a:rPr lang="sl-SI" dirty="0" smtClean="0">
                <a:solidFill>
                  <a:schemeClr val="tx2"/>
                </a:solidFill>
              </a:rPr>
              <a:t>zmanjšalo se je število prejetih zadev na delovnih sodiščih, ki se nanašajo na izplačilo plač/nadomestil plač, povečalo pa število zadev v zvezi z izredno odpovedjo delavca zaradi </a:t>
            </a:r>
            <a:r>
              <a:rPr lang="sl-SI" dirty="0" err="1" smtClean="0">
                <a:solidFill>
                  <a:schemeClr val="tx2"/>
                </a:solidFill>
              </a:rPr>
              <a:t>neizplačevanja</a:t>
            </a:r>
            <a:r>
              <a:rPr lang="sl-SI" dirty="0" smtClean="0">
                <a:solidFill>
                  <a:schemeClr val="tx2"/>
                </a:solidFill>
              </a:rPr>
              <a:t> plač, </a:t>
            </a:r>
          </a:p>
          <a:p>
            <a:pPr>
              <a:buFontTx/>
              <a:buChar char="-"/>
            </a:pPr>
            <a:r>
              <a:rPr lang="sl-SI" dirty="0" smtClean="0">
                <a:solidFill>
                  <a:schemeClr val="tx2"/>
                </a:solidFill>
              </a:rPr>
              <a:t>zmanjšalo se je število ugotovljenih kršitev v zvezi s plačilom za delo,</a:t>
            </a:r>
          </a:p>
          <a:p>
            <a:pPr>
              <a:buFontTx/>
              <a:buChar char="-"/>
            </a:pPr>
            <a:r>
              <a:rPr lang="sl-SI" dirty="0" smtClean="0">
                <a:solidFill>
                  <a:schemeClr val="tx2"/>
                </a:solidFill>
              </a:rPr>
              <a:t>število zahtevkov delavcev za uveljavitev nadomestila plače pri ZZZS se je močno povečalo.</a:t>
            </a:r>
          </a:p>
          <a:p>
            <a:pPr>
              <a:buFontTx/>
              <a:buChar char="-"/>
            </a:pPr>
            <a:r>
              <a:rPr lang="sl-SI" dirty="0" smtClean="0">
                <a:solidFill>
                  <a:schemeClr val="tx2"/>
                </a:solidFill>
              </a:rPr>
              <a:t>Varstvo pravic v primeru prenosa podjetja (slamnata podjetja)</a:t>
            </a:r>
          </a:p>
        </p:txBody>
      </p:sp>
    </p:spTree>
    <p:extLst>
      <p:ext uri="{BB962C8B-B14F-4D97-AF65-F5344CB8AC3E}">
        <p14:creationId xmlns:p14="http://schemas.microsoft.com/office/powerpoint/2010/main" xmlns="" val="3532018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627784" y="692696"/>
            <a:ext cx="5040560" cy="720080"/>
          </a:xfrm>
        </p:spPr>
        <p:txBody>
          <a:bodyPr/>
          <a:lstStyle/>
          <a:p>
            <a:r>
              <a:rPr lang="sl-SI" dirty="0" smtClean="0">
                <a:solidFill>
                  <a:srgbClr val="FF0000"/>
                </a:solidFill>
              </a:rPr>
              <a:t>Agencijsko delo</a:t>
            </a:r>
            <a:endParaRPr lang="sl-SI" dirty="0">
              <a:solidFill>
                <a:srgbClr val="FF0000"/>
              </a:solidFill>
            </a:endParaRPr>
          </a:p>
        </p:txBody>
      </p:sp>
      <p:sp>
        <p:nvSpPr>
          <p:cNvPr id="3" name="Ograda vsebine 2"/>
          <p:cNvSpPr>
            <a:spLocks noGrp="1"/>
          </p:cNvSpPr>
          <p:nvPr>
            <p:ph idx="1"/>
          </p:nvPr>
        </p:nvSpPr>
        <p:spPr/>
        <p:txBody>
          <a:bodyPr/>
          <a:lstStyle/>
          <a:p>
            <a:pPr>
              <a:buNone/>
            </a:pPr>
            <a:r>
              <a:rPr lang="sl-SI" dirty="0" smtClean="0"/>
              <a:t>ZDR-1:</a:t>
            </a:r>
          </a:p>
          <a:p>
            <a:r>
              <a:rPr lang="sl-SI" sz="2000" dirty="0" smtClean="0"/>
              <a:t>Položaj delavca (napoteni delavec) – praviloma NDČ, DČ po 55. čl ZDR</a:t>
            </a:r>
          </a:p>
          <a:p>
            <a:r>
              <a:rPr lang="sl-SI" sz="2000" dirty="0" smtClean="0"/>
              <a:t>Razmerje delodajalec (agencija) – uporabnik</a:t>
            </a:r>
          </a:p>
          <a:p>
            <a:pPr lvl="1">
              <a:buFontTx/>
              <a:buChar char="-"/>
            </a:pPr>
            <a:r>
              <a:rPr lang="sl-SI" sz="2000" dirty="0" smtClean="0"/>
              <a:t>omejitve po vsebini dela (59/2), kvote, odgovornost uporabnika.</a:t>
            </a:r>
          </a:p>
          <a:p>
            <a:pPr lvl="1" algn="ctr">
              <a:lnSpc>
                <a:spcPct val="200000"/>
              </a:lnSpc>
              <a:buNone/>
            </a:pPr>
            <a:r>
              <a:rPr lang="sl-SI" sz="2000" b="1" dirty="0" smtClean="0">
                <a:solidFill>
                  <a:srgbClr val="FF0000"/>
                </a:solidFill>
              </a:rPr>
              <a:t>Večji delež agencijskih delavcev v PZ NDČ</a:t>
            </a:r>
          </a:p>
          <a:p>
            <a:pPr lvl="1">
              <a:buNone/>
            </a:pPr>
            <a:r>
              <a:rPr lang="sl-SI" sz="2000" dirty="0" smtClean="0"/>
              <a:t>ZUTD-C:</a:t>
            </a:r>
          </a:p>
          <a:p>
            <a:r>
              <a:rPr lang="sl-SI" sz="1800" dirty="0" smtClean="0"/>
              <a:t>Pogoji za opravljanje dejavnosti</a:t>
            </a:r>
          </a:p>
          <a:p>
            <a:r>
              <a:rPr lang="sl-SI" sz="1800" dirty="0" smtClean="0"/>
              <a:t>Omejitev nelojalne konkurence</a:t>
            </a:r>
          </a:p>
          <a:p>
            <a:r>
              <a:rPr lang="sl-SI" sz="1800" dirty="0" smtClean="0"/>
              <a:t>Večja pravna varnost delavcev</a:t>
            </a:r>
          </a:p>
          <a:p>
            <a:pPr algn="ctr">
              <a:lnSpc>
                <a:spcPct val="200000"/>
              </a:lnSpc>
              <a:buNone/>
            </a:pPr>
            <a:r>
              <a:rPr lang="sl-SI" sz="2000" b="1" dirty="0" smtClean="0">
                <a:solidFill>
                  <a:srgbClr val="FF0000"/>
                </a:solidFill>
              </a:rPr>
              <a:t>Zmanjšanje števila agencij, izboljšanje ugleda agencij</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539552" y="836712"/>
            <a:ext cx="8229600" cy="575766"/>
          </a:xfrm>
        </p:spPr>
        <p:txBody>
          <a:bodyPr/>
          <a:lstStyle/>
          <a:p>
            <a:r>
              <a:rPr lang="sl-SI" sz="3000" b="1" dirty="0" smtClean="0">
                <a:solidFill>
                  <a:srgbClr val="FF0000"/>
                </a:solidFill>
              </a:rPr>
              <a:t>Povečanje vloge kolektivnih pogajanj</a:t>
            </a:r>
            <a:endParaRPr lang="sl-SI" sz="3000" b="1" dirty="0">
              <a:solidFill>
                <a:srgbClr val="FF0000"/>
              </a:solidFill>
            </a:endParaRPr>
          </a:p>
        </p:txBody>
      </p:sp>
      <p:sp>
        <p:nvSpPr>
          <p:cNvPr id="3" name="Označba mesta vsebine 2"/>
          <p:cNvSpPr>
            <a:spLocks noGrp="1"/>
          </p:cNvSpPr>
          <p:nvPr>
            <p:ph idx="1"/>
          </p:nvPr>
        </p:nvSpPr>
        <p:spPr>
          <a:xfrm>
            <a:off x="683568" y="1412776"/>
            <a:ext cx="7886700" cy="4351338"/>
          </a:xfrm>
        </p:spPr>
        <p:txBody>
          <a:bodyPr/>
          <a:lstStyle/>
          <a:p>
            <a:pPr marL="0" indent="0">
              <a:buNone/>
            </a:pPr>
            <a:r>
              <a:rPr lang="sl-SI" sz="2400" dirty="0" smtClean="0">
                <a:solidFill>
                  <a:schemeClr val="tx2"/>
                </a:solidFill>
              </a:rPr>
              <a:t>ZDR-1 pri posameznih institutih nakazuje na možnost drugačne (ne samo za delavce bolj ugodne) ureditve v kolektivnih pogodbah. </a:t>
            </a:r>
          </a:p>
          <a:p>
            <a:pPr marL="0" indent="0">
              <a:buNone/>
            </a:pPr>
            <a:endParaRPr lang="sl-SI" sz="2400" u="sng" dirty="0" smtClean="0">
              <a:solidFill>
                <a:schemeClr val="tx2"/>
              </a:solidFill>
            </a:endParaRPr>
          </a:p>
          <a:p>
            <a:pPr marL="0" indent="0">
              <a:buNone/>
            </a:pPr>
            <a:r>
              <a:rPr lang="sl-SI" sz="2400" u="sng" dirty="0" smtClean="0">
                <a:solidFill>
                  <a:schemeClr val="tx2"/>
                </a:solidFill>
              </a:rPr>
              <a:t>2 sklopa:</a:t>
            </a:r>
          </a:p>
          <a:p>
            <a:pPr marL="0" indent="0">
              <a:buFont typeface="Arial" pitchFamily="34" charset="0"/>
              <a:buChar char="•"/>
            </a:pPr>
            <a:r>
              <a:rPr lang="sl-SI" sz="2400" dirty="0" smtClean="0">
                <a:solidFill>
                  <a:schemeClr val="tx2"/>
                </a:solidFill>
              </a:rPr>
              <a:t> drugačna ureditev fleksibilnosti</a:t>
            </a:r>
          </a:p>
          <a:p>
            <a:pPr marL="0" indent="0">
              <a:buFont typeface="Arial" pitchFamily="34" charset="0"/>
              <a:buChar char="•"/>
            </a:pPr>
            <a:r>
              <a:rPr lang="sl-SI" sz="2400" dirty="0" smtClean="0">
                <a:solidFill>
                  <a:schemeClr val="tx2"/>
                </a:solidFill>
              </a:rPr>
              <a:t> drugačna ureditev glede stroškov dela</a:t>
            </a:r>
          </a:p>
          <a:p>
            <a:pPr marL="0" indent="0">
              <a:buNone/>
            </a:pPr>
            <a:endParaRPr lang="sl-SI" sz="2400" dirty="0" smtClean="0">
              <a:solidFill>
                <a:schemeClr val="tx2"/>
              </a:solidFill>
            </a:endParaRPr>
          </a:p>
          <a:p>
            <a:pPr marL="0" indent="0">
              <a:buNone/>
            </a:pPr>
            <a:r>
              <a:rPr lang="sl-SI" sz="2400" dirty="0" smtClean="0">
                <a:solidFill>
                  <a:schemeClr val="tx2"/>
                </a:solidFill>
              </a:rPr>
              <a:t>Analiza novih kolektivnih pogodb na podlagi ZDR kaže, da so bile  </a:t>
            </a:r>
            <a:r>
              <a:rPr lang="sl-SI" sz="2400" b="1" dirty="0" smtClean="0">
                <a:solidFill>
                  <a:schemeClr val="tx2"/>
                </a:solidFill>
              </a:rPr>
              <a:t>v veliki meri dogovorjene rešitve, ki pomenijo odstop od zakonske ureditve.</a:t>
            </a:r>
            <a:endParaRPr lang="sl-SI" sz="2400" dirty="0" smtClean="0">
              <a:solidFill>
                <a:schemeClr val="tx2"/>
              </a:solidFill>
            </a:endParaRPr>
          </a:p>
          <a:p>
            <a:pPr marL="0" indent="0" algn="just">
              <a:buNone/>
            </a:pPr>
            <a:r>
              <a:rPr lang="sl-SI" sz="2400" dirty="0" smtClean="0">
                <a:solidFill>
                  <a:schemeClr val="tx2"/>
                </a:solidFill>
              </a:rPr>
              <a:t> </a:t>
            </a:r>
            <a:endParaRPr lang="sl-SI" sz="2400" dirty="0">
              <a:solidFill>
                <a:schemeClr val="tx2"/>
              </a:solidFill>
            </a:endParaRPr>
          </a:p>
        </p:txBody>
      </p:sp>
    </p:spTree>
    <p:extLst>
      <p:ext uri="{BB962C8B-B14F-4D97-AF65-F5344CB8AC3E}">
        <p14:creationId xmlns:p14="http://schemas.microsoft.com/office/powerpoint/2010/main" xmlns="" val="3795171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915816" y="620688"/>
            <a:ext cx="5112568" cy="791790"/>
          </a:xfrm>
        </p:spPr>
        <p:txBody>
          <a:bodyPr>
            <a:normAutofit/>
          </a:bodyPr>
          <a:lstStyle/>
          <a:p>
            <a:r>
              <a:rPr lang="en-US" sz="3000" b="1" dirty="0" smtClean="0">
                <a:solidFill>
                  <a:srgbClr val="FF0000"/>
                </a:solidFill>
              </a:rPr>
              <a:t>KP na podlagi ZDR-1</a:t>
            </a:r>
            <a:endParaRPr lang="sl-SI" sz="3000" b="1" dirty="0">
              <a:solidFill>
                <a:srgbClr val="FF0000"/>
              </a:solidFill>
            </a:endParaRPr>
          </a:p>
        </p:txBody>
      </p:sp>
      <p:sp>
        <p:nvSpPr>
          <p:cNvPr id="3" name="Ograda vsebine 2"/>
          <p:cNvSpPr>
            <a:spLocks noGrp="1"/>
          </p:cNvSpPr>
          <p:nvPr>
            <p:ph idx="1"/>
          </p:nvPr>
        </p:nvSpPr>
        <p:spPr>
          <a:xfrm>
            <a:off x="611560" y="1412776"/>
            <a:ext cx="7886700" cy="4351338"/>
          </a:xfrm>
        </p:spPr>
        <p:txBody>
          <a:bodyPr/>
          <a:lstStyle/>
          <a:p>
            <a:r>
              <a:rPr lang="sl-SI" dirty="0" smtClean="0">
                <a:solidFill>
                  <a:srgbClr val="FF0000"/>
                </a:solidFill>
              </a:rPr>
              <a:t>Večja fleksibilnost</a:t>
            </a:r>
            <a:r>
              <a:rPr lang="en-US" dirty="0" smtClean="0">
                <a:solidFill>
                  <a:srgbClr val="FF0000"/>
                </a:solidFill>
              </a:rPr>
              <a:t>:</a:t>
            </a:r>
          </a:p>
          <a:p>
            <a:pPr lvl="1"/>
            <a:r>
              <a:rPr lang="sl-SI" sz="2400" dirty="0" smtClean="0"/>
              <a:t>dodatni primeri, ko je delavec dolžan začasno opravljati drugo delo, ki ni predmet pogodbe o zaposlitvi,</a:t>
            </a:r>
          </a:p>
          <a:p>
            <a:pPr lvl="1"/>
            <a:r>
              <a:rPr lang="sl-SI" sz="2400" dirty="0" smtClean="0"/>
              <a:t>dodatni primeri dopustnega sklepanja pogodb o zaposlitvi za določen čas,</a:t>
            </a:r>
          </a:p>
          <a:p>
            <a:pPr lvl="1"/>
            <a:r>
              <a:rPr lang="sl-SI" sz="2400" dirty="0" smtClean="0"/>
              <a:t>referenčno obdobje za upoštevanje povprečne časovne omejitve nadurnega dela in daljše referenčno obdobje za upoštevanje povprečne časovne omejitve delovne obveznosti nočnega delavca, zagotavljanja dnevnega in tedenskega počitka oziroma povprečnega trajanja polnega delovnega časa.</a:t>
            </a:r>
          </a:p>
          <a:p>
            <a:pPr>
              <a:buNone/>
            </a:pPr>
            <a:endParaRPr lang="sl-SI" dirty="0"/>
          </a:p>
        </p:txBody>
      </p:sp>
    </p:spTree>
  </p:cSld>
  <p:clrMapOvr>
    <a:masterClrMapping/>
  </p:clrMapOvr>
</p:sld>
</file>

<file path=ppt/theme/theme1.xml><?xml version="1.0" encoding="utf-8"?>
<a:theme xmlns:a="http://schemas.openxmlformats.org/drawingml/2006/main" name="MDDSZ_predstavitev PP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DU 2010">
      <a:dk1>
        <a:srgbClr val="999999"/>
      </a:dk1>
      <a:lt1>
        <a:sysClr val="window" lastClr="FFFFFF"/>
      </a:lt1>
      <a:dk2>
        <a:srgbClr val="000000"/>
      </a:dk2>
      <a:lt2>
        <a:srgbClr val="D8D8D8"/>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MDDSZ_predstavitev PPT</Template>
  <TotalTime>461</TotalTime>
  <Words>630</Words>
  <Application>Microsoft Office PowerPoint</Application>
  <PresentationFormat>Diaprojekcija na zaslonu (4:3)</PresentationFormat>
  <Paragraphs>85</Paragraphs>
  <Slides>13</Slides>
  <Notes>0</Notes>
  <HiddenSlides>0</HiddenSlides>
  <MMClips>0</MMClips>
  <ScaleCrop>false</ScaleCrop>
  <HeadingPairs>
    <vt:vector size="4" baseType="variant">
      <vt:variant>
        <vt:lpstr>Tema</vt:lpstr>
      </vt:variant>
      <vt:variant>
        <vt:i4>2</vt:i4>
      </vt:variant>
      <vt:variant>
        <vt:lpstr>Naslovi diapozitivov</vt:lpstr>
      </vt:variant>
      <vt:variant>
        <vt:i4>13</vt:i4>
      </vt:variant>
    </vt:vector>
  </HeadingPairs>
  <TitlesOfParts>
    <vt:vector size="15" baseType="lpstr">
      <vt:lpstr>MDDSZ_predstavitev PPT</vt:lpstr>
      <vt:lpstr>Custom Design</vt:lpstr>
      <vt:lpstr> Analiza učinkov reforme trga dela 2013  DELOVNOPRAVNA VARNOST VLOGA KOLEKTIVNIH POGAJANJ </vt:lpstr>
      <vt:lpstr>Cilji reforme trga dela</vt:lpstr>
      <vt:lpstr>Diapozitiv 3</vt:lpstr>
      <vt:lpstr>UČINKI </vt:lpstr>
      <vt:lpstr>3. cilj: povečanje delovno pravnega varstva in preprečevanje zlorab</vt:lpstr>
      <vt:lpstr>3. cilj: povečanje delovno pravnega varstva in preprečevanje zlorab</vt:lpstr>
      <vt:lpstr>Agencijsko delo</vt:lpstr>
      <vt:lpstr>Povečanje vloge kolektivnih pogajanj</vt:lpstr>
      <vt:lpstr>KP na podlagi ZDR-1</vt:lpstr>
      <vt:lpstr>KP na podlagi ZDR-1</vt:lpstr>
      <vt:lpstr>Sklepno</vt:lpstr>
      <vt:lpstr>Izzivi za prihodnost</vt:lpstr>
      <vt:lpstr>Diapozitiv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Aktivnosti MDDSZ glede spreml</dc:title>
  <dc:creator>md275</dc:creator>
  <cp:lastModifiedBy>md275</cp:lastModifiedBy>
  <cp:revision>48</cp:revision>
  <dcterms:created xsi:type="dcterms:W3CDTF">2013-12-12T13:46:22Z</dcterms:created>
  <dcterms:modified xsi:type="dcterms:W3CDTF">2014-07-07T11:07:36Z</dcterms:modified>
</cp:coreProperties>
</file>