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7" r:id="rId2"/>
    <p:sldId id="273" r:id="rId3"/>
    <p:sldId id="280" r:id="rId4"/>
    <p:sldId id="341" r:id="rId5"/>
    <p:sldId id="342" r:id="rId6"/>
    <p:sldId id="343" r:id="rId7"/>
    <p:sldId id="287" r:id="rId8"/>
  </p:sldIdLst>
  <p:sldSz cx="12192000" cy="685800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500"/>
    <a:srgbClr val="006386"/>
    <a:srgbClr val="006F8E"/>
    <a:srgbClr val="AEC944"/>
    <a:srgbClr val="0066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8" autoAdjust="0"/>
    <p:restoredTop sz="97538" autoAdjust="0"/>
  </p:normalViewPr>
  <p:slideViewPr>
    <p:cSldViewPr>
      <p:cViewPr varScale="1">
        <p:scale>
          <a:sx n="159" d="100"/>
          <a:sy n="159" d="100"/>
        </p:scale>
        <p:origin x="14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aziskovalno%20delo\PAZU\Konferenca%202019\EMS%20analize\EMS%202019-tehnologije-PAZ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I:\Raziskovalno%20delo\Finance\EMS-AT-2018-tehnologij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'I4 index-analize'!$M$14</c:f>
              <c:strCache>
                <c:ptCount val="1"/>
                <c:pt idx="0">
                  <c:v>Delež po nivojih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6175-4717-8BF0-73445BC89BEE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175-4717-8BF0-73445BC89BEE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l-SI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6175-4717-8BF0-73445BC89B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'I4 index-analize'!$L$15:$L$20</c:f>
              <c:strCache>
                <c:ptCount val="6"/>
                <c:pt idx="0">
                  <c:v>Nivo 0</c:v>
                </c:pt>
                <c:pt idx="1">
                  <c:v>Nivo 1</c:v>
                </c:pt>
                <c:pt idx="2">
                  <c:v>Nivo 2</c:v>
                </c:pt>
                <c:pt idx="3">
                  <c:v>Nivo 3</c:v>
                </c:pt>
                <c:pt idx="4">
                  <c:v>Nivo 4</c:v>
                </c:pt>
                <c:pt idx="5">
                  <c:v>Nivo 5</c:v>
                </c:pt>
              </c:strCache>
            </c:strRef>
          </c:cat>
          <c:val>
            <c:numRef>
              <c:f>'I4 index-analize'!$M$15:$M$20</c:f>
              <c:numCache>
                <c:formatCode>0.0%</c:formatCode>
                <c:ptCount val="6"/>
                <c:pt idx="0">
                  <c:v>0.16949152542372881</c:v>
                </c:pt>
                <c:pt idx="1">
                  <c:v>0.19491525423728814</c:v>
                </c:pt>
                <c:pt idx="2">
                  <c:v>0.23728813559322035</c:v>
                </c:pt>
                <c:pt idx="3">
                  <c:v>0.13559322033898305</c:v>
                </c:pt>
                <c:pt idx="4">
                  <c:v>0.1271186440677966</c:v>
                </c:pt>
                <c:pt idx="5">
                  <c:v>0.13559322033898305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75-4717-8BF0-73445BC89B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45479679"/>
        <c:axId val="1584446751"/>
      </c:areaChart>
      <c:catAx>
        <c:axId val="144547967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584446751"/>
        <c:crosses val="autoZero"/>
        <c:auto val="1"/>
        <c:lblAlgn val="ctr"/>
        <c:lblOffset val="100"/>
        <c:noMultiLvlLbl val="0"/>
      </c:catAx>
      <c:valAx>
        <c:axId val="1584446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144547967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'AT-SLO'!$E$8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'AT-SLO'!$D$9:$D$14</c:f>
              <c:strCache>
                <c:ptCount val="6"/>
                <c:pt idx="0">
                  <c:v>Nivo 0</c:v>
                </c:pt>
                <c:pt idx="1">
                  <c:v>Nivo 1</c:v>
                </c:pt>
                <c:pt idx="2">
                  <c:v>Nivo 2</c:v>
                </c:pt>
                <c:pt idx="3">
                  <c:v>Nivo 3</c:v>
                </c:pt>
                <c:pt idx="4">
                  <c:v>Nivo 4</c:v>
                </c:pt>
                <c:pt idx="5">
                  <c:v>Nivo 5</c:v>
                </c:pt>
              </c:strCache>
            </c:strRef>
          </c:cat>
          <c:val>
            <c:numRef>
              <c:f>'AT-SLO'!$E$9:$E$14</c:f>
              <c:numCache>
                <c:formatCode>0.0%</c:formatCode>
                <c:ptCount val="6"/>
                <c:pt idx="0">
                  <c:v>0.16949152542372881</c:v>
                </c:pt>
                <c:pt idx="1">
                  <c:v>0.19491525423728814</c:v>
                </c:pt>
                <c:pt idx="2">
                  <c:v>0.23728813559322035</c:v>
                </c:pt>
                <c:pt idx="3">
                  <c:v>0.13559322033898305</c:v>
                </c:pt>
                <c:pt idx="4">
                  <c:v>0.1271186440677966</c:v>
                </c:pt>
                <c:pt idx="5">
                  <c:v>0.13559322033898305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40-422C-9B7D-AB16DC7AE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5636528"/>
        <c:axId val="635634232"/>
      </c:barChart>
      <c:lineChart>
        <c:grouping val="standard"/>
        <c:varyColors val="0"/>
        <c:ser>
          <c:idx val="1"/>
          <c:order val="1"/>
          <c:tx>
            <c:strRef>
              <c:f>'AT-SLO'!$F$8</c:f>
              <c:strCache>
                <c:ptCount val="1"/>
                <c:pt idx="0">
                  <c:v>AT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1.6743920155144424E-2"/>
                  <c:y val="-2.1450319333887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340-422C-9B7D-AB16DC7AEB72}"/>
                </c:ext>
              </c:extLst>
            </c:dLbl>
            <c:dLbl>
              <c:idx val="4"/>
              <c:layout>
                <c:manualLayout>
                  <c:x val="5.5813067183815021E-3"/>
                  <c:y val="-2.1450319333887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340-422C-9B7D-AB16DC7AEB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'AT-SLO'!$D$9:$D$14</c:f>
              <c:strCache>
                <c:ptCount val="6"/>
                <c:pt idx="0">
                  <c:v>Nivo 0</c:v>
                </c:pt>
                <c:pt idx="1">
                  <c:v>Nivo 1</c:v>
                </c:pt>
                <c:pt idx="2">
                  <c:v>Nivo 2</c:v>
                </c:pt>
                <c:pt idx="3">
                  <c:v>Nivo 3</c:v>
                </c:pt>
                <c:pt idx="4">
                  <c:v>Nivo 4</c:v>
                </c:pt>
                <c:pt idx="5">
                  <c:v>Nivo 5</c:v>
                </c:pt>
              </c:strCache>
            </c:strRef>
          </c:cat>
          <c:val>
            <c:numRef>
              <c:f>'AT-SLO'!$F$9:$F$14</c:f>
              <c:numCache>
                <c:formatCode>0.0%</c:formatCode>
                <c:ptCount val="6"/>
                <c:pt idx="0">
                  <c:v>6.5789473684210523E-2</c:v>
                </c:pt>
                <c:pt idx="1">
                  <c:v>0.14473684210526316</c:v>
                </c:pt>
                <c:pt idx="2">
                  <c:v>0.33552631578947367</c:v>
                </c:pt>
                <c:pt idx="3">
                  <c:v>0.17105263157894737</c:v>
                </c:pt>
                <c:pt idx="4">
                  <c:v>0.15789473684210525</c:v>
                </c:pt>
                <c:pt idx="5">
                  <c:v>0.125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40-422C-9B7D-AB16DC7AEB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5636528"/>
        <c:axId val="635634232"/>
      </c:lineChart>
      <c:catAx>
        <c:axId val="63563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35634232"/>
        <c:crosses val="autoZero"/>
        <c:auto val="1"/>
        <c:lblAlgn val="ctr"/>
        <c:lblOffset val="100"/>
        <c:noMultiLvlLbl val="0"/>
      </c:catAx>
      <c:valAx>
        <c:axId val="63563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  <c:crossAx val="63563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EC856-231C-4BEA-9C82-3371B25994A3}" type="datetimeFigureOut">
              <a:rPr lang="sl-SI" smtClean="0"/>
              <a:t>7. 11. 2020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D815A-4097-4BD7-8BEB-304EB451A7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627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0954C-2FB4-4669-BC4E-1EFE8223BD8A}" type="datetimeFigureOut">
              <a:rPr lang="sl-SI" smtClean="0"/>
              <a:t>7. 11. 2020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23625-56CF-4550-8812-9F9EB2171C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873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823625-56CF-4550-8812-9F9EB2171C8A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161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ca zaposle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značba mesta besedila 20"/>
          <p:cNvSpPr>
            <a:spLocks noGrp="1"/>
          </p:cNvSpPr>
          <p:nvPr>
            <p:ph type="body" sz="quarter" idx="17" hasCustomPrompt="1"/>
          </p:nvPr>
        </p:nvSpPr>
        <p:spPr>
          <a:xfrm>
            <a:off x="2321726" y="4572152"/>
            <a:ext cx="7662706" cy="338554"/>
          </a:xfrm>
          <a:noFill/>
        </p:spPr>
        <p:txBody>
          <a:bodyPr wrap="square" rtlCol="0">
            <a:spAutoFit/>
          </a:bodyPr>
          <a:lstStyle>
            <a:lvl1pPr marL="0" indent="0">
              <a:buFontTx/>
              <a:buNone/>
              <a:defRPr lang="sl-SI" sz="1600" b="0" i="0"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lvl="0"/>
            <a:r>
              <a:rPr lang="sl-SI" dirty="0"/>
              <a:t>Navedba avtorja(</a:t>
            </a:r>
            <a:r>
              <a:rPr lang="sl-SI" dirty="0" err="1"/>
              <a:t>ev</a:t>
            </a:r>
            <a:r>
              <a:rPr lang="sl-SI" dirty="0"/>
              <a:t>)</a:t>
            </a:r>
          </a:p>
        </p:txBody>
      </p:sp>
      <p:sp>
        <p:nvSpPr>
          <p:cNvPr id="23" name="Označba mesta besedila 20"/>
          <p:cNvSpPr>
            <a:spLocks noGrp="1"/>
          </p:cNvSpPr>
          <p:nvPr>
            <p:ph type="body" sz="quarter" idx="18" hasCustomPrompt="1"/>
          </p:nvPr>
        </p:nvSpPr>
        <p:spPr>
          <a:xfrm>
            <a:off x="2321726" y="3716167"/>
            <a:ext cx="7662706" cy="338554"/>
          </a:xfrm>
          <a:noFill/>
        </p:spPr>
        <p:txBody>
          <a:bodyPr wrap="square" rtlCol="0">
            <a:spAutoFit/>
          </a:bodyPr>
          <a:lstStyle>
            <a:lvl1pPr marL="0" indent="0">
              <a:buFontTx/>
              <a:buNone/>
              <a:defRPr lang="sl-SI" sz="1600" i="1" baseline="0" dirty="0" smtClean="0">
                <a:solidFill>
                  <a:srgbClr val="006F8E"/>
                </a:solidFill>
              </a:defRPr>
            </a:lvl1pPr>
          </a:lstStyle>
          <a:p>
            <a:pPr marL="0" lvl="0"/>
            <a:r>
              <a:rPr lang="sl-SI" dirty="0"/>
              <a:t>Vpišite podnaslov predstavitve</a:t>
            </a:r>
          </a:p>
        </p:txBody>
      </p:sp>
      <p:sp>
        <p:nvSpPr>
          <p:cNvPr id="24" name="Pravokotnik 23"/>
          <p:cNvSpPr/>
          <p:nvPr userDrawn="1"/>
        </p:nvSpPr>
        <p:spPr>
          <a:xfrm>
            <a:off x="725531" y="1562771"/>
            <a:ext cx="1440000" cy="4260011"/>
          </a:xfrm>
          <a:prstGeom prst="rect">
            <a:avLst/>
          </a:prstGeom>
          <a:solidFill>
            <a:srgbClr val="0063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Pravokotnik 24"/>
          <p:cNvSpPr/>
          <p:nvPr userDrawn="1"/>
        </p:nvSpPr>
        <p:spPr>
          <a:xfrm>
            <a:off x="119336" y="-18200"/>
            <a:ext cx="450000" cy="6876200"/>
          </a:xfrm>
          <a:prstGeom prst="rect">
            <a:avLst/>
          </a:prstGeom>
          <a:solidFill>
            <a:srgbClr val="AEC9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pic>
        <p:nvPicPr>
          <p:cNvPr id="26" name="Slika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1" y="92235"/>
            <a:ext cx="1440000" cy="1375620"/>
          </a:xfrm>
          <a:prstGeom prst="rect">
            <a:avLst/>
          </a:prstGeom>
        </p:spPr>
      </p:pic>
      <p:grpSp>
        <p:nvGrpSpPr>
          <p:cNvPr id="27" name="Group 4"/>
          <p:cNvGrpSpPr>
            <a:grpSpLocks noChangeAspect="1"/>
          </p:cNvGrpSpPr>
          <p:nvPr userDrawn="1"/>
        </p:nvGrpSpPr>
        <p:grpSpPr bwMode="auto">
          <a:xfrm>
            <a:off x="725531" y="5949280"/>
            <a:ext cx="1440000" cy="834573"/>
            <a:chOff x="3175" y="1987"/>
            <a:chExt cx="597" cy="346"/>
          </a:xfrm>
        </p:grpSpPr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3177" y="2284"/>
              <a:ext cx="33" cy="49"/>
            </a:xfrm>
            <a:custGeom>
              <a:avLst/>
              <a:gdLst>
                <a:gd name="T0" fmla="*/ 72 w 147"/>
                <a:gd name="T1" fmla="*/ 196 h 214"/>
                <a:gd name="T2" fmla="*/ 128 w 147"/>
                <a:gd name="T3" fmla="*/ 149 h 214"/>
                <a:gd name="T4" fmla="*/ 128 w 147"/>
                <a:gd name="T5" fmla="*/ 0 h 214"/>
                <a:gd name="T6" fmla="*/ 147 w 147"/>
                <a:gd name="T7" fmla="*/ 0 h 214"/>
                <a:gd name="T8" fmla="*/ 147 w 147"/>
                <a:gd name="T9" fmla="*/ 149 h 214"/>
                <a:gd name="T10" fmla="*/ 72 w 147"/>
                <a:gd name="T11" fmla="*/ 214 h 214"/>
                <a:gd name="T12" fmla="*/ 0 w 147"/>
                <a:gd name="T13" fmla="*/ 149 h 214"/>
                <a:gd name="T14" fmla="*/ 0 w 147"/>
                <a:gd name="T15" fmla="*/ 0 h 214"/>
                <a:gd name="T16" fmla="*/ 19 w 147"/>
                <a:gd name="T17" fmla="*/ 0 h 214"/>
                <a:gd name="T18" fmla="*/ 19 w 147"/>
                <a:gd name="T19" fmla="*/ 149 h 214"/>
                <a:gd name="T20" fmla="*/ 72 w 147"/>
                <a:gd name="T21" fmla="*/ 19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214">
                  <a:moveTo>
                    <a:pt x="72" y="196"/>
                  </a:moveTo>
                  <a:cubicBezTo>
                    <a:pt x="107" y="196"/>
                    <a:pt x="128" y="184"/>
                    <a:pt x="128" y="149"/>
                  </a:cubicBezTo>
                  <a:lnTo>
                    <a:pt x="128" y="0"/>
                  </a:lnTo>
                  <a:lnTo>
                    <a:pt x="147" y="0"/>
                  </a:lnTo>
                  <a:lnTo>
                    <a:pt x="147" y="149"/>
                  </a:lnTo>
                  <a:cubicBezTo>
                    <a:pt x="147" y="196"/>
                    <a:pt x="120" y="214"/>
                    <a:pt x="72" y="214"/>
                  </a:cubicBezTo>
                  <a:cubicBezTo>
                    <a:pt x="27" y="214"/>
                    <a:pt x="0" y="196"/>
                    <a:pt x="0" y="149"/>
                  </a:cubicBezTo>
                  <a:lnTo>
                    <a:pt x="0" y="0"/>
                  </a:lnTo>
                  <a:lnTo>
                    <a:pt x="19" y="0"/>
                  </a:lnTo>
                  <a:lnTo>
                    <a:pt x="19" y="149"/>
                  </a:lnTo>
                  <a:cubicBezTo>
                    <a:pt x="19" y="184"/>
                    <a:pt x="39" y="196"/>
                    <a:pt x="72" y="196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9" name="Freeform 9"/>
            <p:cNvSpPr>
              <a:spLocks/>
            </p:cNvSpPr>
            <p:nvPr/>
          </p:nvSpPr>
          <p:spPr bwMode="auto">
            <a:xfrm>
              <a:off x="3219" y="2297"/>
              <a:ext cx="28" cy="35"/>
            </a:xfrm>
            <a:custGeom>
              <a:avLst/>
              <a:gdLst>
                <a:gd name="T0" fmla="*/ 0 w 121"/>
                <a:gd name="T1" fmla="*/ 154 h 154"/>
                <a:gd name="T2" fmla="*/ 0 w 121"/>
                <a:gd name="T3" fmla="*/ 3 h 154"/>
                <a:gd name="T4" fmla="*/ 19 w 121"/>
                <a:gd name="T5" fmla="*/ 3 h 154"/>
                <a:gd name="T6" fmla="*/ 19 w 121"/>
                <a:gd name="T7" fmla="*/ 14 h 154"/>
                <a:gd name="T8" fmla="*/ 69 w 121"/>
                <a:gd name="T9" fmla="*/ 0 h 154"/>
                <a:gd name="T10" fmla="*/ 121 w 121"/>
                <a:gd name="T11" fmla="*/ 75 h 154"/>
                <a:gd name="T12" fmla="*/ 121 w 121"/>
                <a:gd name="T13" fmla="*/ 154 h 154"/>
                <a:gd name="T14" fmla="*/ 102 w 121"/>
                <a:gd name="T15" fmla="*/ 154 h 154"/>
                <a:gd name="T16" fmla="*/ 102 w 121"/>
                <a:gd name="T17" fmla="*/ 75 h 154"/>
                <a:gd name="T18" fmla="*/ 67 w 121"/>
                <a:gd name="T19" fmla="*/ 16 h 154"/>
                <a:gd name="T20" fmla="*/ 19 w 121"/>
                <a:gd name="T21" fmla="*/ 29 h 154"/>
                <a:gd name="T22" fmla="*/ 19 w 121"/>
                <a:gd name="T23" fmla="*/ 154 h 154"/>
                <a:gd name="T24" fmla="*/ 0 w 121"/>
                <a:gd name="T2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" h="154">
                  <a:moveTo>
                    <a:pt x="0" y="154"/>
                  </a:moveTo>
                  <a:lnTo>
                    <a:pt x="0" y="3"/>
                  </a:lnTo>
                  <a:lnTo>
                    <a:pt x="19" y="3"/>
                  </a:lnTo>
                  <a:lnTo>
                    <a:pt x="19" y="14"/>
                  </a:lnTo>
                  <a:cubicBezTo>
                    <a:pt x="19" y="14"/>
                    <a:pt x="45" y="0"/>
                    <a:pt x="69" y="0"/>
                  </a:cubicBezTo>
                  <a:cubicBezTo>
                    <a:pt x="111" y="0"/>
                    <a:pt x="121" y="19"/>
                    <a:pt x="121" y="75"/>
                  </a:cubicBezTo>
                  <a:lnTo>
                    <a:pt x="121" y="154"/>
                  </a:lnTo>
                  <a:lnTo>
                    <a:pt x="102" y="154"/>
                  </a:lnTo>
                  <a:lnTo>
                    <a:pt x="102" y="75"/>
                  </a:lnTo>
                  <a:cubicBezTo>
                    <a:pt x="102" y="31"/>
                    <a:pt x="97" y="16"/>
                    <a:pt x="67" y="16"/>
                  </a:cubicBezTo>
                  <a:cubicBezTo>
                    <a:pt x="42" y="16"/>
                    <a:pt x="19" y="29"/>
                    <a:pt x="19" y="29"/>
                  </a:cubicBezTo>
                  <a:lnTo>
                    <a:pt x="19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0" name="Freeform 10"/>
            <p:cNvSpPr>
              <a:spLocks noEditPoints="1"/>
            </p:cNvSpPr>
            <p:nvPr/>
          </p:nvSpPr>
          <p:spPr bwMode="auto">
            <a:xfrm>
              <a:off x="3259" y="2283"/>
              <a:ext cx="4" cy="49"/>
            </a:xfrm>
            <a:custGeom>
              <a:avLst/>
              <a:gdLst>
                <a:gd name="T0" fmla="*/ 0 w 19"/>
                <a:gd name="T1" fmla="*/ 0 h 212"/>
                <a:gd name="T2" fmla="*/ 19 w 19"/>
                <a:gd name="T3" fmla="*/ 0 h 212"/>
                <a:gd name="T4" fmla="*/ 19 w 19"/>
                <a:gd name="T5" fmla="*/ 23 h 212"/>
                <a:gd name="T6" fmla="*/ 0 w 19"/>
                <a:gd name="T7" fmla="*/ 23 h 212"/>
                <a:gd name="T8" fmla="*/ 0 w 19"/>
                <a:gd name="T9" fmla="*/ 0 h 212"/>
                <a:gd name="T10" fmla="*/ 0 w 19"/>
                <a:gd name="T11" fmla="*/ 61 h 212"/>
                <a:gd name="T12" fmla="*/ 0 w 19"/>
                <a:gd name="T13" fmla="*/ 61 h 212"/>
                <a:gd name="T14" fmla="*/ 19 w 19"/>
                <a:gd name="T15" fmla="*/ 61 h 212"/>
                <a:gd name="T16" fmla="*/ 19 w 19"/>
                <a:gd name="T17" fmla="*/ 212 h 212"/>
                <a:gd name="T18" fmla="*/ 0 w 19"/>
                <a:gd name="T19" fmla="*/ 212 h 212"/>
                <a:gd name="T20" fmla="*/ 0 w 19"/>
                <a:gd name="T21" fmla="*/ 6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12">
                  <a:moveTo>
                    <a:pt x="0" y="0"/>
                  </a:moveTo>
                  <a:lnTo>
                    <a:pt x="19" y="0"/>
                  </a:lnTo>
                  <a:lnTo>
                    <a:pt x="19" y="23"/>
                  </a:lnTo>
                  <a:lnTo>
                    <a:pt x="0" y="23"/>
                  </a:lnTo>
                  <a:lnTo>
                    <a:pt x="0" y="0"/>
                  </a:lnTo>
                  <a:close/>
                  <a:moveTo>
                    <a:pt x="0" y="61"/>
                  </a:moveTo>
                  <a:lnTo>
                    <a:pt x="0" y="61"/>
                  </a:lnTo>
                  <a:lnTo>
                    <a:pt x="19" y="61"/>
                  </a:lnTo>
                  <a:lnTo>
                    <a:pt x="19" y="212"/>
                  </a:lnTo>
                  <a:lnTo>
                    <a:pt x="0" y="21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1" name="Freeform 11"/>
            <p:cNvSpPr>
              <a:spLocks/>
            </p:cNvSpPr>
            <p:nvPr/>
          </p:nvSpPr>
          <p:spPr bwMode="auto">
            <a:xfrm>
              <a:off x="3271" y="2297"/>
              <a:ext cx="30" cy="35"/>
            </a:xfrm>
            <a:custGeom>
              <a:avLst/>
              <a:gdLst>
                <a:gd name="T0" fmla="*/ 20 w 132"/>
                <a:gd name="T1" fmla="*/ 0 h 151"/>
                <a:gd name="T2" fmla="*/ 60 w 132"/>
                <a:gd name="T3" fmla="*/ 135 h 151"/>
                <a:gd name="T4" fmla="*/ 72 w 132"/>
                <a:gd name="T5" fmla="*/ 135 h 151"/>
                <a:gd name="T6" fmla="*/ 112 w 132"/>
                <a:gd name="T7" fmla="*/ 0 h 151"/>
                <a:gd name="T8" fmla="*/ 132 w 132"/>
                <a:gd name="T9" fmla="*/ 0 h 151"/>
                <a:gd name="T10" fmla="*/ 86 w 132"/>
                <a:gd name="T11" fmla="*/ 151 h 151"/>
                <a:gd name="T12" fmla="*/ 45 w 132"/>
                <a:gd name="T13" fmla="*/ 151 h 151"/>
                <a:gd name="T14" fmla="*/ 0 w 132"/>
                <a:gd name="T15" fmla="*/ 0 h 151"/>
                <a:gd name="T16" fmla="*/ 20 w 132"/>
                <a:gd name="T1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51">
                  <a:moveTo>
                    <a:pt x="20" y="0"/>
                  </a:moveTo>
                  <a:lnTo>
                    <a:pt x="60" y="135"/>
                  </a:lnTo>
                  <a:lnTo>
                    <a:pt x="72" y="135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86" y="151"/>
                  </a:lnTo>
                  <a:lnTo>
                    <a:pt x="45" y="151"/>
                  </a:lnTo>
                  <a:lnTo>
                    <a:pt x="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2" name="Freeform 12"/>
            <p:cNvSpPr>
              <a:spLocks noEditPoints="1"/>
            </p:cNvSpPr>
            <p:nvPr/>
          </p:nvSpPr>
          <p:spPr bwMode="auto">
            <a:xfrm>
              <a:off x="3307" y="2297"/>
              <a:ext cx="28" cy="36"/>
            </a:xfrm>
            <a:custGeom>
              <a:avLst/>
              <a:gdLst>
                <a:gd name="T0" fmla="*/ 118 w 124"/>
                <a:gd name="T1" fmla="*/ 138 h 157"/>
                <a:gd name="T2" fmla="*/ 119 w 124"/>
                <a:gd name="T3" fmla="*/ 153 h 157"/>
                <a:gd name="T4" fmla="*/ 60 w 124"/>
                <a:gd name="T5" fmla="*/ 157 h 157"/>
                <a:gd name="T6" fmla="*/ 0 w 124"/>
                <a:gd name="T7" fmla="*/ 79 h 157"/>
                <a:gd name="T8" fmla="*/ 64 w 124"/>
                <a:gd name="T9" fmla="*/ 0 h 157"/>
                <a:gd name="T10" fmla="*/ 124 w 124"/>
                <a:gd name="T11" fmla="*/ 71 h 157"/>
                <a:gd name="T12" fmla="*/ 124 w 124"/>
                <a:gd name="T13" fmla="*/ 86 h 157"/>
                <a:gd name="T14" fmla="*/ 19 w 124"/>
                <a:gd name="T15" fmla="*/ 86 h 157"/>
                <a:gd name="T16" fmla="*/ 62 w 124"/>
                <a:gd name="T17" fmla="*/ 140 h 157"/>
                <a:gd name="T18" fmla="*/ 118 w 124"/>
                <a:gd name="T19" fmla="*/ 138 h 157"/>
                <a:gd name="T20" fmla="*/ 106 w 124"/>
                <a:gd name="T21" fmla="*/ 71 h 157"/>
                <a:gd name="T22" fmla="*/ 106 w 124"/>
                <a:gd name="T23" fmla="*/ 71 h 157"/>
                <a:gd name="T24" fmla="*/ 64 w 124"/>
                <a:gd name="T25" fmla="*/ 16 h 157"/>
                <a:gd name="T26" fmla="*/ 19 w 124"/>
                <a:gd name="T27" fmla="*/ 71 h 157"/>
                <a:gd name="T28" fmla="*/ 106 w 124"/>
                <a:gd name="T29" fmla="*/ 7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57">
                  <a:moveTo>
                    <a:pt x="118" y="138"/>
                  </a:moveTo>
                  <a:lnTo>
                    <a:pt x="119" y="153"/>
                  </a:lnTo>
                  <a:cubicBezTo>
                    <a:pt x="119" y="153"/>
                    <a:pt x="84" y="157"/>
                    <a:pt x="60" y="157"/>
                  </a:cubicBezTo>
                  <a:cubicBezTo>
                    <a:pt x="14" y="157"/>
                    <a:pt x="0" y="129"/>
                    <a:pt x="0" y="79"/>
                  </a:cubicBezTo>
                  <a:cubicBezTo>
                    <a:pt x="0" y="21"/>
                    <a:pt x="26" y="0"/>
                    <a:pt x="64" y="0"/>
                  </a:cubicBezTo>
                  <a:cubicBezTo>
                    <a:pt x="103" y="0"/>
                    <a:pt x="124" y="21"/>
                    <a:pt x="124" y="71"/>
                  </a:cubicBezTo>
                  <a:lnTo>
                    <a:pt x="124" y="86"/>
                  </a:lnTo>
                  <a:lnTo>
                    <a:pt x="19" y="86"/>
                  </a:lnTo>
                  <a:cubicBezTo>
                    <a:pt x="19" y="122"/>
                    <a:pt x="29" y="140"/>
                    <a:pt x="62" y="140"/>
                  </a:cubicBezTo>
                  <a:cubicBezTo>
                    <a:pt x="84" y="140"/>
                    <a:pt x="118" y="138"/>
                    <a:pt x="118" y="138"/>
                  </a:cubicBezTo>
                  <a:close/>
                  <a:moveTo>
                    <a:pt x="106" y="71"/>
                  </a:moveTo>
                  <a:lnTo>
                    <a:pt x="106" y="71"/>
                  </a:lnTo>
                  <a:cubicBezTo>
                    <a:pt x="106" y="31"/>
                    <a:pt x="93" y="16"/>
                    <a:pt x="64" y="16"/>
                  </a:cubicBezTo>
                  <a:cubicBezTo>
                    <a:pt x="35" y="16"/>
                    <a:pt x="19" y="31"/>
                    <a:pt x="19" y="71"/>
                  </a:cubicBezTo>
                  <a:lnTo>
                    <a:pt x="106" y="7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3" name="Freeform 13"/>
            <p:cNvSpPr>
              <a:spLocks/>
            </p:cNvSpPr>
            <p:nvPr/>
          </p:nvSpPr>
          <p:spPr bwMode="auto">
            <a:xfrm>
              <a:off x="3345" y="2297"/>
              <a:ext cx="17" cy="35"/>
            </a:xfrm>
            <a:custGeom>
              <a:avLst/>
              <a:gdLst>
                <a:gd name="T0" fmla="*/ 0 w 75"/>
                <a:gd name="T1" fmla="*/ 3 h 154"/>
                <a:gd name="T2" fmla="*/ 19 w 75"/>
                <a:gd name="T3" fmla="*/ 3 h 154"/>
                <a:gd name="T4" fmla="*/ 19 w 75"/>
                <a:gd name="T5" fmla="*/ 24 h 154"/>
                <a:gd name="T6" fmla="*/ 75 w 75"/>
                <a:gd name="T7" fmla="*/ 0 h 154"/>
                <a:gd name="T8" fmla="*/ 75 w 75"/>
                <a:gd name="T9" fmla="*/ 18 h 154"/>
                <a:gd name="T10" fmla="*/ 19 w 75"/>
                <a:gd name="T11" fmla="*/ 41 h 154"/>
                <a:gd name="T12" fmla="*/ 19 w 75"/>
                <a:gd name="T13" fmla="*/ 154 h 154"/>
                <a:gd name="T14" fmla="*/ 0 w 75"/>
                <a:gd name="T15" fmla="*/ 154 h 154"/>
                <a:gd name="T16" fmla="*/ 0 w 75"/>
                <a:gd name="T17" fmla="*/ 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54">
                  <a:moveTo>
                    <a:pt x="0" y="3"/>
                  </a:moveTo>
                  <a:lnTo>
                    <a:pt x="19" y="3"/>
                  </a:lnTo>
                  <a:lnTo>
                    <a:pt x="19" y="24"/>
                  </a:lnTo>
                  <a:cubicBezTo>
                    <a:pt x="19" y="24"/>
                    <a:pt x="44" y="5"/>
                    <a:pt x="75" y="0"/>
                  </a:cubicBezTo>
                  <a:lnTo>
                    <a:pt x="75" y="18"/>
                  </a:lnTo>
                  <a:cubicBezTo>
                    <a:pt x="46" y="24"/>
                    <a:pt x="19" y="41"/>
                    <a:pt x="19" y="41"/>
                  </a:cubicBezTo>
                  <a:lnTo>
                    <a:pt x="19" y="154"/>
                  </a:lnTo>
                  <a:lnTo>
                    <a:pt x="0" y="15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4" name="Freeform 14"/>
            <p:cNvSpPr>
              <a:spLocks/>
            </p:cNvSpPr>
            <p:nvPr/>
          </p:nvSpPr>
          <p:spPr bwMode="auto">
            <a:xfrm>
              <a:off x="3367" y="2297"/>
              <a:ext cx="26" cy="35"/>
            </a:xfrm>
            <a:custGeom>
              <a:avLst/>
              <a:gdLst>
                <a:gd name="T0" fmla="*/ 0 w 115"/>
                <a:gd name="T1" fmla="*/ 0 h 151"/>
                <a:gd name="T2" fmla="*/ 115 w 115"/>
                <a:gd name="T3" fmla="*/ 0 h 151"/>
                <a:gd name="T4" fmla="*/ 115 w 115"/>
                <a:gd name="T5" fmla="*/ 16 h 151"/>
                <a:gd name="T6" fmla="*/ 23 w 115"/>
                <a:gd name="T7" fmla="*/ 135 h 151"/>
                <a:gd name="T8" fmla="*/ 115 w 115"/>
                <a:gd name="T9" fmla="*/ 135 h 151"/>
                <a:gd name="T10" fmla="*/ 115 w 115"/>
                <a:gd name="T11" fmla="*/ 151 h 151"/>
                <a:gd name="T12" fmla="*/ 0 w 115"/>
                <a:gd name="T13" fmla="*/ 151 h 151"/>
                <a:gd name="T14" fmla="*/ 0 w 115"/>
                <a:gd name="T15" fmla="*/ 135 h 151"/>
                <a:gd name="T16" fmla="*/ 93 w 115"/>
                <a:gd name="T17" fmla="*/ 16 h 151"/>
                <a:gd name="T18" fmla="*/ 0 w 115"/>
                <a:gd name="T19" fmla="*/ 16 h 151"/>
                <a:gd name="T20" fmla="*/ 0 w 115"/>
                <a:gd name="T2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51">
                  <a:moveTo>
                    <a:pt x="0" y="0"/>
                  </a:moveTo>
                  <a:lnTo>
                    <a:pt x="115" y="0"/>
                  </a:lnTo>
                  <a:lnTo>
                    <a:pt x="115" y="16"/>
                  </a:lnTo>
                  <a:lnTo>
                    <a:pt x="23" y="135"/>
                  </a:lnTo>
                  <a:lnTo>
                    <a:pt x="115" y="135"/>
                  </a:lnTo>
                  <a:lnTo>
                    <a:pt x="115" y="151"/>
                  </a:lnTo>
                  <a:lnTo>
                    <a:pt x="0" y="151"/>
                  </a:lnTo>
                  <a:lnTo>
                    <a:pt x="0" y="135"/>
                  </a:lnTo>
                  <a:lnTo>
                    <a:pt x="93" y="16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5" name="Freeform 15"/>
            <p:cNvSpPr>
              <a:spLocks noEditPoints="1"/>
            </p:cNvSpPr>
            <p:nvPr/>
          </p:nvSpPr>
          <p:spPr bwMode="auto">
            <a:xfrm>
              <a:off x="3401" y="2297"/>
              <a:ext cx="30" cy="36"/>
            </a:xfrm>
            <a:custGeom>
              <a:avLst/>
              <a:gdLst>
                <a:gd name="T0" fmla="*/ 116 w 136"/>
                <a:gd name="T1" fmla="*/ 129 h 157"/>
                <a:gd name="T2" fmla="*/ 136 w 136"/>
                <a:gd name="T3" fmla="*/ 142 h 157"/>
                <a:gd name="T4" fmla="*/ 135 w 136"/>
                <a:gd name="T5" fmla="*/ 157 h 157"/>
                <a:gd name="T6" fmla="*/ 100 w 136"/>
                <a:gd name="T7" fmla="*/ 145 h 157"/>
                <a:gd name="T8" fmla="*/ 42 w 136"/>
                <a:gd name="T9" fmla="*/ 157 h 157"/>
                <a:gd name="T10" fmla="*/ 0 w 136"/>
                <a:gd name="T11" fmla="*/ 111 h 157"/>
                <a:gd name="T12" fmla="*/ 45 w 136"/>
                <a:gd name="T13" fmla="*/ 67 h 157"/>
                <a:gd name="T14" fmla="*/ 98 w 136"/>
                <a:gd name="T15" fmla="*/ 62 h 157"/>
                <a:gd name="T16" fmla="*/ 98 w 136"/>
                <a:gd name="T17" fmla="*/ 48 h 157"/>
                <a:gd name="T18" fmla="*/ 67 w 136"/>
                <a:gd name="T19" fmla="*/ 17 h 157"/>
                <a:gd name="T20" fmla="*/ 9 w 136"/>
                <a:gd name="T21" fmla="*/ 21 h 157"/>
                <a:gd name="T22" fmla="*/ 8 w 136"/>
                <a:gd name="T23" fmla="*/ 6 h 157"/>
                <a:gd name="T24" fmla="*/ 69 w 136"/>
                <a:gd name="T25" fmla="*/ 0 h 157"/>
                <a:gd name="T26" fmla="*/ 116 w 136"/>
                <a:gd name="T27" fmla="*/ 48 h 157"/>
                <a:gd name="T28" fmla="*/ 116 w 136"/>
                <a:gd name="T29" fmla="*/ 129 h 157"/>
                <a:gd name="T30" fmla="*/ 47 w 136"/>
                <a:gd name="T31" fmla="*/ 81 h 157"/>
                <a:gd name="T32" fmla="*/ 47 w 136"/>
                <a:gd name="T33" fmla="*/ 81 h 157"/>
                <a:gd name="T34" fmla="*/ 19 w 136"/>
                <a:gd name="T35" fmla="*/ 111 h 157"/>
                <a:gd name="T36" fmla="*/ 44 w 136"/>
                <a:gd name="T37" fmla="*/ 141 h 157"/>
                <a:gd name="T38" fmla="*/ 98 w 136"/>
                <a:gd name="T39" fmla="*/ 131 h 157"/>
                <a:gd name="T40" fmla="*/ 98 w 136"/>
                <a:gd name="T41" fmla="*/ 76 h 157"/>
                <a:gd name="T42" fmla="*/ 47 w 136"/>
                <a:gd name="T43" fmla="*/ 8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157">
                  <a:moveTo>
                    <a:pt x="116" y="129"/>
                  </a:moveTo>
                  <a:cubicBezTo>
                    <a:pt x="117" y="138"/>
                    <a:pt x="126" y="141"/>
                    <a:pt x="136" y="142"/>
                  </a:cubicBezTo>
                  <a:lnTo>
                    <a:pt x="135" y="157"/>
                  </a:lnTo>
                  <a:cubicBezTo>
                    <a:pt x="120" y="157"/>
                    <a:pt x="108" y="154"/>
                    <a:pt x="100" y="145"/>
                  </a:cubicBezTo>
                  <a:cubicBezTo>
                    <a:pt x="100" y="145"/>
                    <a:pt x="71" y="157"/>
                    <a:pt x="42" y="157"/>
                  </a:cubicBezTo>
                  <a:cubicBezTo>
                    <a:pt x="15" y="157"/>
                    <a:pt x="0" y="142"/>
                    <a:pt x="0" y="111"/>
                  </a:cubicBezTo>
                  <a:cubicBezTo>
                    <a:pt x="0" y="83"/>
                    <a:pt x="14" y="70"/>
                    <a:pt x="45" y="67"/>
                  </a:cubicBezTo>
                  <a:lnTo>
                    <a:pt x="98" y="62"/>
                  </a:lnTo>
                  <a:lnTo>
                    <a:pt x="98" y="48"/>
                  </a:lnTo>
                  <a:cubicBezTo>
                    <a:pt x="98" y="26"/>
                    <a:pt x="87" y="17"/>
                    <a:pt x="67" y="17"/>
                  </a:cubicBezTo>
                  <a:cubicBezTo>
                    <a:pt x="45" y="17"/>
                    <a:pt x="9" y="21"/>
                    <a:pt x="9" y="21"/>
                  </a:cubicBezTo>
                  <a:lnTo>
                    <a:pt x="8" y="6"/>
                  </a:lnTo>
                  <a:cubicBezTo>
                    <a:pt x="8" y="6"/>
                    <a:pt x="44" y="0"/>
                    <a:pt x="69" y="0"/>
                  </a:cubicBezTo>
                  <a:cubicBezTo>
                    <a:pt x="101" y="0"/>
                    <a:pt x="116" y="16"/>
                    <a:pt x="116" y="48"/>
                  </a:cubicBezTo>
                  <a:lnTo>
                    <a:pt x="116" y="129"/>
                  </a:lnTo>
                  <a:close/>
                  <a:moveTo>
                    <a:pt x="47" y="81"/>
                  </a:moveTo>
                  <a:lnTo>
                    <a:pt x="47" y="81"/>
                  </a:lnTo>
                  <a:cubicBezTo>
                    <a:pt x="27" y="83"/>
                    <a:pt x="19" y="93"/>
                    <a:pt x="19" y="111"/>
                  </a:cubicBezTo>
                  <a:cubicBezTo>
                    <a:pt x="19" y="130"/>
                    <a:pt x="27" y="141"/>
                    <a:pt x="44" y="141"/>
                  </a:cubicBezTo>
                  <a:cubicBezTo>
                    <a:pt x="69" y="141"/>
                    <a:pt x="98" y="131"/>
                    <a:pt x="98" y="131"/>
                  </a:cubicBezTo>
                  <a:lnTo>
                    <a:pt x="98" y="76"/>
                  </a:lnTo>
                  <a:lnTo>
                    <a:pt x="47" y="8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6" name="Freeform 16"/>
            <p:cNvSpPr>
              <a:spLocks/>
            </p:cNvSpPr>
            <p:nvPr/>
          </p:nvSpPr>
          <p:spPr bwMode="auto">
            <a:xfrm>
              <a:off x="3452" y="2297"/>
              <a:ext cx="30" cy="35"/>
            </a:xfrm>
            <a:custGeom>
              <a:avLst/>
              <a:gdLst>
                <a:gd name="T0" fmla="*/ 19 w 131"/>
                <a:gd name="T1" fmla="*/ 0 h 151"/>
                <a:gd name="T2" fmla="*/ 59 w 131"/>
                <a:gd name="T3" fmla="*/ 135 h 151"/>
                <a:gd name="T4" fmla="*/ 72 w 131"/>
                <a:gd name="T5" fmla="*/ 135 h 151"/>
                <a:gd name="T6" fmla="*/ 112 w 131"/>
                <a:gd name="T7" fmla="*/ 0 h 151"/>
                <a:gd name="T8" fmla="*/ 131 w 131"/>
                <a:gd name="T9" fmla="*/ 0 h 151"/>
                <a:gd name="T10" fmla="*/ 85 w 131"/>
                <a:gd name="T11" fmla="*/ 151 h 151"/>
                <a:gd name="T12" fmla="*/ 45 w 131"/>
                <a:gd name="T13" fmla="*/ 151 h 151"/>
                <a:gd name="T14" fmla="*/ 0 w 131"/>
                <a:gd name="T15" fmla="*/ 0 h 151"/>
                <a:gd name="T16" fmla="*/ 19 w 131"/>
                <a:gd name="T1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51">
                  <a:moveTo>
                    <a:pt x="19" y="0"/>
                  </a:moveTo>
                  <a:lnTo>
                    <a:pt x="59" y="135"/>
                  </a:lnTo>
                  <a:lnTo>
                    <a:pt x="72" y="135"/>
                  </a:lnTo>
                  <a:lnTo>
                    <a:pt x="112" y="0"/>
                  </a:lnTo>
                  <a:lnTo>
                    <a:pt x="131" y="0"/>
                  </a:lnTo>
                  <a:lnTo>
                    <a:pt x="85" y="151"/>
                  </a:lnTo>
                  <a:lnTo>
                    <a:pt x="45" y="15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7" name="Freeform 17"/>
            <p:cNvSpPr>
              <a:spLocks/>
            </p:cNvSpPr>
            <p:nvPr/>
          </p:nvSpPr>
          <p:spPr bwMode="auto">
            <a:xfrm>
              <a:off x="3507" y="2284"/>
              <a:ext cx="46" cy="48"/>
            </a:xfrm>
            <a:custGeom>
              <a:avLst/>
              <a:gdLst>
                <a:gd name="T0" fmla="*/ 0 w 204"/>
                <a:gd name="T1" fmla="*/ 0 h 211"/>
                <a:gd name="T2" fmla="*/ 34 w 204"/>
                <a:gd name="T3" fmla="*/ 0 h 211"/>
                <a:gd name="T4" fmla="*/ 102 w 204"/>
                <a:gd name="T5" fmla="*/ 184 h 211"/>
                <a:gd name="T6" fmla="*/ 169 w 204"/>
                <a:gd name="T7" fmla="*/ 0 h 211"/>
                <a:gd name="T8" fmla="*/ 204 w 204"/>
                <a:gd name="T9" fmla="*/ 0 h 211"/>
                <a:gd name="T10" fmla="*/ 204 w 204"/>
                <a:gd name="T11" fmla="*/ 211 h 211"/>
                <a:gd name="T12" fmla="*/ 185 w 204"/>
                <a:gd name="T13" fmla="*/ 211 h 211"/>
                <a:gd name="T14" fmla="*/ 185 w 204"/>
                <a:gd name="T15" fmla="*/ 21 h 211"/>
                <a:gd name="T16" fmla="*/ 181 w 204"/>
                <a:gd name="T17" fmla="*/ 21 h 211"/>
                <a:gd name="T18" fmla="*/ 113 w 204"/>
                <a:gd name="T19" fmla="*/ 204 h 211"/>
                <a:gd name="T20" fmla="*/ 90 w 204"/>
                <a:gd name="T21" fmla="*/ 204 h 211"/>
                <a:gd name="T22" fmla="*/ 23 w 204"/>
                <a:gd name="T23" fmla="*/ 21 h 211"/>
                <a:gd name="T24" fmla="*/ 19 w 204"/>
                <a:gd name="T25" fmla="*/ 21 h 211"/>
                <a:gd name="T26" fmla="*/ 19 w 204"/>
                <a:gd name="T27" fmla="*/ 211 h 211"/>
                <a:gd name="T28" fmla="*/ 0 w 204"/>
                <a:gd name="T29" fmla="*/ 211 h 211"/>
                <a:gd name="T30" fmla="*/ 0 w 204"/>
                <a:gd name="T3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" h="211">
                  <a:moveTo>
                    <a:pt x="0" y="0"/>
                  </a:moveTo>
                  <a:lnTo>
                    <a:pt x="34" y="0"/>
                  </a:lnTo>
                  <a:lnTo>
                    <a:pt x="102" y="184"/>
                  </a:lnTo>
                  <a:lnTo>
                    <a:pt x="169" y="0"/>
                  </a:lnTo>
                  <a:lnTo>
                    <a:pt x="204" y="0"/>
                  </a:lnTo>
                  <a:lnTo>
                    <a:pt x="204" y="211"/>
                  </a:lnTo>
                  <a:lnTo>
                    <a:pt x="185" y="211"/>
                  </a:lnTo>
                  <a:lnTo>
                    <a:pt x="185" y="21"/>
                  </a:lnTo>
                  <a:lnTo>
                    <a:pt x="181" y="21"/>
                  </a:lnTo>
                  <a:lnTo>
                    <a:pt x="113" y="204"/>
                  </a:lnTo>
                  <a:lnTo>
                    <a:pt x="90" y="204"/>
                  </a:lnTo>
                  <a:lnTo>
                    <a:pt x="23" y="21"/>
                  </a:lnTo>
                  <a:lnTo>
                    <a:pt x="19" y="21"/>
                  </a:lnTo>
                  <a:lnTo>
                    <a:pt x="19" y="211"/>
                  </a:lnTo>
                  <a:lnTo>
                    <a:pt x="0" y="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8" name="Freeform 18"/>
            <p:cNvSpPr>
              <a:spLocks noEditPoints="1"/>
            </p:cNvSpPr>
            <p:nvPr/>
          </p:nvSpPr>
          <p:spPr bwMode="auto">
            <a:xfrm>
              <a:off x="3563" y="2297"/>
              <a:ext cx="31" cy="36"/>
            </a:xfrm>
            <a:custGeom>
              <a:avLst/>
              <a:gdLst>
                <a:gd name="T0" fmla="*/ 116 w 136"/>
                <a:gd name="T1" fmla="*/ 129 h 157"/>
                <a:gd name="T2" fmla="*/ 136 w 136"/>
                <a:gd name="T3" fmla="*/ 142 h 157"/>
                <a:gd name="T4" fmla="*/ 135 w 136"/>
                <a:gd name="T5" fmla="*/ 157 h 157"/>
                <a:gd name="T6" fmla="*/ 100 w 136"/>
                <a:gd name="T7" fmla="*/ 145 h 157"/>
                <a:gd name="T8" fmla="*/ 42 w 136"/>
                <a:gd name="T9" fmla="*/ 157 h 157"/>
                <a:gd name="T10" fmla="*/ 0 w 136"/>
                <a:gd name="T11" fmla="*/ 111 h 157"/>
                <a:gd name="T12" fmla="*/ 45 w 136"/>
                <a:gd name="T13" fmla="*/ 67 h 157"/>
                <a:gd name="T14" fmla="*/ 98 w 136"/>
                <a:gd name="T15" fmla="*/ 62 h 157"/>
                <a:gd name="T16" fmla="*/ 98 w 136"/>
                <a:gd name="T17" fmla="*/ 48 h 157"/>
                <a:gd name="T18" fmla="*/ 68 w 136"/>
                <a:gd name="T19" fmla="*/ 17 h 157"/>
                <a:gd name="T20" fmla="*/ 9 w 136"/>
                <a:gd name="T21" fmla="*/ 21 h 157"/>
                <a:gd name="T22" fmla="*/ 8 w 136"/>
                <a:gd name="T23" fmla="*/ 6 h 157"/>
                <a:gd name="T24" fmla="*/ 69 w 136"/>
                <a:gd name="T25" fmla="*/ 0 h 157"/>
                <a:gd name="T26" fmla="*/ 116 w 136"/>
                <a:gd name="T27" fmla="*/ 48 h 157"/>
                <a:gd name="T28" fmla="*/ 116 w 136"/>
                <a:gd name="T29" fmla="*/ 129 h 157"/>
                <a:gd name="T30" fmla="*/ 47 w 136"/>
                <a:gd name="T31" fmla="*/ 81 h 157"/>
                <a:gd name="T32" fmla="*/ 47 w 136"/>
                <a:gd name="T33" fmla="*/ 81 h 157"/>
                <a:gd name="T34" fmla="*/ 19 w 136"/>
                <a:gd name="T35" fmla="*/ 111 h 157"/>
                <a:gd name="T36" fmla="*/ 45 w 136"/>
                <a:gd name="T37" fmla="*/ 141 h 157"/>
                <a:gd name="T38" fmla="*/ 98 w 136"/>
                <a:gd name="T39" fmla="*/ 131 h 157"/>
                <a:gd name="T40" fmla="*/ 98 w 136"/>
                <a:gd name="T41" fmla="*/ 76 h 157"/>
                <a:gd name="T42" fmla="*/ 47 w 136"/>
                <a:gd name="T43" fmla="*/ 8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157">
                  <a:moveTo>
                    <a:pt x="116" y="129"/>
                  </a:moveTo>
                  <a:cubicBezTo>
                    <a:pt x="117" y="138"/>
                    <a:pt x="126" y="141"/>
                    <a:pt x="136" y="142"/>
                  </a:cubicBezTo>
                  <a:lnTo>
                    <a:pt x="135" y="157"/>
                  </a:lnTo>
                  <a:cubicBezTo>
                    <a:pt x="120" y="157"/>
                    <a:pt x="109" y="154"/>
                    <a:pt x="100" y="145"/>
                  </a:cubicBezTo>
                  <a:cubicBezTo>
                    <a:pt x="100" y="145"/>
                    <a:pt x="71" y="157"/>
                    <a:pt x="42" y="157"/>
                  </a:cubicBezTo>
                  <a:cubicBezTo>
                    <a:pt x="15" y="157"/>
                    <a:pt x="0" y="142"/>
                    <a:pt x="0" y="111"/>
                  </a:cubicBezTo>
                  <a:cubicBezTo>
                    <a:pt x="0" y="83"/>
                    <a:pt x="14" y="70"/>
                    <a:pt x="45" y="67"/>
                  </a:cubicBezTo>
                  <a:lnTo>
                    <a:pt x="98" y="62"/>
                  </a:lnTo>
                  <a:lnTo>
                    <a:pt x="98" y="48"/>
                  </a:lnTo>
                  <a:cubicBezTo>
                    <a:pt x="98" y="26"/>
                    <a:pt x="87" y="17"/>
                    <a:pt x="68" y="17"/>
                  </a:cubicBezTo>
                  <a:cubicBezTo>
                    <a:pt x="45" y="17"/>
                    <a:pt x="9" y="21"/>
                    <a:pt x="9" y="21"/>
                  </a:cubicBezTo>
                  <a:lnTo>
                    <a:pt x="8" y="6"/>
                  </a:lnTo>
                  <a:cubicBezTo>
                    <a:pt x="8" y="6"/>
                    <a:pt x="44" y="0"/>
                    <a:pt x="69" y="0"/>
                  </a:cubicBezTo>
                  <a:cubicBezTo>
                    <a:pt x="101" y="0"/>
                    <a:pt x="116" y="16"/>
                    <a:pt x="116" y="48"/>
                  </a:cubicBezTo>
                  <a:lnTo>
                    <a:pt x="116" y="129"/>
                  </a:lnTo>
                  <a:close/>
                  <a:moveTo>
                    <a:pt x="47" y="81"/>
                  </a:moveTo>
                  <a:lnTo>
                    <a:pt x="47" y="81"/>
                  </a:lnTo>
                  <a:cubicBezTo>
                    <a:pt x="27" y="83"/>
                    <a:pt x="19" y="93"/>
                    <a:pt x="19" y="111"/>
                  </a:cubicBezTo>
                  <a:cubicBezTo>
                    <a:pt x="19" y="130"/>
                    <a:pt x="28" y="141"/>
                    <a:pt x="45" y="141"/>
                  </a:cubicBezTo>
                  <a:cubicBezTo>
                    <a:pt x="69" y="141"/>
                    <a:pt x="98" y="131"/>
                    <a:pt x="98" y="131"/>
                  </a:cubicBezTo>
                  <a:lnTo>
                    <a:pt x="98" y="76"/>
                  </a:lnTo>
                  <a:lnTo>
                    <a:pt x="47" y="8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9" name="Freeform 19"/>
            <p:cNvSpPr>
              <a:spLocks/>
            </p:cNvSpPr>
            <p:nvPr/>
          </p:nvSpPr>
          <p:spPr bwMode="auto">
            <a:xfrm>
              <a:off x="3603" y="2297"/>
              <a:ext cx="17" cy="35"/>
            </a:xfrm>
            <a:custGeom>
              <a:avLst/>
              <a:gdLst>
                <a:gd name="T0" fmla="*/ 0 w 75"/>
                <a:gd name="T1" fmla="*/ 3 h 154"/>
                <a:gd name="T2" fmla="*/ 19 w 75"/>
                <a:gd name="T3" fmla="*/ 3 h 154"/>
                <a:gd name="T4" fmla="*/ 19 w 75"/>
                <a:gd name="T5" fmla="*/ 24 h 154"/>
                <a:gd name="T6" fmla="*/ 75 w 75"/>
                <a:gd name="T7" fmla="*/ 0 h 154"/>
                <a:gd name="T8" fmla="*/ 75 w 75"/>
                <a:gd name="T9" fmla="*/ 18 h 154"/>
                <a:gd name="T10" fmla="*/ 19 w 75"/>
                <a:gd name="T11" fmla="*/ 41 h 154"/>
                <a:gd name="T12" fmla="*/ 19 w 75"/>
                <a:gd name="T13" fmla="*/ 154 h 154"/>
                <a:gd name="T14" fmla="*/ 0 w 75"/>
                <a:gd name="T15" fmla="*/ 154 h 154"/>
                <a:gd name="T16" fmla="*/ 0 w 75"/>
                <a:gd name="T17" fmla="*/ 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54">
                  <a:moveTo>
                    <a:pt x="0" y="3"/>
                  </a:moveTo>
                  <a:lnTo>
                    <a:pt x="19" y="3"/>
                  </a:lnTo>
                  <a:lnTo>
                    <a:pt x="19" y="24"/>
                  </a:lnTo>
                  <a:cubicBezTo>
                    <a:pt x="19" y="24"/>
                    <a:pt x="44" y="5"/>
                    <a:pt x="75" y="0"/>
                  </a:cubicBezTo>
                  <a:lnTo>
                    <a:pt x="75" y="18"/>
                  </a:lnTo>
                  <a:cubicBezTo>
                    <a:pt x="46" y="24"/>
                    <a:pt x="19" y="41"/>
                    <a:pt x="19" y="41"/>
                  </a:cubicBezTo>
                  <a:lnTo>
                    <a:pt x="19" y="154"/>
                  </a:lnTo>
                  <a:lnTo>
                    <a:pt x="0" y="15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0" name="Freeform 20"/>
            <p:cNvSpPr>
              <a:spLocks noEditPoints="1"/>
            </p:cNvSpPr>
            <p:nvPr/>
          </p:nvSpPr>
          <p:spPr bwMode="auto">
            <a:xfrm>
              <a:off x="3627" y="2283"/>
              <a:ext cx="4" cy="49"/>
            </a:xfrm>
            <a:custGeom>
              <a:avLst/>
              <a:gdLst>
                <a:gd name="T0" fmla="*/ 0 w 19"/>
                <a:gd name="T1" fmla="*/ 0 h 212"/>
                <a:gd name="T2" fmla="*/ 19 w 19"/>
                <a:gd name="T3" fmla="*/ 0 h 212"/>
                <a:gd name="T4" fmla="*/ 19 w 19"/>
                <a:gd name="T5" fmla="*/ 23 h 212"/>
                <a:gd name="T6" fmla="*/ 0 w 19"/>
                <a:gd name="T7" fmla="*/ 23 h 212"/>
                <a:gd name="T8" fmla="*/ 0 w 19"/>
                <a:gd name="T9" fmla="*/ 0 h 212"/>
                <a:gd name="T10" fmla="*/ 0 w 19"/>
                <a:gd name="T11" fmla="*/ 61 h 212"/>
                <a:gd name="T12" fmla="*/ 0 w 19"/>
                <a:gd name="T13" fmla="*/ 61 h 212"/>
                <a:gd name="T14" fmla="*/ 19 w 19"/>
                <a:gd name="T15" fmla="*/ 61 h 212"/>
                <a:gd name="T16" fmla="*/ 19 w 19"/>
                <a:gd name="T17" fmla="*/ 212 h 212"/>
                <a:gd name="T18" fmla="*/ 0 w 19"/>
                <a:gd name="T19" fmla="*/ 212 h 212"/>
                <a:gd name="T20" fmla="*/ 0 w 19"/>
                <a:gd name="T21" fmla="*/ 6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12">
                  <a:moveTo>
                    <a:pt x="0" y="0"/>
                  </a:moveTo>
                  <a:lnTo>
                    <a:pt x="19" y="0"/>
                  </a:lnTo>
                  <a:lnTo>
                    <a:pt x="19" y="23"/>
                  </a:lnTo>
                  <a:lnTo>
                    <a:pt x="0" y="23"/>
                  </a:lnTo>
                  <a:lnTo>
                    <a:pt x="0" y="0"/>
                  </a:lnTo>
                  <a:close/>
                  <a:moveTo>
                    <a:pt x="0" y="61"/>
                  </a:moveTo>
                  <a:lnTo>
                    <a:pt x="0" y="61"/>
                  </a:lnTo>
                  <a:lnTo>
                    <a:pt x="19" y="61"/>
                  </a:lnTo>
                  <a:lnTo>
                    <a:pt x="19" y="212"/>
                  </a:lnTo>
                  <a:lnTo>
                    <a:pt x="0" y="21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1" name="Freeform 21"/>
            <p:cNvSpPr>
              <a:spLocks noEditPoints="1"/>
            </p:cNvSpPr>
            <p:nvPr/>
          </p:nvSpPr>
          <p:spPr bwMode="auto">
            <a:xfrm>
              <a:off x="3644" y="2282"/>
              <a:ext cx="27" cy="51"/>
            </a:xfrm>
            <a:custGeom>
              <a:avLst/>
              <a:gdLst>
                <a:gd name="T0" fmla="*/ 122 w 122"/>
                <a:gd name="T1" fmla="*/ 140 h 221"/>
                <a:gd name="T2" fmla="*/ 50 w 122"/>
                <a:gd name="T3" fmla="*/ 221 h 221"/>
                <a:gd name="T4" fmla="*/ 0 w 122"/>
                <a:gd name="T5" fmla="*/ 218 h 221"/>
                <a:gd name="T6" fmla="*/ 0 w 122"/>
                <a:gd name="T7" fmla="*/ 0 h 221"/>
                <a:gd name="T8" fmla="*/ 19 w 122"/>
                <a:gd name="T9" fmla="*/ 0 h 221"/>
                <a:gd name="T10" fmla="*/ 19 w 122"/>
                <a:gd name="T11" fmla="*/ 75 h 221"/>
                <a:gd name="T12" fmla="*/ 67 w 122"/>
                <a:gd name="T13" fmla="*/ 64 h 221"/>
                <a:gd name="T14" fmla="*/ 122 w 122"/>
                <a:gd name="T15" fmla="*/ 140 h 221"/>
                <a:gd name="T16" fmla="*/ 103 w 122"/>
                <a:gd name="T17" fmla="*/ 140 h 221"/>
                <a:gd name="T18" fmla="*/ 103 w 122"/>
                <a:gd name="T19" fmla="*/ 140 h 221"/>
                <a:gd name="T20" fmla="*/ 66 w 122"/>
                <a:gd name="T21" fmla="*/ 81 h 221"/>
                <a:gd name="T22" fmla="*/ 19 w 122"/>
                <a:gd name="T23" fmla="*/ 90 h 221"/>
                <a:gd name="T24" fmla="*/ 19 w 122"/>
                <a:gd name="T25" fmla="*/ 203 h 221"/>
                <a:gd name="T26" fmla="*/ 50 w 122"/>
                <a:gd name="T27" fmla="*/ 205 h 221"/>
                <a:gd name="T28" fmla="*/ 103 w 122"/>
                <a:gd name="T29" fmla="*/ 14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221">
                  <a:moveTo>
                    <a:pt x="122" y="140"/>
                  </a:moveTo>
                  <a:cubicBezTo>
                    <a:pt x="122" y="198"/>
                    <a:pt x="107" y="221"/>
                    <a:pt x="50" y="221"/>
                  </a:cubicBezTo>
                  <a:cubicBezTo>
                    <a:pt x="31" y="221"/>
                    <a:pt x="0" y="218"/>
                    <a:pt x="0" y="218"/>
                  </a:cubicBezTo>
                  <a:lnTo>
                    <a:pt x="0" y="0"/>
                  </a:lnTo>
                  <a:lnTo>
                    <a:pt x="19" y="0"/>
                  </a:lnTo>
                  <a:lnTo>
                    <a:pt x="19" y="75"/>
                  </a:lnTo>
                  <a:cubicBezTo>
                    <a:pt x="19" y="75"/>
                    <a:pt x="43" y="64"/>
                    <a:pt x="67" y="64"/>
                  </a:cubicBezTo>
                  <a:cubicBezTo>
                    <a:pt x="109" y="64"/>
                    <a:pt x="122" y="86"/>
                    <a:pt x="122" y="140"/>
                  </a:cubicBezTo>
                  <a:close/>
                  <a:moveTo>
                    <a:pt x="103" y="140"/>
                  </a:moveTo>
                  <a:lnTo>
                    <a:pt x="103" y="140"/>
                  </a:lnTo>
                  <a:cubicBezTo>
                    <a:pt x="103" y="98"/>
                    <a:pt x="96" y="81"/>
                    <a:pt x="66" y="81"/>
                  </a:cubicBezTo>
                  <a:cubicBezTo>
                    <a:pt x="43" y="81"/>
                    <a:pt x="19" y="90"/>
                    <a:pt x="19" y="90"/>
                  </a:cubicBezTo>
                  <a:lnTo>
                    <a:pt x="19" y="203"/>
                  </a:lnTo>
                  <a:cubicBezTo>
                    <a:pt x="19" y="203"/>
                    <a:pt x="40" y="205"/>
                    <a:pt x="50" y="205"/>
                  </a:cubicBezTo>
                  <a:cubicBezTo>
                    <a:pt x="96" y="205"/>
                    <a:pt x="103" y="184"/>
                    <a:pt x="103" y="14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2" name="Freeform 22"/>
            <p:cNvSpPr>
              <a:spLocks noEditPoints="1"/>
            </p:cNvSpPr>
            <p:nvPr/>
          </p:nvSpPr>
          <p:spPr bwMode="auto">
            <a:xfrm>
              <a:off x="3679" y="2297"/>
              <a:ext cx="29" cy="36"/>
            </a:xfrm>
            <a:custGeom>
              <a:avLst/>
              <a:gdLst>
                <a:gd name="T0" fmla="*/ 129 w 129"/>
                <a:gd name="T1" fmla="*/ 76 h 157"/>
                <a:gd name="T2" fmla="*/ 65 w 129"/>
                <a:gd name="T3" fmla="*/ 157 h 157"/>
                <a:gd name="T4" fmla="*/ 0 w 129"/>
                <a:gd name="T5" fmla="*/ 76 h 157"/>
                <a:gd name="T6" fmla="*/ 65 w 129"/>
                <a:gd name="T7" fmla="*/ 0 h 157"/>
                <a:gd name="T8" fmla="*/ 129 w 129"/>
                <a:gd name="T9" fmla="*/ 76 h 157"/>
                <a:gd name="T10" fmla="*/ 110 w 129"/>
                <a:gd name="T11" fmla="*/ 76 h 157"/>
                <a:gd name="T12" fmla="*/ 110 w 129"/>
                <a:gd name="T13" fmla="*/ 76 h 157"/>
                <a:gd name="T14" fmla="*/ 65 w 129"/>
                <a:gd name="T15" fmla="*/ 16 h 157"/>
                <a:gd name="T16" fmla="*/ 18 w 129"/>
                <a:gd name="T17" fmla="*/ 76 h 157"/>
                <a:gd name="T18" fmla="*/ 65 w 129"/>
                <a:gd name="T19" fmla="*/ 141 h 157"/>
                <a:gd name="T20" fmla="*/ 110 w 129"/>
                <a:gd name="T21" fmla="*/ 7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" h="157">
                  <a:moveTo>
                    <a:pt x="129" y="76"/>
                  </a:moveTo>
                  <a:cubicBezTo>
                    <a:pt x="129" y="130"/>
                    <a:pt x="116" y="157"/>
                    <a:pt x="65" y="157"/>
                  </a:cubicBezTo>
                  <a:cubicBezTo>
                    <a:pt x="13" y="157"/>
                    <a:pt x="0" y="133"/>
                    <a:pt x="0" y="76"/>
                  </a:cubicBezTo>
                  <a:cubicBezTo>
                    <a:pt x="0" y="22"/>
                    <a:pt x="17" y="0"/>
                    <a:pt x="65" y="0"/>
                  </a:cubicBezTo>
                  <a:cubicBezTo>
                    <a:pt x="110" y="0"/>
                    <a:pt x="129" y="23"/>
                    <a:pt x="129" y="76"/>
                  </a:cubicBezTo>
                  <a:close/>
                  <a:moveTo>
                    <a:pt x="110" y="76"/>
                  </a:moveTo>
                  <a:lnTo>
                    <a:pt x="110" y="76"/>
                  </a:lnTo>
                  <a:cubicBezTo>
                    <a:pt x="110" y="33"/>
                    <a:pt x="96" y="16"/>
                    <a:pt x="65" y="16"/>
                  </a:cubicBezTo>
                  <a:cubicBezTo>
                    <a:pt x="29" y="16"/>
                    <a:pt x="18" y="31"/>
                    <a:pt x="18" y="76"/>
                  </a:cubicBezTo>
                  <a:cubicBezTo>
                    <a:pt x="18" y="122"/>
                    <a:pt x="25" y="141"/>
                    <a:pt x="65" y="141"/>
                  </a:cubicBezTo>
                  <a:cubicBezTo>
                    <a:pt x="105" y="141"/>
                    <a:pt x="110" y="119"/>
                    <a:pt x="110" y="76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3" name="Freeform 23"/>
            <p:cNvSpPr>
              <a:spLocks/>
            </p:cNvSpPr>
            <p:nvPr/>
          </p:nvSpPr>
          <p:spPr bwMode="auto">
            <a:xfrm>
              <a:off x="3719" y="2297"/>
              <a:ext cx="17" cy="35"/>
            </a:xfrm>
            <a:custGeom>
              <a:avLst/>
              <a:gdLst>
                <a:gd name="T0" fmla="*/ 0 w 75"/>
                <a:gd name="T1" fmla="*/ 3 h 154"/>
                <a:gd name="T2" fmla="*/ 19 w 75"/>
                <a:gd name="T3" fmla="*/ 3 h 154"/>
                <a:gd name="T4" fmla="*/ 19 w 75"/>
                <a:gd name="T5" fmla="*/ 24 h 154"/>
                <a:gd name="T6" fmla="*/ 75 w 75"/>
                <a:gd name="T7" fmla="*/ 0 h 154"/>
                <a:gd name="T8" fmla="*/ 75 w 75"/>
                <a:gd name="T9" fmla="*/ 18 h 154"/>
                <a:gd name="T10" fmla="*/ 19 w 75"/>
                <a:gd name="T11" fmla="*/ 41 h 154"/>
                <a:gd name="T12" fmla="*/ 19 w 75"/>
                <a:gd name="T13" fmla="*/ 154 h 154"/>
                <a:gd name="T14" fmla="*/ 0 w 75"/>
                <a:gd name="T15" fmla="*/ 154 h 154"/>
                <a:gd name="T16" fmla="*/ 0 w 75"/>
                <a:gd name="T17" fmla="*/ 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54">
                  <a:moveTo>
                    <a:pt x="0" y="3"/>
                  </a:moveTo>
                  <a:lnTo>
                    <a:pt x="19" y="3"/>
                  </a:lnTo>
                  <a:lnTo>
                    <a:pt x="19" y="24"/>
                  </a:lnTo>
                  <a:cubicBezTo>
                    <a:pt x="19" y="24"/>
                    <a:pt x="44" y="5"/>
                    <a:pt x="75" y="0"/>
                  </a:cubicBezTo>
                  <a:lnTo>
                    <a:pt x="75" y="18"/>
                  </a:lnTo>
                  <a:cubicBezTo>
                    <a:pt x="46" y="24"/>
                    <a:pt x="19" y="41"/>
                    <a:pt x="19" y="41"/>
                  </a:cubicBezTo>
                  <a:lnTo>
                    <a:pt x="19" y="154"/>
                  </a:lnTo>
                  <a:lnTo>
                    <a:pt x="0" y="15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4" name="Freeform 24"/>
            <p:cNvSpPr>
              <a:spLocks/>
            </p:cNvSpPr>
            <p:nvPr/>
          </p:nvSpPr>
          <p:spPr bwMode="auto">
            <a:xfrm>
              <a:off x="3743" y="2297"/>
              <a:ext cx="27" cy="36"/>
            </a:xfrm>
            <a:custGeom>
              <a:avLst/>
              <a:gdLst>
                <a:gd name="T0" fmla="*/ 117 w 117"/>
                <a:gd name="T1" fmla="*/ 0 h 154"/>
                <a:gd name="T2" fmla="*/ 117 w 117"/>
                <a:gd name="T3" fmla="*/ 151 h 154"/>
                <a:gd name="T4" fmla="*/ 99 w 117"/>
                <a:gd name="T5" fmla="*/ 151 h 154"/>
                <a:gd name="T6" fmla="*/ 99 w 117"/>
                <a:gd name="T7" fmla="*/ 140 h 154"/>
                <a:gd name="T8" fmla="*/ 51 w 117"/>
                <a:gd name="T9" fmla="*/ 154 h 154"/>
                <a:gd name="T10" fmla="*/ 0 w 117"/>
                <a:gd name="T11" fmla="*/ 79 h 154"/>
                <a:gd name="T12" fmla="*/ 0 w 117"/>
                <a:gd name="T13" fmla="*/ 0 h 154"/>
                <a:gd name="T14" fmla="*/ 18 w 117"/>
                <a:gd name="T15" fmla="*/ 0 h 154"/>
                <a:gd name="T16" fmla="*/ 18 w 117"/>
                <a:gd name="T17" fmla="*/ 78 h 154"/>
                <a:gd name="T18" fmla="*/ 53 w 117"/>
                <a:gd name="T19" fmla="*/ 138 h 154"/>
                <a:gd name="T20" fmla="*/ 99 w 117"/>
                <a:gd name="T21" fmla="*/ 125 h 154"/>
                <a:gd name="T22" fmla="*/ 99 w 117"/>
                <a:gd name="T23" fmla="*/ 0 h 154"/>
                <a:gd name="T24" fmla="*/ 117 w 117"/>
                <a:gd name="T2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154">
                  <a:moveTo>
                    <a:pt x="117" y="0"/>
                  </a:moveTo>
                  <a:lnTo>
                    <a:pt x="117" y="151"/>
                  </a:lnTo>
                  <a:lnTo>
                    <a:pt x="99" y="151"/>
                  </a:lnTo>
                  <a:lnTo>
                    <a:pt x="99" y="140"/>
                  </a:lnTo>
                  <a:cubicBezTo>
                    <a:pt x="99" y="140"/>
                    <a:pt x="75" y="154"/>
                    <a:pt x="51" y="154"/>
                  </a:cubicBezTo>
                  <a:cubicBezTo>
                    <a:pt x="8" y="154"/>
                    <a:pt x="0" y="136"/>
                    <a:pt x="0" y="79"/>
                  </a:cubicBezTo>
                  <a:lnTo>
                    <a:pt x="0" y="0"/>
                  </a:lnTo>
                  <a:lnTo>
                    <a:pt x="18" y="0"/>
                  </a:lnTo>
                  <a:lnTo>
                    <a:pt x="18" y="78"/>
                  </a:lnTo>
                  <a:cubicBezTo>
                    <a:pt x="18" y="124"/>
                    <a:pt x="22" y="138"/>
                    <a:pt x="53" y="138"/>
                  </a:cubicBezTo>
                  <a:cubicBezTo>
                    <a:pt x="77" y="138"/>
                    <a:pt x="99" y="125"/>
                    <a:pt x="99" y="125"/>
                  </a:cubicBezTo>
                  <a:lnTo>
                    <a:pt x="99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5" name="Freeform 25"/>
            <p:cNvSpPr>
              <a:spLocks/>
            </p:cNvSpPr>
            <p:nvPr/>
          </p:nvSpPr>
          <p:spPr bwMode="auto">
            <a:xfrm>
              <a:off x="3526" y="2058"/>
              <a:ext cx="7" cy="15"/>
            </a:xfrm>
            <a:custGeom>
              <a:avLst/>
              <a:gdLst>
                <a:gd name="T0" fmla="*/ 14 w 33"/>
                <a:gd name="T1" fmla="*/ 2 h 68"/>
                <a:gd name="T2" fmla="*/ 6 w 33"/>
                <a:gd name="T3" fmla="*/ 0 h 68"/>
                <a:gd name="T4" fmla="*/ 0 w 33"/>
                <a:gd name="T5" fmla="*/ 12 h 68"/>
                <a:gd name="T6" fmla="*/ 0 w 33"/>
                <a:gd name="T7" fmla="*/ 68 h 68"/>
                <a:gd name="T8" fmla="*/ 33 w 33"/>
                <a:gd name="T9" fmla="*/ 68 h 68"/>
                <a:gd name="T10" fmla="*/ 33 w 33"/>
                <a:gd name="T11" fmla="*/ 12 h 68"/>
                <a:gd name="T12" fmla="*/ 26 w 33"/>
                <a:gd name="T13" fmla="*/ 0 h 68"/>
                <a:gd name="T14" fmla="*/ 16 w 33"/>
                <a:gd name="T15" fmla="*/ 2 h 68"/>
                <a:gd name="T16" fmla="*/ 14 w 33"/>
                <a:gd name="T17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68">
                  <a:moveTo>
                    <a:pt x="14" y="2"/>
                  </a:moveTo>
                  <a:cubicBezTo>
                    <a:pt x="12" y="2"/>
                    <a:pt x="9" y="1"/>
                    <a:pt x="6" y="0"/>
                  </a:cubicBezTo>
                  <a:lnTo>
                    <a:pt x="0" y="12"/>
                  </a:lnTo>
                  <a:lnTo>
                    <a:pt x="0" y="68"/>
                  </a:lnTo>
                  <a:lnTo>
                    <a:pt x="33" y="68"/>
                  </a:lnTo>
                  <a:lnTo>
                    <a:pt x="33" y="12"/>
                  </a:lnTo>
                  <a:lnTo>
                    <a:pt x="26" y="0"/>
                  </a:lnTo>
                  <a:cubicBezTo>
                    <a:pt x="23" y="1"/>
                    <a:pt x="20" y="2"/>
                    <a:pt x="16" y="2"/>
                  </a:cubicBezTo>
                  <a:cubicBezTo>
                    <a:pt x="15" y="2"/>
                    <a:pt x="15" y="2"/>
                    <a:pt x="14" y="2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6" name="Freeform 26"/>
            <p:cNvSpPr>
              <a:spLocks/>
            </p:cNvSpPr>
            <p:nvPr/>
          </p:nvSpPr>
          <p:spPr bwMode="auto">
            <a:xfrm>
              <a:off x="3527" y="2026"/>
              <a:ext cx="5" cy="31"/>
            </a:xfrm>
            <a:custGeom>
              <a:avLst/>
              <a:gdLst>
                <a:gd name="T0" fmla="*/ 25 w 25"/>
                <a:gd name="T1" fmla="*/ 129 h 135"/>
                <a:gd name="T2" fmla="*/ 17 w 25"/>
                <a:gd name="T3" fmla="*/ 6 h 135"/>
                <a:gd name="T4" fmla="*/ 10 w 25"/>
                <a:gd name="T5" fmla="*/ 0 h 135"/>
                <a:gd name="T6" fmla="*/ 4 w 25"/>
                <a:gd name="T7" fmla="*/ 6 h 135"/>
                <a:gd name="T8" fmla="*/ 0 w 25"/>
                <a:gd name="T9" fmla="*/ 128 h 135"/>
                <a:gd name="T10" fmla="*/ 3 w 25"/>
                <a:gd name="T11" fmla="*/ 133 h 135"/>
                <a:gd name="T12" fmla="*/ 9 w 25"/>
                <a:gd name="T13" fmla="*/ 135 h 135"/>
                <a:gd name="T14" fmla="*/ 14 w 25"/>
                <a:gd name="T15" fmla="*/ 135 h 135"/>
                <a:gd name="T16" fmla="*/ 25 w 25"/>
                <a:gd name="T17" fmla="*/ 1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35">
                  <a:moveTo>
                    <a:pt x="25" y="129"/>
                  </a:moveTo>
                  <a:lnTo>
                    <a:pt x="17" y="6"/>
                  </a:lnTo>
                  <a:cubicBezTo>
                    <a:pt x="17" y="3"/>
                    <a:pt x="14" y="0"/>
                    <a:pt x="10" y="0"/>
                  </a:cubicBezTo>
                  <a:cubicBezTo>
                    <a:pt x="7" y="0"/>
                    <a:pt x="4" y="3"/>
                    <a:pt x="4" y="6"/>
                  </a:cubicBezTo>
                  <a:lnTo>
                    <a:pt x="0" y="128"/>
                  </a:lnTo>
                  <a:cubicBezTo>
                    <a:pt x="0" y="129"/>
                    <a:pt x="1" y="131"/>
                    <a:pt x="3" y="133"/>
                  </a:cubicBezTo>
                  <a:cubicBezTo>
                    <a:pt x="5" y="134"/>
                    <a:pt x="8" y="134"/>
                    <a:pt x="9" y="135"/>
                  </a:cubicBezTo>
                  <a:lnTo>
                    <a:pt x="14" y="135"/>
                  </a:lnTo>
                  <a:cubicBezTo>
                    <a:pt x="21" y="134"/>
                    <a:pt x="25" y="130"/>
                    <a:pt x="25" y="129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3529" y="2057"/>
              <a:ext cx="1" cy="0"/>
            </a:xfrm>
            <a:custGeom>
              <a:avLst/>
              <a:gdLst>
                <a:gd name="T0" fmla="*/ 1 w 5"/>
                <a:gd name="T1" fmla="*/ 3 w 5"/>
                <a:gd name="T2" fmla="*/ 5 w 5"/>
                <a:gd name="T3" fmla="*/ 0 w 5"/>
                <a:gd name="T4" fmla="*/ 1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1" y="0"/>
                  </a:moveTo>
                  <a:cubicBezTo>
                    <a:pt x="2" y="0"/>
                    <a:pt x="2" y="0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lnTo>
                    <a:pt x="0" y="0"/>
                  </a:ln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8" name="Freeform 28"/>
            <p:cNvSpPr>
              <a:spLocks/>
            </p:cNvSpPr>
            <p:nvPr/>
          </p:nvSpPr>
          <p:spPr bwMode="auto">
            <a:xfrm>
              <a:off x="3414" y="2058"/>
              <a:ext cx="7" cy="15"/>
            </a:xfrm>
            <a:custGeom>
              <a:avLst/>
              <a:gdLst>
                <a:gd name="T0" fmla="*/ 19 w 33"/>
                <a:gd name="T1" fmla="*/ 2 h 68"/>
                <a:gd name="T2" fmla="*/ 27 w 33"/>
                <a:gd name="T3" fmla="*/ 0 h 68"/>
                <a:gd name="T4" fmla="*/ 33 w 33"/>
                <a:gd name="T5" fmla="*/ 12 h 68"/>
                <a:gd name="T6" fmla="*/ 33 w 33"/>
                <a:gd name="T7" fmla="*/ 68 h 68"/>
                <a:gd name="T8" fmla="*/ 0 w 33"/>
                <a:gd name="T9" fmla="*/ 68 h 68"/>
                <a:gd name="T10" fmla="*/ 0 w 33"/>
                <a:gd name="T11" fmla="*/ 12 h 68"/>
                <a:gd name="T12" fmla="*/ 7 w 33"/>
                <a:gd name="T13" fmla="*/ 0 h 68"/>
                <a:gd name="T14" fmla="*/ 17 w 33"/>
                <a:gd name="T15" fmla="*/ 2 h 68"/>
                <a:gd name="T16" fmla="*/ 19 w 33"/>
                <a:gd name="T17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68">
                  <a:moveTo>
                    <a:pt x="19" y="2"/>
                  </a:moveTo>
                  <a:cubicBezTo>
                    <a:pt x="21" y="2"/>
                    <a:pt x="24" y="1"/>
                    <a:pt x="27" y="0"/>
                  </a:cubicBezTo>
                  <a:lnTo>
                    <a:pt x="33" y="12"/>
                  </a:lnTo>
                  <a:lnTo>
                    <a:pt x="33" y="68"/>
                  </a:lnTo>
                  <a:lnTo>
                    <a:pt x="0" y="68"/>
                  </a:lnTo>
                  <a:lnTo>
                    <a:pt x="0" y="12"/>
                  </a:lnTo>
                  <a:lnTo>
                    <a:pt x="7" y="0"/>
                  </a:lnTo>
                  <a:cubicBezTo>
                    <a:pt x="10" y="1"/>
                    <a:pt x="13" y="2"/>
                    <a:pt x="17" y="2"/>
                  </a:cubicBezTo>
                  <a:cubicBezTo>
                    <a:pt x="18" y="2"/>
                    <a:pt x="18" y="2"/>
                    <a:pt x="19" y="2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9" name="Freeform 29"/>
            <p:cNvSpPr>
              <a:spLocks/>
            </p:cNvSpPr>
            <p:nvPr/>
          </p:nvSpPr>
          <p:spPr bwMode="auto">
            <a:xfrm>
              <a:off x="3415" y="2026"/>
              <a:ext cx="5" cy="31"/>
            </a:xfrm>
            <a:custGeom>
              <a:avLst/>
              <a:gdLst>
                <a:gd name="T0" fmla="*/ 0 w 25"/>
                <a:gd name="T1" fmla="*/ 129 h 135"/>
                <a:gd name="T2" fmla="*/ 8 w 25"/>
                <a:gd name="T3" fmla="*/ 6 h 135"/>
                <a:gd name="T4" fmla="*/ 15 w 25"/>
                <a:gd name="T5" fmla="*/ 0 h 135"/>
                <a:gd name="T6" fmla="*/ 21 w 25"/>
                <a:gd name="T7" fmla="*/ 6 h 135"/>
                <a:gd name="T8" fmla="*/ 25 w 25"/>
                <a:gd name="T9" fmla="*/ 128 h 135"/>
                <a:gd name="T10" fmla="*/ 22 w 25"/>
                <a:gd name="T11" fmla="*/ 133 h 135"/>
                <a:gd name="T12" fmla="*/ 16 w 25"/>
                <a:gd name="T13" fmla="*/ 135 h 135"/>
                <a:gd name="T14" fmla="*/ 11 w 25"/>
                <a:gd name="T15" fmla="*/ 135 h 135"/>
                <a:gd name="T16" fmla="*/ 0 w 25"/>
                <a:gd name="T17" fmla="*/ 1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35">
                  <a:moveTo>
                    <a:pt x="0" y="129"/>
                  </a:moveTo>
                  <a:lnTo>
                    <a:pt x="8" y="6"/>
                  </a:lnTo>
                  <a:cubicBezTo>
                    <a:pt x="8" y="3"/>
                    <a:pt x="11" y="0"/>
                    <a:pt x="15" y="0"/>
                  </a:cubicBezTo>
                  <a:cubicBezTo>
                    <a:pt x="18" y="0"/>
                    <a:pt x="21" y="3"/>
                    <a:pt x="21" y="6"/>
                  </a:cubicBezTo>
                  <a:lnTo>
                    <a:pt x="25" y="128"/>
                  </a:lnTo>
                  <a:cubicBezTo>
                    <a:pt x="25" y="129"/>
                    <a:pt x="24" y="131"/>
                    <a:pt x="22" y="133"/>
                  </a:cubicBezTo>
                  <a:cubicBezTo>
                    <a:pt x="20" y="134"/>
                    <a:pt x="17" y="134"/>
                    <a:pt x="16" y="135"/>
                  </a:cubicBezTo>
                  <a:lnTo>
                    <a:pt x="11" y="135"/>
                  </a:lnTo>
                  <a:cubicBezTo>
                    <a:pt x="4" y="134"/>
                    <a:pt x="0" y="130"/>
                    <a:pt x="0" y="129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0" name="Freeform 30"/>
            <p:cNvSpPr>
              <a:spLocks/>
            </p:cNvSpPr>
            <p:nvPr/>
          </p:nvSpPr>
          <p:spPr bwMode="auto">
            <a:xfrm>
              <a:off x="3417" y="2057"/>
              <a:ext cx="1" cy="0"/>
            </a:xfrm>
            <a:custGeom>
              <a:avLst/>
              <a:gdLst>
                <a:gd name="T0" fmla="*/ 4 w 5"/>
                <a:gd name="T1" fmla="*/ 2 w 5"/>
                <a:gd name="T2" fmla="*/ 0 w 5"/>
                <a:gd name="T3" fmla="*/ 5 w 5"/>
                <a:gd name="T4" fmla="*/ 4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4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lnTo>
                    <a:pt x="5" y="0"/>
                  </a:ln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3175" y="2076"/>
              <a:ext cx="236" cy="186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2" name="Rectangle 32"/>
            <p:cNvSpPr>
              <a:spLocks noChangeArrowheads="1"/>
            </p:cNvSpPr>
            <p:nvPr/>
          </p:nvSpPr>
          <p:spPr bwMode="auto">
            <a:xfrm>
              <a:off x="3535" y="2076"/>
              <a:ext cx="237" cy="186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3" name="Freeform 33"/>
            <p:cNvSpPr>
              <a:spLocks noEditPoints="1"/>
            </p:cNvSpPr>
            <p:nvPr/>
          </p:nvSpPr>
          <p:spPr bwMode="auto">
            <a:xfrm>
              <a:off x="3414" y="2140"/>
              <a:ext cx="119" cy="47"/>
            </a:xfrm>
            <a:custGeom>
              <a:avLst/>
              <a:gdLst>
                <a:gd name="T0" fmla="*/ 58 w 521"/>
                <a:gd name="T1" fmla="*/ 124 h 206"/>
                <a:gd name="T2" fmla="*/ 85 w 521"/>
                <a:gd name="T3" fmla="*/ 98 h 206"/>
                <a:gd name="T4" fmla="*/ 113 w 521"/>
                <a:gd name="T5" fmla="*/ 124 h 206"/>
                <a:gd name="T6" fmla="*/ 113 w 521"/>
                <a:gd name="T7" fmla="*/ 206 h 206"/>
                <a:gd name="T8" fmla="*/ 190 w 521"/>
                <a:gd name="T9" fmla="*/ 206 h 206"/>
                <a:gd name="T10" fmla="*/ 190 w 521"/>
                <a:gd name="T11" fmla="*/ 124 h 206"/>
                <a:gd name="T12" fmla="*/ 218 w 521"/>
                <a:gd name="T13" fmla="*/ 98 h 206"/>
                <a:gd name="T14" fmla="*/ 245 w 521"/>
                <a:gd name="T15" fmla="*/ 124 h 206"/>
                <a:gd name="T16" fmla="*/ 245 w 521"/>
                <a:gd name="T17" fmla="*/ 206 h 206"/>
                <a:gd name="T18" fmla="*/ 274 w 521"/>
                <a:gd name="T19" fmla="*/ 206 h 206"/>
                <a:gd name="T20" fmla="*/ 274 w 521"/>
                <a:gd name="T21" fmla="*/ 124 h 206"/>
                <a:gd name="T22" fmla="*/ 302 w 521"/>
                <a:gd name="T23" fmla="*/ 98 h 206"/>
                <a:gd name="T24" fmla="*/ 329 w 521"/>
                <a:gd name="T25" fmla="*/ 124 h 206"/>
                <a:gd name="T26" fmla="*/ 329 w 521"/>
                <a:gd name="T27" fmla="*/ 206 h 206"/>
                <a:gd name="T28" fmla="*/ 404 w 521"/>
                <a:gd name="T29" fmla="*/ 206 h 206"/>
                <a:gd name="T30" fmla="*/ 404 w 521"/>
                <a:gd name="T31" fmla="*/ 124 h 206"/>
                <a:gd name="T32" fmla="*/ 432 w 521"/>
                <a:gd name="T33" fmla="*/ 98 h 206"/>
                <a:gd name="T34" fmla="*/ 459 w 521"/>
                <a:gd name="T35" fmla="*/ 124 h 206"/>
                <a:gd name="T36" fmla="*/ 459 w 521"/>
                <a:gd name="T37" fmla="*/ 206 h 206"/>
                <a:gd name="T38" fmla="*/ 521 w 521"/>
                <a:gd name="T39" fmla="*/ 206 h 206"/>
                <a:gd name="T40" fmla="*/ 521 w 521"/>
                <a:gd name="T41" fmla="*/ 0 h 206"/>
                <a:gd name="T42" fmla="*/ 0 w 521"/>
                <a:gd name="T43" fmla="*/ 0 h 206"/>
                <a:gd name="T44" fmla="*/ 0 w 521"/>
                <a:gd name="T45" fmla="*/ 206 h 206"/>
                <a:gd name="T46" fmla="*/ 58 w 521"/>
                <a:gd name="T47" fmla="*/ 206 h 206"/>
                <a:gd name="T48" fmla="*/ 58 w 521"/>
                <a:gd name="T49" fmla="*/ 124 h 206"/>
                <a:gd name="T50" fmla="*/ 430 w 521"/>
                <a:gd name="T51" fmla="*/ 33 h 206"/>
                <a:gd name="T52" fmla="*/ 430 w 521"/>
                <a:gd name="T53" fmla="*/ 33 h 206"/>
                <a:gd name="T54" fmla="*/ 482 w 521"/>
                <a:gd name="T55" fmla="*/ 65 h 206"/>
                <a:gd name="T56" fmla="*/ 479 w 521"/>
                <a:gd name="T57" fmla="*/ 70 h 206"/>
                <a:gd name="T58" fmla="*/ 430 w 521"/>
                <a:gd name="T59" fmla="*/ 40 h 206"/>
                <a:gd name="T60" fmla="*/ 384 w 521"/>
                <a:gd name="T61" fmla="*/ 70 h 206"/>
                <a:gd name="T62" fmla="*/ 381 w 521"/>
                <a:gd name="T63" fmla="*/ 65 h 206"/>
                <a:gd name="T64" fmla="*/ 430 w 521"/>
                <a:gd name="T65" fmla="*/ 33 h 206"/>
                <a:gd name="T66" fmla="*/ 256 w 521"/>
                <a:gd name="T67" fmla="*/ 28 h 206"/>
                <a:gd name="T68" fmla="*/ 256 w 521"/>
                <a:gd name="T69" fmla="*/ 28 h 206"/>
                <a:gd name="T70" fmla="*/ 352 w 521"/>
                <a:gd name="T71" fmla="*/ 65 h 206"/>
                <a:gd name="T72" fmla="*/ 350 w 521"/>
                <a:gd name="T73" fmla="*/ 70 h 206"/>
                <a:gd name="T74" fmla="*/ 257 w 521"/>
                <a:gd name="T75" fmla="*/ 34 h 206"/>
                <a:gd name="T76" fmla="*/ 170 w 521"/>
                <a:gd name="T77" fmla="*/ 70 h 206"/>
                <a:gd name="T78" fmla="*/ 167 w 521"/>
                <a:gd name="T79" fmla="*/ 65 h 206"/>
                <a:gd name="T80" fmla="*/ 256 w 521"/>
                <a:gd name="T81" fmla="*/ 28 h 206"/>
                <a:gd name="T82" fmla="*/ 84 w 521"/>
                <a:gd name="T83" fmla="*/ 32 h 206"/>
                <a:gd name="T84" fmla="*/ 84 w 521"/>
                <a:gd name="T85" fmla="*/ 32 h 206"/>
                <a:gd name="T86" fmla="*/ 136 w 521"/>
                <a:gd name="T87" fmla="*/ 65 h 206"/>
                <a:gd name="T88" fmla="*/ 133 w 521"/>
                <a:gd name="T89" fmla="*/ 69 h 206"/>
                <a:gd name="T90" fmla="*/ 84 w 521"/>
                <a:gd name="T91" fmla="*/ 39 h 206"/>
                <a:gd name="T92" fmla="*/ 38 w 521"/>
                <a:gd name="T93" fmla="*/ 69 h 206"/>
                <a:gd name="T94" fmla="*/ 35 w 521"/>
                <a:gd name="T95" fmla="*/ 65 h 206"/>
                <a:gd name="T96" fmla="*/ 84 w 521"/>
                <a:gd name="T97" fmla="*/ 3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21" h="206">
                  <a:moveTo>
                    <a:pt x="58" y="124"/>
                  </a:moveTo>
                  <a:cubicBezTo>
                    <a:pt x="58" y="124"/>
                    <a:pt x="61" y="99"/>
                    <a:pt x="85" y="98"/>
                  </a:cubicBezTo>
                  <a:cubicBezTo>
                    <a:pt x="110" y="98"/>
                    <a:pt x="113" y="124"/>
                    <a:pt x="113" y="124"/>
                  </a:cubicBezTo>
                  <a:lnTo>
                    <a:pt x="113" y="206"/>
                  </a:lnTo>
                  <a:lnTo>
                    <a:pt x="190" y="206"/>
                  </a:lnTo>
                  <a:lnTo>
                    <a:pt x="190" y="124"/>
                  </a:lnTo>
                  <a:cubicBezTo>
                    <a:pt x="190" y="124"/>
                    <a:pt x="193" y="99"/>
                    <a:pt x="218" y="98"/>
                  </a:cubicBezTo>
                  <a:cubicBezTo>
                    <a:pt x="242" y="98"/>
                    <a:pt x="245" y="124"/>
                    <a:pt x="245" y="124"/>
                  </a:cubicBezTo>
                  <a:lnTo>
                    <a:pt x="245" y="206"/>
                  </a:lnTo>
                  <a:lnTo>
                    <a:pt x="274" y="206"/>
                  </a:lnTo>
                  <a:lnTo>
                    <a:pt x="274" y="124"/>
                  </a:lnTo>
                  <a:cubicBezTo>
                    <a:pt x="274" y="124"/>
                    <a:pt x="277" y="99"/>
                    <a:pt x="302" y="98"/>
                  </a:cubicBezTo>
                  <a:cubicBezTo>
                    <a:pt x="326" y="98"/>
                    <a:pt x="329" y="124"/>
                    <a:pt x="329" y="124"/>
                  </a:cubicBezTo>
                  <a:lnTo>
                    <a:pt x="329" y="206"/>
                  </a:lnTo>
                  <a:lnTo>
                    <a:pt x="404" y="206"/>
                  </a:lnTo>
                  <a:lnTo>
                    <a:pt x="404" y="124"/>
                  </a:lnTo>
                  <a:cubicBezTo>
                    <a:pt x="404" y="124"/>
                    <a:pt x="407" y="99"/>
                    <a:pt x="432" y="98"/>
                  </a:cubicBezTo>
                  <a:cubicBezTo>
                    <a:pt x="456" y="98"/>
                    <a:pt x="459" y="124"/>
                    <a:pt x="459" y="124"/>
                  </a:cubicBezTo>
                  <a:lnTo>
                    <a:pt x="459" y="206"/>
                  </a:lnTo>
                  <a:lnTo>
                    <a:pt x="521" y="206"/>
                  </a:lnTo>
                  <a:lnTo>
                    <a:pt x="521" y="0"/>
                  </a:lnTo>
                  <a:lnTo>
                    <a:pt x="0" y="0"/>
                  </a:lnTo>
                  <a:lnTo>
                    <a:pt x="0" y="206"/>
                  </a:lnTo>
                  <a:lnTo>
                    <a:pt x="58" y="206"/>
                  </a:lnTo>
                  <a:lnTo>
                    <a:pt x="58" y="124"/>
                  </a:lnTo>
                  <a:close/>
                  <a:moveTo>
                    <a:pt x="430" y="33"/>
                  </a:moveTo>
                  <a:lnTo>
                    <a:pt x="430" y="33"/>
                  </a:lnTo>
                  <a:lnTo>
                    <a:pt x="482" y="65"/>
                  </a:lnTo>
                  <a:lnTo>
                    <a:pt x="479" y="70"/>
                  </a:lnTo>
                  <a:lnTo>
                    <a:pt x="430" y="40"/>
                  </a:lnTo>
                  <a:lnTo>
                    <a:pt x="384" y="70"/>
                  </a:lnTo>
                  <a:lnTo>
                    <a:pt x="381" y="65"/>
                  </a:lnTo>
                  <a:lnTo>
                    <a:pt x="430" y="33"/>
                  </a:lnTo>
                  <a:close/>
                  <a:moveTo>
                    <a:pt x="256" y="28"/>
                  </a:moveTo>
                  <a:lnTo>
                    <a:pt x="256" y="28"/>
                  </a:lnTo>
                  <a:lnTo>
                    <a:pt x="352" y="65"/>
                  </a:lnTo>
                  <a:lnTo>
                    <a:pt x="350" y="70"/>
                  </a:lnTo>
                  <a:lnTo>
                    <a:pt x="257" y="34"/>
                  </a:lnTo>
                  <a:lnTo>
                    <a:pt x="170" y="70"/>
                  </a:lnTo>
                  <a:lnTo>
                    <a:pt x="167" y="65"/>
                  </a:lnTo>
                  <a:lnTo>
                    <a:pt x="256" y="28"/>
                  </a:lnTo>
                  <a:close/>
                  <a:moveTo>
                    <a:pt x="84" y="32"/>
                  </a:moveTo>
                  <a:lnTo>
                    <a:pt x="84" y="32"/>
                  </a:lnTo>
                  <a:lnTo>
                    <a:pt x="136" y="65"/>
                  </a:lnTo>
                  <a:lnTo>
                    <a:pt x="133" y="69"/>
                  </a:lnTo>
                  <a:lnTo>
                    <a:pt x="84" y="39"/>
                  </a:lnTo>
                  <a:lnTo>
                    <a:pt x="38" y="69"/>
                  </a:lnTo>
                  <a:lnTo>
                    <a:pt x="35" y="65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4" name="Freeform 34"/>
            <p:cNvSpPr>
              <a:spLocks noEditPoints="1"/>
            </p:cNvSpPr>
            <p:nvPr/>
          </p:nvSpPr>
          <p:spPr bwMode="auto">
            <a:xfrm>
              <a:off x="3414" y="2076"/>
              <a:ext cx="119" cy="62"/>
            </a:xfrm>
            <a:custGeom>
              <a:avLst/>
              <a:gdLst>
                <a:gd name="T0" fmla="*/ 58 w 521"/>
                <a:gd name="T1" fmla="*/ 167 h 269"/>
                <a:gd name="T2" fmla="*/ 113 w 521"/>
                <a:gd name="T3" fmla="*/ 167 h 269"/>
                <a:gd name="T4" fmla="*/ 113 w 521"/>
                <a:gd name="T5" fmla="*/ 269 h 269"/>
                <a:gd name="T6" fmla="*/ 190 w 521"/>
                <a:gd name="T7" fmla="*/ 269 h 269"/>
                <a:gd name="T8" fmla="*/ 190 w 521"/>
                <a:gd name="T9" fmla="*/ 167 h 269"/>
                <a:gd name="T10" fmla="*/ 245 w 521"/>
                <a:gd name="T11" fmla="*/ 167 h 269"/>
                <a:gd name="T12" fmla="*/ 245 w 521"/>
                <a:gd name="T13" fmla="*/ 269 h 269"/>
                <a:gd name="T14" fmla="*/ 274 w 521"/>
                <a:gd name="T15" fmla="*/ 269 h 269"/>
                <a:gd name="T16" fmla="*/ 274 w 521"/>
                <a:gd name="T17" fmla="*/ 167 h 269"/>
                <a:gd name="T18" fmla="*/ 329 w 521"/>
                <a:gd name="T19" fmla="*/ 167 h 269"/>
                <a:gd name="T20" fmla="*/ 329 w 521"/>
                <a:gd name="T21" fmla="*/ 269 h 269"/>
                <a:gd name="T22" fmla="*/ 404 w 521"/>
                <a:gd name="T23" fmla="*/ 269 h 269"/>
                <a:gd name="T24" fmla="*/ 404 w 521"/>
                <a:gd name="T25" fmla="*/ 167 h 269"/>
                <a:gd name="T26" fmla="*/ 459 w 521"/>
                <a:gd name="T27" fmla="*/ 167 h 269"/>
                <a:gd name="T28" fmla="*/ 459 w 521"/>
                <a:gd name="T29" fmla="*/ 269 h 269"/>
                <a:gd name="T30" fmla="*/ 521 w 521"/>
                <a:gd name="T31" fmla="*/ 269 h 269"/>
                <a:gd name="T32" fmla="*/ 521 w 521"/>
                <a:gd name="T33" fmla="*/ 0 h 269"/>
                <a:gd name="T34" fmla="*/ 0 w 521"/>
                <a:gd name="T35" fmla="*/ 0 h 269"/>
                <a:gd name="T36" fmla="*/ 0 w 521"/>
                <a:gd name="T37" fmla="*/ 269 h 269"/>
                <a:gd name="T38" fmla="*/ 58 w 521"/>
                <a:gd name="T39" fmla="*/ 269 h 269"/>
                <a:gd name="T40" fmla="*/ 58 w 521"/>
                <a:gd name="T41" fmla="*/ 167 h 269"/>
                <a:gd name="T42" fmla="*/ 431 w 521"/>
                <a:gd name="T43" fmla="*/ 104 h 269"/>
                <a:gd name="T44" fmla="*/ 431 w 521"/>
                <a:gd name="T45" fmla="*/ 104 h 269"/>
                <a:gd name="T46" fmla="*/ 483 w 521"/>
                <a:gd name="T47" fmla="*/ 135 h 269"/>
                <a:gd name="T48" fmla="*/ 478 w 521"/>
                <a:gd name="T49" fmla="*/ 138 h 269"/>
                <a:gd name="T50" fmla="*/ 431 w 521"/>
                <a:gd name="T51" fmla="*/ 109 h 269"/>
                <a:gd name="T52" fmla="*/ 385 w 521"/>
                <a:gd name="T53" fmla="*/ 137 h 269"/>
                <a:gd name="T54" fmla="*/ 380 w 521"/>
                <a:gd name="T55" fmla="*/ 135 h 269"/>
                <a:gd name="T56" fmla="*/ 431 w 521"/>
                <a:gd name="T57" fmla="*/ 104 h 269"/>
                <a:gd name="T58" fmla="*/ 256 w 521"/>
                <a:gd name="T59" fmla="*/ 97 h 269"/>
                <a:gd name="T60" fmla="*/ 256 w 521"/>
                <a:gd name="T61" fmla="*/ 97 h 269"/>
                <a:gd name="T62" fmla="*/ 352 w 521"/>
                <a:gd name="T63" fmla="*/ 133 h 269"/>
                <a:gd name="T64" fmla="*/ 350 w 521"/>
                <a:gd name="T65" fmla="*/ 139 h 269"/>
                <a:gd name="T66" fmla="*/ 257 w 521"/>
                <a:gd name="T67" fmla="*/ 103 h 269"/>
                <a:gd name="T68" fmla="*/ 170 w 521"/>
                <a:gd name="T69" fmla="*/ 139 h 269"/>
                <a:gd name="T70" fmla="*/ 167 w 521"/>
                <a:gd name="T71" fmla="*/ 133 h 269"/>
                <a:gd name="T72" fmla="*/ 256 w 521"/>
                <a:gd name="T73" fmla="*/ 97 h 269"/>
                <a:gd name="T74" fmla="*/ 39 w 521"/>
                <a:gd name="T75" fmla="*/ 137 h 269"/>
                <a:gd name="T76" fmla="*/ 39 w 521"/>
                <a:gd name="T77" fmla="*/ 137 h 269"/>
                <a:gd name="T78" fmla="*/ 34 w 521"/>
                <a:gd name="T79" fmla="*/ 135 h 269"/>
                <a:gd name="T80" fmla="*/ 85 w 521"/>
                <a:gd name="T81" fmla="*/ 104 h 269"/>
                <a:gd name="T82" fmla="*/ 137 w 521"/>
                <a:gd name="T83" fmla="*/ 135 h 269"/>
                <a:gd name="T84" fmla="*/ 132 w 521"/>
                <a:gd name="T85" fmla="*/ 137 h 269"/>
                <a:gd name="T86" fmla="*/ 85 w 521"/>
                <a:gd name="T87" fmla="*/ 109 h 269"/>
                <a:gd name="T88" fmla="*/ 39 w 521"/>
                <a:gd name="T89" fmla="*/ 137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1" h="269">
                  <a:moveTo>
                    <a:pt x="58" y="167"/>
                  </a:moveTo>
                  <a:lnTo>
                    <a:pt x="113" y="167"/>
                  </a:lnTo>
                  <a:lnTo>
                    <a:pt x="113" y="269"/>
                  </a:lnTo>
                  <a:lnTo>
                    <a:pt x="190" y="269"/>
                  </a:lnTo>
                  <a:lnTo>
                    <a:pt x="190" y="167"/>
                  </a:lnTo>
                  <a:lnTo>
                    <a:pt x="245" y="167"/>
                  </a:lnTo>
                  <a:lnTo>
                    <a:pt x="245" y="269"/>
                  </a:lnTo>
                  <a:lnTo>
                    <a:pt x="274" y="269"/>
                  </a:lnTo>
                  <a:lnTo>
                    <a:pt x="274" y="167"/>
                  </a:lnTo>
                  <a:lnTo>
                    <a:pt x="329" y="167"/>
                  </a:lnTo>
                  <a:lnTo>
                    <a:pt x="329" y="269"/>
                  </a:lnTo>
                  <a:lnTo>
                    <a:pt x="404" y="269"/>
                  </a:lnTo>
                  <a:lnTo>
                    <a:pt x="404" y="167"/>
                  </a:lnTo>
                  <a:lnTo>
                    <a:pt x="459" y="167"/>
                  </a:lnTo>
                  <a:lnTo>
                    <a:pt x="459" y="269"/>
                  </a:lnTo>
                  <a:lnTo>
                    <a:pt x="521" y="269"/>
                  </a:lnTo>
                  <a:lnTo>
                    <a:pt x="521" y="0"/>
                  </a:lnTo>
                  <a:lnTo>
                    <a:pt x="0" y="0"/>
                  </a:lnTo>
                  <a:lnTo>
                    <a:pt x="0" y="269"/>
                  </a:lnTo>
                  <a:lnTo>
                    <a:pt x="58" y="269"/>
                  </a:lnTo>
                  <a:lnTo>
                    <a:pt x="58" y="167"/>
                  </a:lnTo>
                  <a:close/>
                  <a:moveTo>
                    <a:pt x="431" y="104"/>
                  </a:moveTo>
                  <a:lnTo>
                    <a:pt x="431" y="104"/>
                  </a:lnTo>
                  <a:cubicBezTo>
                    <a:pt x="453" y="104"/>
                    <a:pt x="473" y="117"/>
                    <a:pt x="483" y="135"/>
                  </a:cubicBezTo>
                  <a:lnTo>
                    <a:pt x="478" y="138"/>
                  </a:lnTo>
                  <a:cubicBezTo>
                    <a:pt x="469" y="121"/>
                    <a:pt x="451" y="109"/>
                    <a:pt x="431" y="109"/>
                  </a:cubicBezTo>
                  <a:cubicBezTo>
                    <a:pt x="411" y="109"/>
                    <a:pt x="394" y="121"/>
                    <a:pt x="385" y="137"/>
                  </a:cubicBezTo>
                  <a:lnTo>
                    <a:pt x="380" y="135"/>
                  </a:lnTo>
                  <a:cubicBezTo>
                    <a:pt x="390" y="117"/>
                    <a:pt x="409" y="104"/>
                    <a:pt x="431" y="104"/>
                  </a:cubicBezTo>
                  <a:close/>
                  <a:moveTo>
                    <a:pt x="256" y="97"/>
                  </a:moveTo>
                  <a:lnTo>
                    <a:pt x="256" y="97"/>
                  </a:lnTo>
                  <a:lnTo>
                    <a:pt x="352" y="133"/>
                  </a:lnTo>
                  <a:lnTo>
                    <a:pt x="350" y="139"/>
                  </a:lnTo>
                  <a:lnTo>
                    <a:pt x="257" y="103"/>
                  </a:lnTo>
                  <a:lnTo>
                    <a:pt x="170" y="139"/>
                  </a:lnTo>
                  <a:lnTo>
                    <a:pt x="167" y="133"/>
                  </a:lnTo>
                  <a:lnTo>
                    <a:pt x="256" y="97"/>
                  </a:lnTo>
                  <a:close/>
                  <a:moveTo>
                    <a:pt x="39" y="137"/>
                  </a:moveTo>
                  <a:lnTo>
                    <a:pt x="39" y="137"/>
                  </a:lnTo>
                  <a:lnTo>
                    <a:pt x="34" y="135"/>
                  </a:lnTo>
                  <a:cubicBezTo>
                    <a:pt x="44" y="117"/>
                    <a:pt x="63" y="104"/>
                    <a:pt x="85" y="104"/>
                  </a:cubicBezTo>
                  <a:cubicBezTo>
                    <a:pt x="107" y="104"/>
                    <a:pt x="127" y="116"/>
                    <a:pt x="137" y="135"/>
                  </a:cubicBezTo>
                  <a:lnTo>
                    <a:pt x="132" y="137"/>
                  </a:lnTo>
                  <a:cubicBezTo>
                    <a:pt x="123" y="121"/>
                    <a:pt x="105" y="109"/>
                    <a:pt x="85" y="109"/>
                  </a:cubicBezTo>
                  <a:cubicBezTo>
                    <a:pt x="65" y="109"/>
                    <a:pt x="48" y="121"/>
                    <a:pt x="39" y="137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5" name="Freeform 35"/>
            <p:cNvSpPr>
              <a:spLocks noEditPoints="1"/>
            </p:cNvSpPr>
            <p:nvPr/>
          </p:nvSpPr>
          <p:spPr bwMode="auto">
            <a:xfrm>
              <a:off x="3414" y="2200"/>
              <a:ext cx="119" cy="62"/>
            </a:xfrm>
            <a:custGeom>
              <a:avLst/>
              <a:gdLst>
                <a:gd name="T0" fmla="*/ 0 w 521"/>
                <a:gd name="T1" fmla="*/ 269 h 269"/>
                <a:gd name="T2" fmla="*/ 194 w 521"/>
                <a:gd name="T3" fmla="*/ 269 h 269"/>
                <a:gd name="T4" fmla="*/ 194 w 521"/>
                <a:gd name="T5" fmla="*/ 98 h 269"/>
                <a:gd name="T6" fmla="*/ 260 w 521"/>
                <a:gd name="T7" fmla="*/ 50 h 269"/>
                <a:gd name="T8" fmla="*/ 325 w 521"/>
                <a:gd name="T9" fmla="*/ 98 h 269"/>
                <a:gd name="T10" fmla="*/ 325 w 521"/>
                <a:gd name="T11" fmla="*/ 269 h 269"/>
                <a:gd name="T12" fmla="*/ 521 w 521"/>
                <a:gd name="T13" fmla="*/ 269 h 269"/>
                <a:gd name="T14" fmla="*/ 521 w 521"/>
                <a:gd name="T15" fmla="*/ 0 h 269"/>
                <a:gd name="T16" fmla="*/ 0 w 521"/>
                <a:gd name="T17" fmla="*/ 0 h 269"/>
                <a:gd name="T18" fmla="*/ 0 w 521"/>
                <a:gd name="T19" fmla="*/ 269 h 269"/>
                <a:gd name="T20" fmla="*/ 404 w 521"/>
                <a:gd name="T21" fmla="*/ 82 h 269"/>
                <a:gd name="T22" fmla="*/ 404 w 521"/>
                <a:gd name="T23" fmla="*/ 82 h 269"/>
                <a:gd name="T24" fmla="*/ 432 w 521"/>
                <a:gd name="T25" fmla="*/ 57 h 269"/>
                <a:gd name="T26" fmla="*/ 459 w 521"/>
                <a:gd name="T27" fmla="*/ 82 h 269"/>
                <a:gd name="T28" fmla="*/ 459 w 521"/>
                <a:gd name="T29" fmla="*/ 177 h 269"/>
                <a:gd name="T30" fmla="*/ 404 w 521"/>
                <a:gd name="T31" fmla="*/ 177 h 269"/>
                <a:gd name="T32" fmla="*/ 404 w 521"/>
                <a:gd name="T33" fmla="*/ 82 h 269"/>
                <a:gd name="T34" fmla="*/ 85 w 521"/>
                <a:gd name="T35" fmla="*/ 57 h 269"/>
                <a:gd name="T36" fmla="*/ 85 w 521"/>
                <a:gd name="T37" fmla="*/ 57 h 269"/>
                <a:gd name="T38" fmla="*/ 113 w 521"/>
                <a:gd name="T39" fmla="*/ 82 h 269"/>
                <a:gd name="T40" fmla="*/ 113 w 521"/>
                <a:gd name="T41" fmla="*/ 177 h 269"/>
                <a:gd name="T42" fmla="*/ 58 w 521"/>
                <a:gd name="T43" fmla="*/ 177 h 269"/>
                <a:gd name="T44" fmla="*/ 58 w 521"/>
                <a:gd name="T45" fmla="*/ 82 h 269"/>
                <a:gd name="T46" fmla="*/ 85 w 521"/>
                <a:gd name="T47" fmla="*/ 57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1" h="269">
                  <a:moveTo>
                    <a:pt x="0" y="269"/>
                  </a:moveTo>
                  <a:lnTo>
                    <a:pt x="194" y="269"/>
                  </a:lnTo>
                  <a:lnTo>
                    <a:pt x="194" y="98"/>
                  </a:lnTo>
                  <a:cubicBezTo>
                    <a:pt x="194" y="98"/>
                    <a:pt x="202" y="50"/>
                    <a:pt x="260" y="50"/>
                  </a:cubicBezTo>
                  <a:cubicBezTo>
                    <a:pt x="317" y="49"/>
                    <a:pt x="325" y="98"/>
                    <a:pt x="325" y="98"/>
                  </a:cubicBezTo>
                  <a:lnTo>
                    <a:pt x="325" y="269"/>
                  </a:lnTo>
                  <a:lnTo>
                    <a:pt x="521" y="269"/>
                  </a:lnTo>
                  <a:lnTo>
                    <a:pt x="521" y="0"/>
                  </a:lnTo>
                  <a:lnTo>
                    <a:pt x="0" y="0"/>
                  </a:lnTo>
                  <a:lnTo>
                    <a:pt x="0" y="269"/>
                  </a:lnTo>
                  <a:close/>
                  <a:moveTo>
                    <a:pt x="404" y="82"/>
                  </a:moveTo>
                  <a:lnTo>
                    <a:pt x="404" y="82"/>
                  </a:lnTo>
                  <a:cubicBezTo>
                    <a:pt x="404" y="82"/>
                    <a:pt x="407" y="57"/>
                    <a:pt x="432" y="57"/>
                  </a:cubicBezTo>
                  <a:cubicBezTo>
                    <a:pt x="456" y="57"/>
                    <a:pt x="459" y="82"/>
                    <a:pt x="459" y="82"/>
                  </a:cubicBezTo>
                  <a:lnTo>
                    <a:pt x="459" y="177"/>
                  </a:lnTo>
                  <a:lnTo>
                    <a:pt x="404" y="177"/>
                  </a:lnTo>
                  <a:lnTo>
                    <a:pt x="404" y="82"/>
                  </a:lnTo>
                  <a:close/>
                  <a:moveTo>
                    <a:pt x="85" y="57"/>
                  </a:moveTo>
                  <a:lnTo>
                    <a:pt x="85" y="57"/>
                  </a:lnTo>
                  <a:cubicBezTo>
                    <a:pt x="110" y="57"/>
                    <a:pt x="113" y="82"/>
                    <a:pt x="113" y="82"/>
                  </a:cubicBezTo>
                  <a:lnTo>
                    <a:pt x="113" y="177"/>
                  </a:lnTo>
                  <a:lnTo>
                    <a:pt x="58" y="177"/>
                  </a:lnTo>
                  <a:lnTo>
                    <a:pt x="58" y="82"/>
                  </a:lnTo>
                  <a:cubicBezTo>
                    <a:pt x="58" y="82"/>
                    <a:pt x="61" y="57"/>
                    <a:pt x="85" y="57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6" name="Rectangle 36"/>
            <p:cNvSpPr>
              <a:spLocks noChangeArrowheads="1"/>
            </p:cNvSpPr>
            <p:nvPr/>
          </p:nvSpPr>
          <p:spPr bwMode="auto">
            <a:xfrm>
              <a:off x="3414" y="2189"/>
              <a:ext cx="119" cy="9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7" name="Rectangle 37"/>
            <p:cNvSpPr>
              <a:spLocks noChangeArrowheads="1"/>
            </p:cNvSpPr>
            <p:nvPr/>
          </p:nvSpPr>
          <p:spPr bwMode="auto">
            <a:xfrm>
              <a:off x="3414" y="2138"/>
              <a:ext cx="13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8" name="Rectangle 38"/>
            <p:cNvSpPr>
              <a:spLocks noChangeArrowheads="1"/>
            </p:cNvSpPr>
            <p:nvPr/>
          </p:nvSpPr>
          <p:spPr bwMode="auto">
            <a:xfrm>
              <a:off x="3518" y="2138"/>
              <a:ext cx="15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59" name="Rectangle 39"/>
            <p:cNvSpPr>
              <a:spLocks noChangeArrowheads="1"/>
            </p:cNvSpPr>
            <p:nvPr/>
          </p:nvSpPr>
          <p:spPr bwMode="auto">
            <a:xfrm>
              <a:off x="3489" y="2138"/>
              <a:ext cx="17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0" name="Rectangle 40"/>
            <p:cNvSpPr>
              <a:spLocks noChangeArrowheads="1"/>
            </p:cNvSpPr>
            <p:nvPr/>
          </p:nvSpPr>
          <p:spPr bwMode="auto">
            <a:xfrm>
              <a:off x="3470" y="2138"/>
              <a:ext cx="6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1" name="Rectangle 41"/>
            <p:cNvSpPr>
              <a:spLocks noChangeArrowheads="1"/>
            </p:cNvSpPr>
            <p:nvPr/>
          </p:nvSpPr>
          <p:spPr bwMode="auto">
            <a:xfrm>
              <a:off x="3440" y="2138"/>
              <a:ext cx="17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2" name="Freeform 42"/>
            <p:cNvSpPr>
              <a:spLocks/>
            </p:cNvSpPr>
            <p:nvPr/>
          </p:nvSpPr>
          <p:spPr bwMode="auto">
            <a:xfrm>
              <a:off x="3448" y="1987"/>
              <a:ext cx="51" cy="12"/>
            </a:xfrm>
            <a:custGeom>
              <a:avLst/>
              <a:gdLst>
                <a:gd name="T0" fmla="*/ 0 w 224"/>
                <a:gd name="T1" fmla="*/ 0 h 51"/>
                <a:gd name="T2" fmla="*/ 17 w 224"/>
                <a:gd name="T3" fmla="*/ 51 h 51"/>
                <a:gd name="T4" fmla="*/ 207 w 224"/>
                <a:gd name="T5" fmla="*/ 51 h 51"/>
                <a:gd name="T6" fmla="*/ 224 w 224"/>
                <a:gd name="T7" fmla="*/ 0 h 51"/>
                <a:gd name="T8" fmla="*/ 0 w 224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51">
                  <a:moveTo>
                    <a:pt x="0" y="0"/>
                  </a:moveTo>
                  <a:lnTo>
                    <a:pt x="17" y="51"/>
                  </a:lnTo>
                  <a:lnTo>
                    <a:pt x="207" y="51"/>
                  </a:lnTo>
                  <a:lnTo>
                    <a:pt x="2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3" name="Freeform 43"/>
            <p:cNvSpPr>
              <a:spLocks/>
            </p:cNvSpPr>
            <p:nvPr/>
          </p:nvSpPr>
          <p:spPr bwMode="auto">
            <a:xfrm>
              <a:off x="3419" y="2000"/>
              <a:ext cx="109" cy="54"/>
            </a:xfrm>
            <a:custGeom>
              <a:avLst/>
              <a:gdLst>
                <a:gd name="T0" fmla="*/ 334 w 481"/>
                <a:gd name="T1" fmla="*/ 0 h 233"/>
                <a:gd name="T2" fmla="*/ 144 w 481"/>
                <a:gd name="T3" fmla="*/ 0 h 233"/>
                <a:gd name="T4" fmla="*/ 10 w 481"/>
                <a:gd name="T5" fmla="*/ 233 h 233"/>
                <a:gd name="T6" fmla="*/ 147 w 481"/>
                <a:gd name="T7" fmla="*/ 233 h 233"/>
                <a:gd name="T8" fmla="*/ 179 w 481"/>
                <a:gd name="T9" fmla="*/ 144 h 233"/>
                <a:gd name="T10" fmla="*/ 168 w 481"/>
                <a:gd name="T11" fmla="*/ 134 h 233"/>
                <a:gd name="T12" fmla="*/ 168 w 481"/>
                <a:gd name="T13" fmla="*/ 117 h 233"/>
                <a:gd name="T14" fmla="*/ 241 w 481"/>
                <a:gd name="T15" fmla="*/ 92 h 233"/>
                <a:gd name="T16" fmla="*/ 310 w 481"/>
                <a:gd name="T17" fmla="*/ 117 h 233"/>
                <a:gd name="T18" fmla="*/ 310 w 481"/>
                <a:gd name="T19" fmla="*/ 134 h 233"/>
                <a:gd name="T20" fmla="*/ 300 w 481"/>
                <a:gd name="T21" fmla="*/ 144 h 233"/>
                <a:gd name="T22" fmla="*/ 331 w 481"/>
                <a:gd name="T23" fmla="*/ 233 h 233"/>
                <a:gd name="T24" fmla="*/ 468 w 481"/>
                <a:gd name="T25" fmla="*/ 233 h 233"/>
                <a:gd name="T26" fmla="*/ 334 w 481"/>
                <a:gd name="T2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1" h="233">
                  <a:moveTo>
                    <a:pt x="334" y="0"/>
                  </a:moveTo>
                  <a:lnTo>
                    <a:pt x="144" y="0"/>
                  </a:lnTo>
                  <a:cubicBezTo>
                    <a:pt x="54" y="41"/>
                    <a:pt x="0" y="132"/>
                    <a:pt x="10" y="233"/>
                  </a:cubicBezTo>
                  <a:lnTo>
                    <a:pt x="147" y="233"/>
                  </a:lnTo>
                  <a:lnTo>
                    <a:pt x="179" y="144"/>
                  </a:lnTo>
                  <a:lnTo>
                    <a:pt x="168" y="134"/>
                  </a:lnTo>
                  <a:lnTo>
                    <a:pt x="168" y="117"/>
                  </a:lnTo>
                  <a:cubicBezTo>
                    <a:pt x="168" y="117"/>
                    <a:pt x="188" y="93"/>
                    <a:pt x="241" y="92"/>
                  </a:cubicBezTo>
                  <a:cubicBezTo>
                    <a:pt x="287" y="92"/>
                    <a:pt x="310" y="117"/>
                    <a:pt x="310" y="117"/>
                  </a:cubicBezTo>
                  <a:lnTo>
                    <a:pt x="310" y="134"/>
                  </a:lnTo>
                  <a:lnTo>
                    <a:pt x="300" y="144"/>
                  </a:lnTo>
                  <a:lnTo>
                    <a:pt x="331" y="233"/>
                  </a:lnTo>
                  <a:lnTo>
                    <a:pt x="468" y="233"/>
                  </a:lnTo>
                  <a:cubicBezTo>
                    <a:pt x="481" y="133"/>
                    <a:pt x="418" y="35"/>
                    <a:pt x="334" y="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4" name="Freeform 44"/>
            <p:cNvSpPr>
              <a:spLocks/>
            </p:cNvSpPr>
            <p:nvPr/>
          </p:nvSpPr>
          <p:spPr bwMode="auto">
            <a:xfrm>
              <a:off x="3494" y="2056"/>
              <a:ext cx="32" cy="17"/>
            </a:xfrm>
            <a:custGeom>
              <a:avLst/>
              <a:gdLst>
                <a:gd name="T0" fmla="*/ 139 w 139"/>
                <a:gd name="T1" fmla="*/ 6 h 77"/>
                <a:gd name="T2" fmla="*/ 136 w 139"/>
                <a:gd name="T3" fmla="*/ 0 h 77"/>
                <a:gd name="T4" fmla="*/ 0 w 139"/>
                <a:gd name="T5" fmla="*/ 0 h 77"/>
                <a:gd name="T6" fmla="*/ 0 w 139"/>
                <a:gd name="T7" fmla="*/ 77 h 77"/>
                <a:gd name="T8" fmla="*/ 131 w 139"/>
                <a:gd name="T9" fmla="*/ 77 h 77"/>
                <a:gd name="T10" fmla="*/ 131 w 139"/>
                <a:gd name="T11" fmla="*/ 20 h 77"/>
                <a:gd name="T12" fmla="*/ 139 w 139"/>
                <a:gd name="T13" fmla="*/ 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77">
                  <a:moveTo>
                    <a:pt x="139" y="6"/>
                  </a:moveTo>
                  <a:cubicBezTo>
                    <a:pt x="137" y="4"/>
                    <a:pt x="136" y="2"/>
                    <a:pt x="136" y="0"/>
                  </a:cubicBezTo>
                  <a:lnTo>
                    <a:pt x="0" y="0"/>
                  </a:lnTo>
                  <a:lnTo>
                    <a:pt x="0" y="77"/>
                  </a:lnTo>
                  <a:lnTo>
                    <a:pt x="131" y="77"/>
                  </a:lnTo>
                  <a:lnTo>
                    <a:pt x="131" y="20"/>
                  </a:lnTo>
                  <a:lnTo>
                    <a:pt x="139" y="6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5" name="Freeform 45"/>
            <p:cNvSpPr>
              <a:spLocks/>
            </p:cNvSpPr>
            <p:nvPr/>
          </p:nvSpPr>
          <p:spPr bwMode="auto">
            <a:xfrm>
              <a:off x="3421" y="2056"/>
              <a:ext cx="32" cy="17"/>
            </a:xfrm>
            <a:custGeom>
              <a:avLst/>
              <a:gdLst>
                <a:gd name="T0" fmla="*/ 0 w 139"/>
                <a:gd name="T1" fmla="*/ 5 h 77"/>
                <a:gd name="T2" fmla="*/ 3 w 139"/>
                <a:gd name="T3" fmla="*/ 0 h 77"/>
                <a:gd name="T4" fmla="*/ 139 w 139"/>
                <a:gd name="T5" fmla="*/ 0 h 77"/>
                <a:gd name="T6" fmla="*/ 139 w 139"/>
                <a:gd name="T7" fmla="*/ 77 h 77"/>
                <a:gd name="T8" fmla="*/ 7 w 139"/>
                <a:gd name="T9" fmla="*/ 77 h 77"/>
                <a:gd name="T10" fmla="*/ 7 w 139"/>
                <a:gd name="T11" fmla="*/ 20 h 77"/>
                <a:gd name="T12" fmla="*/ 0 w 139"/>
                <a:gd name="T13" fmla="*/ 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77">
                  <a:moveTo>
                    <a:pt x="0" y="5"/>
                  </a:moveTo>
                  <a:cubicBezTo>
                    <a:pt x="1" y="4"/>
                    <a:pt x="3" y="2"/>
                    <a:pt x="3" y="0"/>
                  </a:cubicBezTo>
                  <a:lnTo>
                    <a:pt x="139" y="0"/>
                  </a:lnTo>
                  <a:lnTo>
                    <a:pt x="139" y="77"/>
                  </a:lnTo>
                  <a:lnTo>
                    <a:pt x="7" y="77"/>
                  </a:lnTo>
                  <a:lnTo>
                    <a:pt x="7" y="2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66" name="Freeform 46"/>
            <p:cNvSpPr>
              <a:spLocks noEditPoints="1"/>
            </p:cNvSpPr>
            <p:nvPr/>
          </p:nvSpPr>
          <p:spPr bwMode="auto">
            <a:xfrm>
              <a:off x="3454" y="2023"/>
              <a:ext cx="39" cy="50"/>
            </a:xfrm>
            <a:custGeom>
              <a:avLst/>
              <a:gdLst>
                <a:gd name="T0" fmla="*/ 140 w 172"/>
                <a:gd name="T1" fmla="*/ 45 h 218"/>
                <a:gd name="T2" fmla="*/ 151 w 172"/>
                <a:gd name="T3" fmla="*/ 33 h 218"/>
                <a:gd name="T4" fmla="*/ 151 w 172"/>
                <a:gd name="T5" fmla="*/ 21 h 218"/>
                <a:gd name="T6" fmla="*/ 87 w 172"/>
                <a:gd name="T7" fmla="*/ 0 h 218"/>
                <a:gd name="T8" fmla="*/ 21 w 172"/>
                <a:gd name="T9" fmla="*/ 21 h 218"/>
                <a:gd name="T10" fmla="*/ 21 w 172"/>
                <a:gd name="T11" fmla="*/ 33 h 218"/>
                <a:gd name="T12" fmla="*/ 32 w 172"/>
                <a:gd name="T13" fmla="*/ 45 h 218"/>
                <a:gd name="T14" fmla="*/ 0 w 172"/>
                <a:gd name="T15" fmla="*/ 136 h 218"/>
                <a:gd name="T16" fmla="*/ 0 w 172"/>
                <a:gd name="T17" fmla="*/ 218 h 218"/>
                <a:gd name="T18" fmla="*/ 172 w 172"/>
                <a:gd name="T19" fmla="*/ 218 h 218"/>
                <a:gd name="T20" fmla="*/ 172 w 172"/>
                <a:gd name="T21" fmla="*/ 136 h 218"/>
                <a:gd name="T22" fmla="*/ 140 w 172"/>
                <a:gd name="T23" fmla="*/ 45 h 218"/>
                <a:gd name="T24" fmla="*/ 132 w 172"/>
                <a:gd name="T25" fmla="*/ 34 h 218"/>
                <a:gd name="T26" fmla="*/ 132 w 172"/>
                <a:gd name="T27" fmla="*/ 34 h 218"/>
                <a:gd name="T28" fmla="*/ 86 w 172"/>
                <a:gd name="T29" fmla="*/ 20 h 218"/>
                <a:gd name="T30" fmla="*/ 41 w 172"/>
                <a:gd name="T31" fmla="*/ 34 h 218"/>
                <a:gd name="T32" fmla="*/ 37 w 172"/>
                <a:gd name="T33" fmla="*/ 30 h 218"/>
                <a:gd name="T34" fmla="*/ 86 w 172"/>
                <a:gd name="T35" fmla="*/ 15 h 218"/>
                <a:gd name="T36" fmla="*/ 136 w 172"/>
                <a:gd name="T37" fmla="*/ 30 h 218"/>
                <a:gd name="T38" fmla="*/ 132 w 172"/>
                <a:gd name="T39" fmla="*/ 3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2" h="218">
                  <a:moveTo>
                    <a:pt x="140" y="45"/>
                  </a:moveTo>
                  <a:lnTo>
                    <a:pt x="151" y="33"/>
                  </a:lnTo>
                  <a:lnTo>
                    <a:pt x="151" y="21"/>
                  </a:lnTo>
                  <a:cubicBezTo>
                    <a:pt x="151" y="21"/>
                    <a:pt x="130" y="0"/>
                    <a:pt x="87" y="0"/>
                  </a:cubicBezTo>
                  <a:cubicBezTo>
                    <a:pt x="42" y="1"/>
                    <a:pt x="21" y="21"/>
                    <a:pt x="21" y="21"/>
                  </a:cubicBezTo>
                  <a:lnTo>
                    <a:pt x="21" y="33"/>
                  </a:lnTo>
                  <a:lnTo>
                    <a:pt x="32" y="45"/>
                  </a:lnTo>
                  <a:lnTo>
                    <a:pt x="0" y="136"/>
                  </a:lnTo>
                  <a:lnTo>
                    <a:pt x="0" y="218"/>
                  </a:lnTo>
                  <a:lnTo>
                    <a:pt x="172" y="218"/>
                  </a:lnTo>
                  <a:lnTo>
                    <a:pt x="172" y="136"/>
                  </a:lnTo>
                  <a:lnTo>
                    <a:pt x="140" y="45"/>
                  </a:lnTo>
                  <a:close/>
                  <a:moveTo>
                    <a:pt x="132" y="34"/>
                  </a:moveTo>
                  <a:lnTo>
                    <a:pt x="132" y="34"/>
                  </a:lnTo>
                  <a:cubicBezTo>
                    <a:pt x="124" y="26"/>
                    <a:pt x="106" y="20"/>
                    <a:pt x="86" y="20"/>
                  </a:cubicBezTo>
                  <a:cubicBezTo>
                    <a:pt x="66" y="20"/>
                    <a:pt x="49" y="26"/>
                    <a:pt x="41" y="34"/>
                  </a:cubicBezTo>
                  <a:lnTo>
                    <a:pt x="37" y="30"/>
                  </a:lnTo>
                  <a:cubicBezTo>
                    <a:pt x="47" y="21"/>
                    <a:pt x="65" y="15"/>
                    <a:pt x="86" y="15"/>
                  </a:cubicBezTo>
                  <a:cubicBezTo>
                    <a:pt x="107" y="15"/>
                    <a:pt x="126" y="21"/>
                    <a:pt x="136" y="30"/>
                  </a:cubicBezTo>
                  <a:lnTo>
                    <a:pt x="132" y="34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</p:grpSp>
      <p:sp>
        <p:nvSpPr>
          <p:cNvPr id="69" name="Označba mesta besedila 68"/>
          <p:cNvSpPr>
            <a:spLocks noGrp="1"/>
          </p:cNvSpPr>
          <p:nvPr>
            <p:ph type="body" sz="quarter" idx="19" hasCustomPrompt="1"/>
          </p:nvPr>
        </p:nvSpPr>
        <p:spPr>
          <a:xfrm>
            <a:off x="2165531" y="6497248"/>
            <a:ext cx="10034134" cy="338554"/>
          </a:xfrm>
          <a:noFill/>
        </p:spPr>
        <p:txBody>
          <a:bodyPr wrap="square" rtlCol="0" anchor="ctr" anchorCtr="0">
            <a:spAutoFit/>
          </a:bodyPr>
          <a:lstStyle>
            <a:lvl1pPr marL="0" indent="0" algn="ctr">
              <a:buFontTx/>
              <a:buNone/>
              <a:defRPr lang="sl-SI" sz="1600" i="1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 algn="ctr"/>
            <a:r>
              <a:rPr lang="sl-SI" dirty="0"/>
              <a:t>Vpišite kraj in datum predstavitve (Maribor, 22. november 2016)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sz="quarter" idx="20" hasCustomPrompt="1"/>
          </p:nvPr>
        </p:nvSpPr>
        <p:spPr>
          <a:xfrm>
            <a:off x="7176120" y="92234"/>
            <a:ext cx="4824536" cy="1375621"/>
          </a:xfrm>
        </p:spPr>
        <p:txBody>
          <a:bodyPr anchor="ctr"/>
          <a:lstStyle>
            <a:lvl1pPr marL="0" indent="0" algn="ctr">
              <a:buNone/>
              <a:defRPr sz="24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sl-SI" dirty="0"/>
              <a:t>Vstavite logotip laboratorija, katedre ali inštituta</a:t>
            </a:r>
          </a:p>
        </p:txBody>
      </p:sp>
      <p:sp>
        <p:nvSpPr>
          <p:cNvPr id="5" name="Naslov 4"/>
          <p:cNvSpPr>
            <a:spLocks noGrp="1"/>
          </p:cNvSpPr>
          <p:nvPr>
            <p:ph type="title" hasCustomPrompt="1"/>
          </p:nvPr>
        </p:nvSpPr>
        <p:spPr>
          <a:xfrm>
            <a:off x="2321726" y="1575389"/>
            <a:ext cx="9678930" cy="214077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sl-SI" dirty="0"/>
              <a:t>VSTAVITE NASLOV PREDSTAVITVE</a:t>
            </a:r>
          </a:p>
        </p:txBody>
      </p:sp>
    </p:spTree>
    <p:extLst>
      <p:ext uri="{BB962C8B-B14F-4D97-AF65-F5344CB8AC3E}">
        <p14:creationId xmlns:p14="http://schemas.microsoft.com/office/powerpoint/2010/main" val="33976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lang="sl-SI"/>
            </a:lvl1pPr>
          </a:lstStyle>
          <a:p>
            <a:pPr marL="0" lvl="0" algn="l"/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922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vert"/>
          <a:lstStyle>
            <a:lvl1pPr>
              <a:defRPr lang="sl-SI"/>
            </a:lvl1pPr>
          </a:lstStyle>
          <a:p>
            <a:pPr marL="0" lvl="0" algn="l"/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080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l-SI"/>
            </a:lvl1pPr>
          </a:lstStyle>
          <a:p>
            <a:pPr marL="0" lvl="0" algn="l"/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029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465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l-SI"/>
            </a:lvl1pPr>
          </a:lstStyle>
          <a:p>
            <a:pPr marL="0" lvl="0" algn="l"/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1938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l-SI"/>
            </a:lvl1pPr>
          </a:lstStyle>
          <a:p>
            <a:pPr marL="0" lvl="0" algn="l"/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701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sl-SI"/>
            </a:lvl1pPr>
          </a:lstStyle>
          <a:p>
            <a:pPr marL="0" lvl="0" algn="l"/>
            <a:r>
              <a:rPr lang="sl-SI"/>
              <a:t>Uredite slog naslova matrice</a:t>
            </a: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5617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542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sl-SI"/>
              <a:t>Uredite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206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2E077-1BE5-4BCA-9EB0-B6423C3B9F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01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98094" y="137925"/>
            <a:ext cx="11500480" cy="1143000"/>
          </a:xfrm>
          <a:prstGeom prst="rect">
            <a:avLst/>
          </a:prstGeom>
        </p:spPr>
        <p:txBody>
          <a:bodyPr/>
          <a:lstStyle/>
          <a:p>
            <a:pPr marL="0" lvl="0" algn="l"/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98094" y="1434314"/>
            <a:ext cx="11500480" cy="48653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438238" y="6492875"/>
            <a:ext cx="7790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1824816" y="5787"/>
            <a:ext cx="3671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6F8E"/>
                </a:solidFill>
              </a:defRPr>
            </a:lvl1pPr>
          </a:lstStyle>
          <a:p>
            <a:fld id="{7632E077-1BE5-4BCA-9EB0-B6423C3B9F24}" type="slidenum">
              <a:rPr lang="sl-SI" smtClean="0"/>
              <a:pPr/>
              <a:t>‹#›</a:t>
            </a:fld>
            <a:endParaRPr lang="sl-SI"/>
          </a:p>
        </p:txBody>
      </p:sp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11379499" y="6369326"/>
            <a:ext cx="621156" cy="360000"/>
            <a:chOff x="3175" y="1987"/>
            <a:chExt cx="597" cy="346"/>
          </a:xfrm>
        </p:grpSpPr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3177" y="2284"/>
              <a:ext cx="33" cy="49"/>
            </a:xfrm>
            <a:custGeom>
              <a:avLst/>
              <a:gdLst>
                <a:gd name="T0" fmla="*/ 72 w 147"/>
                <a:gd name="T1" fmla="*/ 196 h 214"/>
                <a:gd name="T2" fmla="*/ 128 w 147"/>
                <a:gd name="T3" fmla="*/ 149 h 214"/>
                <a:gd name="T4" fmla="*/ 128 w 147"/>
                <a:gd name="T5" fmla="*/ 0 h 214"/>
                <a:gd name="T6" fmla="*/ 147 w 147"/>
                <a:gd name="T7" fmla="*/ 0 h 214"/>
                <a:gd name="T8" fmla="*/ 147 w 147"/>
                <a:gd name="T9" fmla="*/ 149 h 214"/>
                <a:gd name="T10" fmla="*/ 72 w 147"/>
                <a:gd name="T11" fmla="*/ 214 h 214"/>
                <a:gd name="T12" fmla="*/ 0 w 147"/>
                <a:gd name="T13" fmla="*/ 149 h 214"/>
                <a:gd name="T14" fmla="*/ 0 w 147"/>
                <a:gd name="T15" fmla="*/ 0 h 214"/>
                <a:gd name="T16" fmla="*/ 19 w 147"/>
                <a:gd name="T17" fmla="*/ 0 h 214"/>
                <a:gd name="T18" fmla="*/ 19 w 147"/>
                <a:gd name="T19" fmla="*/ 149 h 214"/>
                <a:gd name="T20" fmla="*/ 72 w 147"/>
                <a:gd name="T21" fmla="*/ 196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214">
                  <a:moveTo>
                    <a:pt x="72" y="196"/>
                  </a:moveTo>
                  <a:cubicBezTo>
                    <a:pt x="107" y="196"/>
                    <a:pt x="128" y="184"/>
                    <a:pt x="128" y="149"/>
                  </a:cubicBezTo>
                  <a:lnTo>
                    <a:pt x="128" y="0"/>
                  </a:lnTo>
                  <a:lnTo>
                    <a:pt x="147" y="0"/>
                  </a:lnTo>
                  <a:lnTo>
                    <a:pt x="147" y="149"/>
                  </a:lnTo>
                  <a:cubicBezTo>
                    <a:pt x="147" y="196"/>
                    <a:pt x="120" y="214"/>
                    <a:pt x="72" y="214"/>
                  </a:cubicBezTo>
                  <a:cubicBezTo>
                    <a:pt x="27" y="214"/>
                    <a:pt x="0" y="196"/>
                    <a:pt x="0" y="149"/>
                  </a:cubicBezTo>
                  <a:lnTo>
                    <a:pt x="0" y="0"/>
                  </a:lnTo>
                  <a:lnTo>
                    <a:pt x="19" y="0"/>
                  </a:lnTo>
                  <a:lnTo>
                    <a:pt x="19" y="149"/>
                  </a:lnTo>
                  <a:cubicBezTo>
                    <a:pt x="19" y="184"/>
                    <a:pt x="39" y="196"/>
                    <a:pt x="72" y="196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3219" y="2297"/>
              <a:ext cx="28" cy="35"/>
            </a:xfrm>
            <a:custGeom>
              <a:avLst/>
              <a:gdLst>
                <a:gd name="T0" fmla="*/ 0 w 121"/>
                <a:gd name="T1" fmla="*/ 154 h 154"/>
                <a:gd name="T2" fmla="*/ 0 w 121"/>
                <a:gd name="T3" fmla="*/ 3 h 154"/>
                <a:gd name="T4" fmla="*/ 19 w 121"/>
                <a:gd name="T5" fmla="*/ 3 h 154"/>
                <a:gd name="T6" fmla="*/ 19 w 121"/>
                <a:gd name="T7" fmla="*/ 14 h 154"/>
                <a:gd name="T8" fmla="*/ 69 w 121"/>
                <a:gd name="T9" fmla="*/ 0 h 154"/>
                <a:gd name="T10" fmla="*/ 121 w 121"/>
                <a:gd name="T11" fmla="*/ 75 h 154"/>
                <a:gd name="T12" fmla="*/ 121 w 121"/>
                <a:gd name="T13" fmla="*/ 154 h 154"/>
                <a:gd name="T14" fmla="*/ 102 w 121"/>
                <a:gd name="T15" fmla="*/ 154 h 154"/>
                <a:gd name="T16" fmla="*/ 102 w 121"/>
                <a:gd name="T17" fmla="*/ 75 h 154"/>
                <a:gd name="T18" fmla="*/ 67 w 121"/>
                <a:gd name="T19" fmla="*/ 16 h 154"/>
                <a:gd name="T20" fmla="*/ 19 w 121"/>
                <a:gd name="T21" fmla="*/ 29 h 154"/>
                <a:gd name="T22" fmla="*/ 19 w 121"/>
                <a:gd name="T23" fmla="*/ 154 h 154"/>
                <a:gd name="T24" fmla="*/ 0 w 121"/>
                <a:gd name="T25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1" h="154">
                  <a:moveTo>
                    <a:pt x="0" y="154"/>
                  </a:moveTo>
                  <a:lnTo>
                    <a:pt x="0" y="3"/>
                  </a:lnTo>
                  <a:lnTo>
                    <a:pt x="19" y="3"/>
                  </a:lnTo>
                  <a:lnTo>
                    <a:pt x="19" y="14"/>
                  </a:lnTo>
                  <a:cubicBezTo>
                    <a:pt x="19" y="14"/>
                    <a:pt x="45" y="0"/>
                    <a:pt x="69" y="0"/>
                  </a:cubicBezTo>
                  <a:cubicBezTo>
                    <a:pt x="111" y="0"/>
                    <a:pt x="121" y="19"/>
                    <a:pt x="121" y="75"/>
                  </a:cubicBezTo>
                  <a:lnTo>
                    <a:pt x="121" y="154"/>
                  </a:lnTo>
                  <a:lnTo>
                    <a:pt x="102" y="154"/>
                  </a:lnTo>
                  <a:lnTo>
                    <a:pt x="102" y="75"/>
                  </a:lnTo>
                  <a:cubicBezTo>
                    <a:pt x="102" y="31"/>
                    <a:pt x="97" y="16"/>
                    <a:pt x="67" y="16"/>
                  </a:cubicBezTo>
                  <a:cubicBezTo>
                    <a:pt x="42" y="16"/>
                    <a:pt x="19" y="29"/>
                    <a:pt x="19" y="29"/>
                  </a:cubicBezTo>
                  <a:lnTo>
                    <a:pt x="19" y="154"/>
                  </a:lnTo>
                  <a:lnTo>
                    <a:pt x="0" y="154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3259" y="2283"/>
              <a:ext cx="4" cy="49"/>
            </a:xfrm>
            <a:custGeom>
              <a:avLst/>
              <a:gdLst>
                <a:gd name="T0" fmla="*/ 0 w 19"/>
                <a:gd name="T1" fmla="*/ 0 h 212"/>
                <a:gd name="T2" fmla="*/ 19 w 19"/>
                <a:gd name="T3" fmla="*/ 0 h 212"/>
                <a:gd name="T4" fmla="*/ 19 w 19"/>
                <a:gd name="T5" fmla="*/ 23 h 212"/>
                <a:gd name="T6" fmla="*/ 0 w 19"/>
                <a:gd name="T7" fmla="*/ 23 h 212"/>
                <a:gd name="T8" fmla="*/ 0 w 19"/>
                <a:gd name="T9" fmla="*/ 0 h 212"/>
                <a:gd name="T10" fmla="*/ 0 w 19"/>
                <a:gd name="T11" fmla="*/ 61 h 212"/>
                <a:gd name="T12" fmla="*/ 0 w 19"/>
                <a:gd name="T13" fmla="*/ 61 h 212"/>
                <a:gd name="T14" fmla="*/ 19 w 19"/>
                <a:gd name="T15" fmla="*/ 61 h 212"/>
                <a:gd name="T16" fmla="*/ 19 w 19"/>
                <a:gd name="T17" fmla="*/ 212 h 212"/>
                <a:gd name="T18" fmla="*/ 0 w 19"/>
                <a:gd name="T19" fmla="*/ 212 h 212"/>
                <a:gd name="T20" fmla="*/ 0 w 19"/>
                <a:gd name="T21" fmla="*/ 6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12">
                  <a:moveTo>
                    <a:pt x="0" y="0"/>
                  </a:moveTo>
                  <a:lnTo>
                    <a:pt x="19" y="0"/>
                  </a:lnTo>
                  <a:lnTo>
                    <a:pt x="19" y="23"/>
                  </a:lnTo>
                  <a:lnTo>
                    <a:pt x="0" y="23"/>
                  </a:lnTo>
                  <a:lnTo>
                    <a:pt x="0" y="0"/>
                  </a:lnTo>
                  <a:close/>
                  <a:moveTo>
                    <a:pt x="0" y="61"/>
                  </a:moveTo>
                  <a:lnTo>
                    <a:pt x="0" y="61"/>
                  </a:lnTo>
                  <a:lnTo>
                    <a:pt x="19" y="61"/>
                  </a:lnTo>
                  <a:lnTo>
                    <a:pt x="19" y="212"/>
                  </a:lnTo>
                  <a:lnTo>
                    <a:pt x="0" y="21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3271" y="2297"/>
              <a:ext cx="30" cy="35"/>
            </a:xfrm>
            <a:custGeom>
              <a:avLst/>
              <a:gdLst>
                <a:gd name="T0" fmla="*/ 20 w 132"/>
                <a:gd name="T1" fmla="*/ 0 h 151"/>
                <a:gd name="T2" fmla="*/ 60 w 132"/>
                <a:gd name="T3" fmla="*/ 135 h 151"/>
                <a:gd name="T4" fmla="*/ 72 w 132"/>
                <a:gd name="T5" fmla="*/ 135 h 151"/>
                <a:gd name="T6" fmla="*/ 112 w 132"/>
                <a:gd name="T7" fmla="*/ 0 h 151"/>
                <a:gd name="T8" fmla="*/ 132 w 132"/>
                <a:gd name="T9" fmla="*/ 0 h 151"/>
                <a:gd name="T10" fmla="*/ 86 w 132"/>
                <a:gd name="T11" fmla="*/ 151 h 151"/>
                <a:gd name="T12" fmla="*/ 45 w 132"/>
                <a:gd name="T13" fmla="*/ 151 h 151"/>
                <a:gd name="T14" fmla="*/ 0 w 132"/>
                <a:gd name="T15" fmla="*/ 0 h 151"/>
                <a:gd name="T16" fmla="*/ 20 w 132"/>
                <a:gd name="T1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51">
                  <a:moveTo>
                    <a:pt x="20" y="0"/>
                  </a:moveTo>
                  <a:lnTo>
                    <a:pt x="60" y="135"/>
                  </a:lnTo>
                  <a:lnTo>
                    <a:pt x="72" y="135"/>
                  </a:lnTo>
                  <a:lnTo>
                    <a:pt x="112" y="0"/>
                  </a:lnTo>
                  <a:lnTo>
                    <a:pt x="132" y="0"/>
                  </a:lnTo>
                  <a:lnTo>
                    <a:pt x="86" y="151"/>
                  </a:lnTo>
                  <a:lnTo>
                    <a:pt x="45" y="151"/>
                  </a:lnTo>
                  <a:lnTo>
                    <a:pt x="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3307" y="2297"/>
              <a:ext cx="28" cy="36"/>
            </a:xfrm>
            <a:custGeom>
              <a:avLst/>
              <a:gdLst>
                <a:gd name="T0" fmla="*/ 118 w 124"/>
                <a:gd name="T1" fmla="*/ 138 h 157"/>
                <a:gd name="T2" fmla="*/ 119 w 124"/>
                <a:gd name="T3" fmla="*/ 153 h 157"/>
                <a:gd name="T4" fmla="*/ 60 w 124"/>
                <a:gd name="T5" fmla="*/ 157 h 157"/>
                <a:gd name="T6" fmla="*/ 0 w 124"/>
                <a:gd name="T7" fmla="*/ 79 h 157"/>
                <a:gd name="T8" fmla="*/ 64 w 124"/>
                <a:gd name="T9" fmla="*/ 0 h 157"/>
                <a:gd name="T10" fmla="*/ 124 w 124"/>
                <a:gd name="T11" fmla="*/ 71 h 157"/>
                <a:gd name="T12" fmla="*/ 124 w 124"/>
                <a:gd name="T13" fmla="*/ 86 h 157"/>
                <a:gd name="T14" fmla="*/ 19 w 124"/>
                <a:gd name="T15" fmla="*/ 86 h 157"/>
                <a:gd name="T16" fmla="*/ 62 w 124"/>
                <a:gd name="T17" fmla="*/ 140 h 157"/>
                <a:gd name="T18" fmla="*/ 118 w 124"/>
                <a:gd name="T19" fmla="*/ 138 h 157"/>
                <a:gd name="T20" fmla="*/ 106 w 124"/>
                <a:gd name="T21" fmla="*/ 71 h 157"/>
                <a:gd name="T22" fmla="*/ 106 w 124"/>
                <a:gd name="T23" fmla="*/ 71 h 157"/>
                <a:gd name="T24" fmla="*/ 64 w 124"/>
                <a:gd name="T25" fmla="*/ 16 h 157"/>
                <a:gd name="T26" fmla="*/ 19 w 124"/>
                <a:gd name="T27" fmla="*/ 71 h 157"/>
                <a:gd name="T28" fmla="*/ 106 w 124"/>
                <a:gd name="T29" fmla="*/ 7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" h="157">
                  <a:moveTo>
                    <a:pt x="118" y="138"/>
                  </a:moveTo>
                  <a:lnTo>
                    <a:pt x="119" y="153"/>
                  </a:lnTo>
                  <a:cubicBezTo>
                    <a:pt x="119" y="153"/>
                    <a:pt x="84" y="157"/>
                    <a:pt x="60" y="157"/>
                  </a:cubicBezTo>
                  <a:cubicBezTo>
                    <a:pt x="14" y="157"/>
                    <a:pt x="0" y="129"/>
                    <a:pt x="0" y="79"/>
                  </a:cubicBezTo>
                  <a:cubicBezTo>
                    <a:pt x="0" y="21"/>
                    <a:pt x="26" y="0"/>
                    <a:pt x="64" y="0"/>
                  </a:cubicBezTo>
                  <a:cubicBezTo>
                    <a:pt x="103" y="0"/>
                    <a:pt x="124" y="21"/>
                    <a:pt x="124" y="71"/>
                  </a:cubicBezTo>
                  <a:lnTo>
                    <a:pt x="124" y="86"/>
                  </a:lnTo>
                  <a:lnTo>
                    <a:pt x="19" y="86"/>
                  </a:lnTo>
                  <a:cubicBezTo>
                    <a:pt x="19" y="122"/>
                    <a:pt x="29" y="140"/>
                    <a:pt x="62" y="140"/>
                  </a:cubicBezTo>
                  <a:cubicBezTo>
                    <a:pt x="84" y="140"/>
                    <a:pt x="118" y="138"/>
                    <a:pt x="118" y="138"/>
                  </a:cubicBezTo>
                  <a:close/>
                  <a:moveTo>
                    <a:pt x="106" y="71"/>
                  </a:moveTo>
                  <a:lnTo>
                    <a:pt x="106" y="71"/>
                  </a:lnTo>
                  <a:cubicBezTo>
                    <a:pt x="106" y="31"/>
                    <a:pt x="93" y="16"/>
                    <a:pt x="64" y="16"/>
                  </a:cubicBezTo>
                  <a:cubicBezTo>
                    <a:pt x="35" y="16"/>
                    <a:pt x="19" y="31"/>
                    <a:pt x="19" y="71"/>
                  </a:cubicBezTo>
                  <a:lnTo>
                    <a:pt x="106" y="7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3345" y="2297"/>
              <a:ext cx="17" cy="35"/>
            </a:xfrm>
            <a:custGeom>
              <a:avLst/>
              <a:gdLst>
                <a:gd name="T0" fmla="*/ 0 w 75"/>
                <a:gd name="T1" fmla="*/ 3 h 154"/>
                <a:gd name="T2" fmla="*/ 19 w 75"/>
                <a:gd name="T3" fmla="*/ 3 h 154"/>
                <a:gd name="T4" fmla="*/ 19 w 75"/>
                <a:gd name="T5" fmla="*/ 24 h 154"/>
                <a:gd name="T6" fmla="*/ 75 w 75"/>
                <a:gd name="T7" fmla="*/ 0 h 154"/>
                <a:gd name="T8" fmla="*/ 75 w 75"/>
                <a:gd name="T9" fmla="*/ 18 h 154"/>
                <a:gd name="T10" fmla="*/ 19 w 75"/>
                <a:gd name="T11" fmla="*/ 41 h 154"/>
                <a:gd name="T12" fmla="*/ 19 w 75"/>
                <a:gd name="T13" fmla="*/ 154 h 154"/>
                <a:gd name="T14" fmla="*/ 0 w 75"/>
                <a:gd name="T15" fmla="*/ 154 h 154"/>
                <a:gd name="T16" fmla="*/ 0 w 75"/>
                <a:gd name="T17" fmla="*/ 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54">
                  <a:moveTo>
                    <a:pt x="0" y="3"/>
                  </a:moveTo>
                  <a:lnTo>
                    <a:pt x="19" y="3"/>
                  </a:lnTo>
                  <a:lnTo>
                    <a:pt x="19" y="24"/>
                  </a:lnTo>
                  <a:cubicBezTo>
                    <a:pt x="19" y="24"/>
                    <a:pt x="44" y="5"/>
                    <a:pt x="75" y="0"/>
                  </a:cubicBezTo>
                  <a:lnTo>
                    <a:pt x="75" y="18"/>
                  </a:lnTo>
                  <a:cubicBezTo>
                    <a:pt x="46" y="24"/>
                    <a:pt x="19" y="41"/>
                    <a:pt x="19" y="41"/>
                  </a:cubicBezTo>
                  <a:lnTo>
                    <a:pt x="19" y="154"/>
                  </a:lnTo>
                  <a:lnTo>
                    <a:pt x="0" y="15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3367" y="2297"/>
              <a:ext cx="26" cy="35"/>
            </a:xfrm>
            <a:custGeom>
              <a:avLst/>
              <a:gdLst>
                <a:gd name="T0" fmla="*/ 0 w 115"/>
                <a:gd name="T1" fmla="*/ 0 h 151"/>
                <a:gd name="T2" fmla="*/ 115 w 115"/>
                <a:gd name="T3" fmla="*/ 0 h 151"/>
                <a:gd name="T4" fmla="*/ 115 w 115"/>
                <a:gd name="T5" fmla="*/ 16 h 151"/>
                <a:gd name="T6" fmla="*/ 23 w 115"/>
                <a:gd name="T7" fmla="*/ 135 h 151"/>
                <a:gd name="T8" fmla="*/ 115 w 115"/>
                <a:gd name="T9" fmla="*/ 135 h 151"/>
                <a:gd name="T10" fmla="*/ 115 w 115"/>
                <a:gd name="T11" fmla="*/ 151 h 151"/>
                <a:gd name="T12" fmla="*/ 0 w 115"/>
                <a:gd name="T13" fmla="*/ 151 h 151"/>
                <a:gd name="T14" fmla="*/ 0 w 115"/>
                <a:gd name="T15" fmla="*/ 135 h 151"/>
                <a:gd name="T16" fmla="*/ 93 w 115"/>
                <a:gd name="T17" fmla="*/ 16 h 151"/>
                <a:gd name="T18" fmla="*/ 0 w 115"/>
                <a:gd name="T19" fmla="*/ 16 h 151"/>
                <a:gd name="T20" fmla="*/ 0 w 115"/>
                <a:gd name="T2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151">
                  <a:moveTo>
                    <a:pt x="0" y="0"/>
                  </a:moveTo>
                  <a:lnTo>
                    <a:pt x="115" y="0"/>
                  </a:lnTo>
                  <a:lnTo>
                    <a:pt x="115" y="16"/>
                  </a:lnTo>
                  <a:lnTo>
                    <a:pt x="23" y="135"/>
                  </a:lnTo>
                  <a:lnTo>
                    <a:pt x="115" y="135"/>
                  </a:lnTo>
                  <a:lnTo>
                    <a:pt x="115" y="151"/>
                  </a:lnTo>
                  <a:lnTo>
                    <a:pt x="0" y="151"/>
                  </a:lnTo>
                  <a:lnTo>
                    <a:pt x="0" y="135"/>
                  </a:lnTo>
                  <a:lnTo>
                    <a:pt x="93" y="16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3401" y="2297"/>
              <a:ext cx="30" cy="36"/>
            </a:xfrm>
            <a:custGeom>
              <a:avLst/>
              <a:gdLst>
                <a:gd name="T0" fmla="*/ 116 w 136"/>
                <a:gd name="T1" fmla="*/ 129 h 157"/>
                <a:gd name="T2" fmla="*/ 136 w 136"/>
                <a:gd name="T3" fmla="*/ 142 h 157"/>
                <a:gd name="T4" fmla="*/ 135 w 136"/>
                <a:gd name="T5" fmla="*/ 157 h 157"/>
                <a:gd name="T6" fmla="*/ 100 w 136"/>
                <a:gd name="T7" fmla="*/ 145 h 157"/>
                <a:gd name="T8" fmla="*/ 42 w 136"/>
                <a:gd name="T9" fmla="*/ 157 h 157"/>
                <a:gd name="T10" fmla="*/ 0 w 136"/>
                <a:gd name="T11" fmla="*/ 111 h 157"/>
                <a:gd name="T12" fmla="*/ 45 w 136"/>
                <a:gd name="T13" fmla="*/ 67 h 157"/>
                <a:gd name="T14" fmla="*/ 98 w 136"/>
                <a:gd name="T15" fmla="*/ 62 h 157"/>
                <a:gd name="T16" fmla="*/ 98 w 136"/>
                <a:gd name="T17" fmla="*/ 48 h 157"/>
                <a:gd name="T18" fmla="*/ 67 w 136"/>
                <a:gd name="T19" fmla="*/ 17 h 157"/>
                <a:gd name="T20" fmla="*/ 9 w 136"/>
                <a:gd name="T21" fmla="*/ 21 h 157"/>
                <a:gd name="T22" fmla="*/ 8 w 136"/>
                <a:gd name="T23" fmla="*/ 6 h 157"/>
                <a:gd name="T24" fmla="*/ 69 w 136"/>
                <a:gd name="T25" fmla="*/ 0 h 157"/>
                <a:gd name="T26" fmla="*/ 116 w 136"/>
                <a:gd name="T27" fmla="*/ 48 h 157"/>
                <a:gd name="T28" fmla="*/ 116 w 136"/>
                <a:gd name="T29" fmla="*/ 129 h 157"/>
                <a:gd name="T30" fmla="*/ 47 w 136"/>
                <a:gd name="T31" fmla="*/ 81 h 157"/>
                <a:gd name="T32" fmla="*/ 47 w 136"/>
                <a:gd name="T33" fmla="*/ 81 h 157"/>
                <a:gd name="T34" fmla="*/ 19 w 136"/>
                <a:gd name="T35" fmla="*/ 111 h 157"/>
                <a:gd name="T36" fmla="*/ 44 w 136"/>
                <a:gd name="T37" fmla="*/ 141 h 157"/>
                <a:gd name="T38" fmla="*/ 98 w 136"/>
                <a:gd name="T39" fmla="*/ 131 h 157"/>
                <a:gd name="T40" fmla="*/ 98 w 136"/>
                <a:gd name="T41" fmla="*/ 76 h 157"/>
                <a:gd name="T42" fmla="*/ 47 w 136"/>
                <a:gd name="T43" fmla="*/ 8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157">
                  <a:moveTo>
                    <a:pt x="116" y="129"/>
                  </a:moveTo>
                  <a:cubicBezTo>
                    <a:pt x="117" y="138"/>
                    <a:pt x="126" y="141"/>
                    <a:pt x="136" y="142"/>
                  </a:cubicBezTo>
                  <a:lnTo>
                    <a:pt x="135" y="157"/>
                  </a:lnTo>
                  <a:cubicBezTo>
                    <a:pt x="120" y="157"/>
                    <a:pt x="108" y="154"/>
                    <a:pt x="100" y="145"/>
                  </a:cubicBezTo>
                  <a:cubicBezTo>
                    <a:pt x="100" y="145"/>
                    <a:pt x="71" y="157"/>
                    <a:pt x="42" y="157"/>
                  </a:cubicBezTo>
                  <a:cubicBezTo>
                    <a:pt x="15" y="157"/>
                    <a:pt x="0" y="142"/>
                    <a:pt x="0" y="111"/>
                  </a:cubicBezTo>
                  <a:cubicBezTo>
                    <a:pt x="0" y="83"/>
                    <a:pt x="14" y="70"/>
                    <a:pt x="45" y="67"/>
                  </a:cubicBezTo>
                  <a:lnTo>
                    <a:pt x="98" y="62"/>
                  </a:lnTo>
                  <a:lnTo>
                    <a:pt x="98" y="48"/>
                  </a:lnTo>
                  <a:cubicBezTo>
                    <a:pt x="98" y="26"/>
                    <a:pt x="87" y="17"/>
                    <a:pt x="67" y="17"/>
                  </a:cubicBezTo>
                  <a:cubicBezTo>
                    <a:pt x="45" y="17"/>
                    <a:pt x="9" y="21"/>
                    <a:pt x="9" y="21"/>
                  </a:cubicBezTo>
                  <a:lnTo>
                    <a:pt x="8" y="6"/>
                  </a:lnTo>
                  <a:cubicBezTo>
                    <a:pt x="8" y="6"/>
                    <a:pt x="44" y="0"/>
                    <a:pt x="69" y="0"/>
                  </a:cubicBezTo>
                  <a:cubicBezTo>
                    <a:pt x="101" y="0"/>
                    <a:pt x="116" y="16"/>
                    <a:pt x="116" y="48"/>
                  </a:cubicBezTo>
                  <a:lnTo>
                    <a:pt x="116" y="129"/>
                  </a:lnTo>
                  <a:close/>
                  <a:moveTo>
                    <a:pt x="47" y="81"/>
                  </a:moveTo>
                  <a:lnTo>
                    <a:pt x="47" y="81"/>
                  </a:lnTo>
                  <a:cubicBezTo>
                    <a:pt x="27" y="83"/>
                    <a:pt x="19" y="93"/>
                    <a:pt x="19" y="111"/>
                  </a:cubicBezTo>
                  <a:cubicBezTo>
                    <a:pt x="19" y="130"/>
                    <a:pt x="27" y="141"/>
                    <a:pt x="44" y="141"/>
                  </a:cubicBezTo>
                  <a:cubicBezTo>
                    <a:pt x="69" y="141"/>
                    <a:pt x="98" y="131"/>
                    <a:pt x="98" y="131"/>
                  </a:cubicBezTo>
                  <a:lnTo>
                    <a:pt x="98" y="76"/>
                  </a:lnTo>
                  <a:lnTo>
                    <a:pt x="47" y="8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3452" y="2297"/>
              <a:ext cx="30" cy="35"/>
            </a:xfrm>
            <a:custGeom>
              <a:avLst/>
              <a:gdLst>
                <a:gd name="T0" fmla="*/ 19 w 131"/>
                <a:gd name="T1" fmla="*/ 0 h 151"/>
                <a:gd name="T2" fmla="*/ 59 w 131"/>
                <a:gd name="T3" fmla="*/ 135 h 151"/>
                <a:gd name="T4" fmla="*/ 72 w 131"/>
                <a:gd name="T5" fmla="*/ 135 h 151"/>
                <a:gd name="T6" fmla="*/ 112 w 131"/>
                <a:gd name="T7" fmla="*/ 0 h 151"/>
                <a:gd name="T8" fmla="*/ 131 w 131"/>
                <a:gd name="T9" fmla="*/ 0 h 151"/>
                <a:gd name="T10" fmla="*/ 85 w 131"/>
                <a:gd name="T11" fmla="*/ 151 h 151"/>
                <a:gd name="T12" fmla="*/ 45 w 131"/>
                <a:gd name="T13" fmla="*/ 151 h 151"/>
                <a:gd name="T14" fmla="*/ 0 w 131"/>
                <a:gd name="T15" fmla="*/ 0 h 151"/>
                <a:gd name="T16" fmla="*/ 19 w 131"/>
                <a:gd name="T17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1" h="151">
                  <a:moveTo>
                    <a:pt x="19" y="0"/>
                  </a:moveTo>
                  <a:lnTo>
                    <a:pt x="59" y="135"/>
                  </a:lnTo>
                  <a:lnTo>
                    <a:pt x="72" y="135"/>
                  </a:lnTo>
                  <a:lnTo>
                    <a:pt x="112" y="0"/>
                  </a:lnTo>
                  <a:lnTo>
                    <a:pt x="131" y="0"/>
                  </a:lnTo>
                  <a:lnTo>
                    <a:pt x="85" y="151"/>
                  </a:lnTo>
                  <a:lnTo>
                    <a:pt x="45" y="151"/>
                  </a:lnTo>
                  <a:lnTo>
                    <a:pt x="0" y="0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3507" y="2284"/>
              <a:ext cx="46" cy="48"/>
            </a:xfrm>
            <a:custGeom>
              <a:avLst/>
              <a:gdLst>
                <a:gd name="T0" fmla="*/ 0 w 204"/>
                <a:gd name="T1" fmla="*/ 0 h 211"/>
                <a:gd name="T2" fmla="*/ 34 w 204"/>
                <a:gd name="T3" fmla="*/ 0 h 211"/>
                <a:gd name="T4" fmla="*/ 102 w 204"/>
                <a:gd name="T5" fmla="*/ 184 h 211"/>
                <a:gd name="T6" fmla="*/ 169 w 204"/>
                <a:gd name="T7" fmla="*/ 0 h 211"/>
                <a:gd name="T8" fmla="*/ 204 w 204"/>
                <a:gd name="T9" fmla="*/ 0 h 211"/>
                <a:gd name="T10" fmla="*/ 204 w 204"/>
                <a:gd name="T11" fmla="*/ 211 h 211"/>
                <a:gd name="T12" fmla="*/ 185 w 204"/>
                <a:gd name="T13" fmla="*/ 211 h 211"/>
                <a:gd name="T14" fmla="*/ 185 w 204"/>
                <a:gd name="T15" fmla="*/ 21 h 211"/>
                <a:gd name="T16" fmla="*/ 181 w 204"/>
                <a:gd name="T17" fmla="*/ 21 h 211"/>
                <a:gd name="T18" fmla="*/ 113 w 204"/>
                <a:gd name="T19" fmla="*/ 204 h 211"/>
                <a:gd name="T20" fmla="*/ 90 w 204"/>
                <a:gd name="T21" fmla="*/ 204 h 211"/>
                <a:gd name="T22" fmla="*/ 23 w 204"/>
                <a:gd name="T23" fmla="*/ 21 h 211"/>
                <a:gd name="T24" fmla="*/ 19 w 204"/>
                <a:gd name="T25" fmla="*/ 21 h 211"/>
                <a:gd name="T26" fmla="*/ 19 w 204"/>
                <a:gd name="T27" fmla="*/ 211 h 211"/>
                <a:gd name="T28" fmla="*/ 0 w 204"/>
                <a:gd name="T29" fmla="*/ 211 h 211"/>
                <a:gd name="T30" fmla="*/ 0 w 204"/>
                <a:gd name="T31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" h="211">
                  <a:moveTo>
                    <a:pt x="0" y="0"/>
                  </a:moveTo>
                  <a:lnTo>
                    <a:pt x="34" y="0"/>
                  </a:lnTo>
                  <a:lnTo>
                    <a:pt x="102" y="184"/>
                  </a:lnTo>
                  <a:lnTo>
                    <a:pt x="169" y="0"/>
                  </a:lnTo>
                  <a:lnTo>
                    <a:pt x="204" y="0"/>
                  </a:lnTo>
                  <a:lnTo>
                    <a:pt x="204" y="211"/>
                  </a:lnTo>
                  <a:lnTo>
                    <a:pt x="185" y="211"/>
                  </a:lnTo>
                  <a:lnTo>
                    <a:pt x="185" y="21"/>
                  </a:lnTo>
                  <a:lnTo>
                    <a:pt x="181" y="21"/>
                  </a:lnTo>
                  <a:lnTo>
                    <a:pt x="113" y="204"/>
                  </a:lnTo>
                  <a:lnTo>
                    <a:pt x="90" y="204"/>
                  </a:lnTo>
                  <a:lnTo>
                    <a:pt x="23" y="21"/>
                  </a:lnTo>
                  <a:lnTo>
                    <a:pt x="19" y="21"/>
                  </a:lnTo>
                  <a:lnTo>
                    <a:pt x="19" y="211"/>
                  </a:lnTo>
                  <a:lnTo>
                    <a:pt x="0" y="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3563" y="2297"/>
              <a:ext cx="31" cy="36"/>
            </a:xfrm>
            <a:custGeom>
              <a:avLst/>
              <a:gdLst>
                <a:gd name="T0" fmla="*/ 116 w 136"/>
                <a:gd name="T1" fmla="*/ 129 h 157"/>
                <a:gd name="T2" fmla="*/ 136 w 136"/>
                <a:gd name="T3" fmla="*/ 142 h 157"/>
                <a:gd name="T4" fmla="*/ 135 w 136"/>
                <a:gd name="T5" fmla="*/ 157 h 157"/>
                <a:gd name="T6" fmla="*/ 100 w 136"/>
                <a:gd name="T7" fmla="*/ 145 h 157"/>
                <a:gd name="T8" fmla="*/ 42 w 136"/>
                <a:gd name="T9" fmla="*/ 157 h 157"/>
                <a:gd name="T10" fmla="*/ 0 w 136"/>
                <a:gd name="T11" fmla="*/ 111 h 157"/>
                <a:gd name="T12" fmla="*/ 45 w 136"/>
                <a:gd name="T13" fmla="*/ 67 h 157"/>
                <a:gd name="T14" fmla="*/ 98 w 136"/>
                <a:gd name="T15" fmla="*/ 62 h 157"/>
                <a:gd name="T16" fmla="*/ 98 w 136"/>
                <a:gd name="T17" fmla="*/ 48 h 157"/>
                <a:gd name="T18" fmla="*/ 68 w 136"/>
                <a:gd name="T19" fmla="*/ 17 h 157"/>
                <a:gd name="T20" fmla="*/ 9 w 136"/>
                <a:gd name="T21" fmla="*/ 21 h 157"/>
                <a:gd name="T22" fmla="*/ 8 w 136"/>
                <a:gd name="T23" fmla="*/ 6 h 157"/>
                <a:gd name="T24" fmla="*/ 69 w 136"/>
                <a:gd name="T25" fmla="*/ 0 h 157"/>
                <a:gd name="T26" fmla="*/ 116 w 136"/>
                <a:gd name="T27" fmla="*/ 48 h 157"/>
                <a:gd name="T28" fmla="*/ 116 w 136"/>
                <a:gd name="T29" fmla="*/ 129 h 157"/>
                <a:gd name="T30" fmla="*/ 47 w 136"/>
                <a:gd name="T31" fmla="*/ 81 h 157"/>
                <a:gd name="T32" fmla="*/ 47 w 136"/>
                <a:gd name="T33" fmla="*/ 81 h 157"/>
                <a:gd name="T34" fmla="*/ 19 w 136"/>
                <a:gd name="T35" fmla="*/ 111 h 157"/>
                <a:gd name="T36" fmla="*/ 45 w 136"/>
                <a:gd name="T37" fmla="*/ 141 h 157"/>
                <a:gd name="T38" fmla="*/ 98 w 136"/>
                <a:gd name="T39" fmla="*/ 131 h 157"/>
                <a:gd name="T40" fmla="*/ 98 w 136"/>
                <a:gd name="T41" fmla="*/ 76 h 157"/>
                <a:gd name="T42" fmla="*/ 47 w 136"/>
                <a:gd name="T43" fmla="*/ 81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6" h="157">
                  <a:moveTo>
                    <a:pt x="116" y="129"/>
                  </a:moveTo>
                  <a:cubicBezTo>
                    <a:pt x="117" y="138"/>
                    <a:pt x="126" y="141"/>
                    <a:pt x="136" y="142"/>
                  </a:cubicBezTo>
                  <a:lnTo>
                    <a:pt x="135" y="157"/>
                  </a:lnTo>
                  <a:cubicBezTo>
                    <a:pt x="120" y="157"/>
                    <a:pt x="109" y="154"/>
                    <a:pt x="100" y="145"/>
                  </a:cubicBezTo>
                  <a:cubicBezTo>
                    <a:pt x="100" y="145"/>
                    <a:pt x="71" y="157"/>
                    <a:pt x="42" y="157"/>
                  </a:cubicBezTo>
                  <a:cubicBezTo>
                    <a:pt x="15" y="157"/>
                    <a:pt x="0" y="142"/>
                    <a:pt x="0" y="111"/>
                  </a:cubicBezTo>
                  <a:cubicBezTo>
                    <a:pt x="0" y="83"/>
                    <a:pt x="14" y="70"/>
                    <a:pt x="45" y="67"/>
                  </a:cubicBezTo>
                  <a:lnTo>
                    <a:pt x="98" y="62"/>
                  </a:lnTo>
                  <a:lnTo>
                    <a:pt x="98" y="48"/>
                  </a:lnTo>
                  <a:cubicBezTo>
                    <a:pt x="98" y="26"/>
                    <a:pt x="87" y="17"/>
                    <a:pt x="68" y="17"/>
                  </a:cubicBezTo>
                  <a:cubicBezTo>
                    <a:pt x="45" y="17"/>
                    <a:pt x="9" y="21"/>
                    <a:pt x="9" y="21"/>
                  </a:cubicBezTo>
                  <a:lnTo>
                    <a:pt x="8" y="6"/>
                  </a:lnTo>
                  <a:cubicBezTo>
                    <a:pt x="8" y="6"/>
                    <a:pt x="44" y="0"/>
                    <a:pt x="69" y="0"/>
                  </a:cubicBezTo>
                  <a:cubicBezTo>
                    <a:pt x="101" y="0"/>
                    <a:pt x="116" y="16"/>
                    <a:pt x="116" y="48"/>
                  </a:cubicBezTo>
                  <a:lnTo>
                    <a:pt x="116" y="129"/>
                  </a:lnTo>
                  <a:close/>
                  <a:moveTo>
                    <a:pt x="47" y="81"/>
                  </a:moveTo>
                  <a:lnTo>
                    <a:pt x="47" y="81"/>
                  </a:lnTo>
                  <a:cubicBezTo>
                    <a:pt x="27" y="83"/>
                    <a:pt x="19" y="93"/>
                    <a:pt x="19" y="111"/>
                  </a:cubicBezTo>
                  <a:cubicBezTo>
                    <a:pt x="19" y="130"/>
                    <a:pt x="28" y="141"/>
                    <a:pt x="45" y="141"/>
                  </a:cubicBezTo>
                  <a:cubicBezTo>
                    <a:pt x="69" y="141"/>
                    <a:pt x="98" y="131"/>
                    <a:pt x="98" y="131"/>
                  </a:cubicBezTo>
                  <a:lnTo>
                    <a:pt x="98" y="76"/>
                  </a:lnTo>
                  <a:lnTo>
                    <a:pt x="47" y="8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3603" y="2297"/>
              <a:ext cx="17" cy="35"/>
            </a:xfrm>
            <a:custGeom>
              <a:avLst/>
              <a:gdLst>
                <a:gd name="T0" fmla="*/ 0 w 75"/>
                <a:gd name="T1" fmla="*/ 3 h 154"/>
                <a:gd name="T2" fmla="*/ 19 w 75"/>
                <a:gd name="T3" fmla="*/ 3 h 154"/>
                <a:gd name="T4" fmla="*/ 19 w 75"/>
                <a:gd name="T5" fmla="*/ 24 h 154"/>
                <a:gd name="T6" fmla="*/ 75 w 75"/>
                <a:gd name="T7" fmla="*/ 0 h 154"/>
                <a:gd name="T8" fmla="*/ 75 w 75"/>
                <a:gd name="T9" fmla="*/ 18 h 154"/>
                <a:gd name="T10" fmla="*/ 19 w 75"/>
                <a:gd name="T11" fmla="*/ 41 h 154"/>
                <a:gd name="T12" fmla="*/ 19 w 75"/>
                <a:gd name="T13" fmla="*/ 154 h 154"/>
                <a:gd name="T14" fmla="*/ 0 w 75"/>
                <a:gd name="T15" fmla="*/ 154 h 154"/>
                <a:gd name="T16" fmla="*/ 0 w 75"/>
                <a:gd name="T17" fmla="*/ 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54">
                  <a:moveTo>
                    <a:pt x="0" y="3"/>
                  </a:moveTo>
                  <a:lnTo>
                    <a:pt x="19" y="3"/>
                  </a:lnTo>
                  <a:lnTo>
                    <a:pt x="19" y="24"/>
                  </a:lnTo>
                  <a:cubicBezTo>
                    <a:pt x="19" y="24"/>
                    <a:pt x="44" y="5"/>
                    <a:pt x="75" y="0"/>
                  </a:cubicBezTo>
                  <a:lnTo>
                    <a:pt x="75" y="18"/>
                  </a:lnTo>
                  <a:cubicBezTo>
                    <a:pt x="46" y="24"/>
                    <a:pt x="19" y="41"/>
                    <a:pt x="19" y="41"/>
                  </a:cubicBezTo>
                  <a:lnTo>
                    <a:pt x="19" y="154"/>
                  </a:lnTo>
                  <a:lnTo>
                    <a:pt x="0" y="15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3627" y="2283"/>
              <a:ext cx="4" cy="49"/>
            </a:xfrm>
            <a:custGeom>
              <a:avLst/>
              <a:gdLst>
                <a:gd name="T0" fmla="*/ 0 w 19"/>
                <a:gd name="T1" fmla="*/ 0 h 212"/>
                <a:gd name="T2" fmla="*/ 19 w 19"/>
                <a:gd name="T3" fmla="*/ 0 h 212"/>
                <a:gd name="T4" fmla="*/ 19 w 19"/>
                <a:gd name="T5" fmla="*/ 23 h 212"/>
                <a:gd name="T6" fmla="*/ 0 w 19"/>
                <a:gd name="T7" fmla="*/ 23 h 212"/>
                <a:gd name="T8" fmla="*/ 0 w 19"/>
                <a:gd name="T9" fmla="*/ 0 h 212"/>
                <a:gd name="T10" fmla="*/ 0 w 19"/>
                <a:gd name="T11" fmla="*/ 61 h 212"/>
                <a:gd name="T12" fmla="*/ 0 w 19"/>
                <a:gd name="T13" fmla="*/ 61 h 212"/>
                <a:gd name="T14" fmla="*/ 19 w 19"/>
                <a:gd name="T15" fmla="*/ 61 h 212"/>
                <a:gd name="T16" fmla="*/ 19 w 19"/>
                <a:gd name="T17" fmla="*/ 212 h 212"/>
                <a:gd name="T18" fmla="*/ 0 w 19"/>
                <a:gd name="T19" fmla="*/ 212 h 212"/>
                <a:gd name="T20" fmla="*/ 0 w 19"/>
                <a:gd name="T21" fmla="*/ 6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212">
                  <a:moveTo>
                    <a:pt x="0" y="0"/>
                  </a:moveTo>
                  <a:lnTo>
                    <a:pt x="19" y="0"/>
                  </a:lnTo>
                  <a:lnTo>
                    <a:pt x="19" y="23"/>
                  </a:lnTo>
                  <a:lnTo>
                    <a:pt x="0" y="23"/>
                  </a:lnTo>
                  <a:lnTo>
                    <a:pt x="0" y="0"/>
                  </a:lnTo>
                  <a:close/>
                  <a:moveTo>
                    <a:pt x="0" y="61"/>
                  </a:moveTo>
                  <a:lnTo>
                    <a:pt x="0" y="61"/>
                  </a:lnTo>
                  <a:lnTo>
                    <a:pt x="19" y="61"/>
                  </a:lnTo>
                  <a:lnTo>
                    <a:pt x="19" y="212"/>
                  </a:lnTo>
                  <a:lnTo>
                    <a:pt x="0" y="212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3644" y="2282"/>
              <a:ext cx="27" cy="51"/>
            </a:xfrm>
            <a:custGeom>
              <a:avLst/>
              <a:gdLst>
                <a:gd name="T0" fmla="*/ 122 w 122"/>
                <a:gd name="T1" fmla="*/ 140 h 221"/>
                <a:gd name="T2" fmla="*/ 50 w 122"/>
                <a:gd name="T3" fmla="*/ 221 h 221"/>
                <a:gd name="T4" fmla="*/ 0 w 122"/>
                <a:gd name="T5" fmla="*/ 218 h 221"/>
                <a:gd name="T6" fmla="*/ 0 w 122"/>
                <a:gd name="T7" fmla="*/ 0 h 221"/>
                <a:gd name="T8" fmla="*/ 19 w 122"/>
                <a:gd name="T9" fmla="*/ 0 h 221"/>
                <a:gd name="T10" fmla="*/ 19 w 122"/>
                <a:gd name="T11" fmla="*/ 75 h 221"/>
                <a:gd name="T12" fmla="*/ 67 w 122"/>
                <a:gd name="T13" fmla="*/ 64 h 221"/>
                <a:gd name="T14" fmla="*/ 122 w 122"/>
                <a:gd name="T15" fmla="*/ 140 h 221"/>
                <a:gd name="T16" fmla="*/ 103 w 122"/>
                <a:gd name="T17" fmla="*/ 140 h 221"/>
                <a:gd name="T18" fmla="*/ 103 w 122"/>
                <a:gd name="T19" fmla="*/ 140 h 221"/>
                <a:gd name="T20" fmla="*/ 66 w 122"/>
                <a:gd name="T21" fmla="*/ 81 h 221"/>
                <a:gd name="T22" fmla="*/ 19 w 122"/>
                <a:gd name="T23" fmla="*/ 90 h 221"/>
                <a:gd name="T24" fmla="*/ 19 w 122"/>
                <a:gd name="T25" fmla="*/ 203 h 221"/>
                <a:gd name="T26" fmla="*/ 50 w 122"/>
                <a:gd name="T27" fmla="*/ 205 h 221"/>
                <a:gd name="T28" fmla="*/ 103 w 122"/>
                <a:gd name="T29" fmla="*/ 14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221">
                  <a:moveTo>
                    <a:pt x="122" y="140"/>
                  </a:moveTo>
                  <a:cubicBezTo>
                    <a:pt x="122" y="198"/>
                    <a:pt x="107" y="221"/>
                    <a:pt x="50" y="221"/>
                  </a:cubicBezTo>
                  <a:cubicBezTo>
                    <a:pt x="31" y="221"/>
                    <a:pt x="0" y="218"/>
                    <a:pt x="0" y="218"/>
                  </a:cubicBezTo>
                  <a:lnTo>
                    <a:pt x="0" y="0"/>
                  </a:lnTo>
                  <a:lnTo>
                    <a:pt x="19" y="0"/>
                  </a:lnTo>
                  <a:lnTo>
                    <a:pt x="19" y="75"/>
                  </a:lnTo>
                  <a:cubicBezTo>
                    <a:pt x="19" y="75"/>
                    <a:pt x="43" y="64"/>
                    <a:pt x="67" y="64"/>
                  </a:cubicBezTo>
                  <a:cubicBezTo>
                    <a:pt x="109" y="64"/>
                    <a:pt x="122" y="86"/>
                    <a:pt x="122" y="140"/>
                  </a:cubicBezTo>
                  <a:close/>
                  <a:moveTo>
                    <a:pt x="103" y="140"/>
                  </a:moveTo>
                  <a:lnTo>
                    <a:pt x="103" y="140"/>
                  </a:lnTo>
                  <a:cubicBezTo>
                    <a:pt x="103" y="98"/>
                    <a:pt x="96" y="81"/>
                    <a:pt x="66" y="81"/>
                  </a:cubicBezTo>
                  <a:cubicBezTo>
                    <a:pt x="43" y="81"/>
                    <a:pt x="19" y="90"/>
                    <a:pt x="19" y="90"/>
                  </a:cubicBezTo>
                  <a:lnTo>
                    <a:pt x="19" y="203"/>
                  </a:lnTo>
                  <a:cubicBezTo>
                    <a:pt x="19" y="203"/>
                    <a:pt x="40" y="205"/>
                    <a:pt x="50" y="205"/>
                  </a:cubicBezTo>
                  <a:cubicBezTo>
                    <a:pt x="96" y="205"/>
                    <a:pt x="103" y="184"/>
                    <a:pt x="103" y="14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679" y="2297"/>
              <a:ext cx="29" cy="36"/>
            </a:xfrm>
            <a:custGeom>
              <a:avLst/>
              <a:gdLst>
                <a:gd name="T0" fmla="*/ 129 w 129"/>
                <a:gd name="T1" fmla="*/ 76 h 157"/>
                <a:gd name="T2" fmla="*/ 65 w 129"/>
                <a:gd name="T3" fmla="*/ 157 h 157"/>
                <a:gd name="T4" fmla="*/ 0 w 129"/>
                <a:gd name="T5" fmla="*/ 76 h 157"/>
                <a:gd name="T6" fmla="*/ 65 w 129"/>
                <a:gd name="T7" fmla="*/ 0 h 157"/>
                <a:gd name="T8" fmla="*/ 129 w 129"/>
                <a:gd name="T9" fmla="*/ 76 h 157"/>
                <a:gd name="T10" fmla="*/ 110 w 129"/>
                <a:gd name="T11" fmla="*/ 76 h 157"/>
                <a:gd name="T12" fmla="*/ 110 w 129"/>
                <a:gd name="T13" fmla="*/ 76 h 157"/>
                <a:gd name="T14" fmla="*/ 65 w 129"/>
                <a:gd name="T15" fmla="*/ 16 h 157"/>
                <a:gd name="T16" fmla="*/ 18 w 129"/>
                <a:gd name="T17" fmla="*/ 76 h 157"/>
                <a:gd name="T18" fmla="*/ 65 w 129"/>
                <a:gd name="T19" fmla="*/ 141 h 157"/>
                <a:gd name="T20" fmla="*/ 110 w 129"/>
                <a:gd name="T21" fmla="*/ 7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9" h="157">
                  <a:moveTo>
                    <a:pt x="129" y="76"/>
                  </a:moveTo>
                  <a:cubicBezTo>
                    <a:pt x="129" y="130"/>
                    <a:pt x="116" y="157"/>
                    <a:pt x="65" y="157"/>
                  </a:cubicBezTo>
                  <a:cubicBezTo>
                    <a:pt x="13" y="157"/>
                    <a:pt x="0" y="133"/>
                    <a:pt x="0" y="76"/>
                  </a:cubicBezTo>
                  <a:cubicBezTo>
                    <a:pt x="0" y="22"/>
                    <a:pt x="17" y="0"/>
                    <a:pt x="65" y="0"/>
                  </a:cubicBezTo>
                  <a:cubicBezTo>
                    <a:pt x="110" y="0"/>
                    <a:pt x="129" y="23"/>
                    <a:pt x="129" y="76"/>
                  </a:cubicBezTo>
                  <a:close/>
                  <a:moveTo>
                    <a:pt x="110" y="76"/>
                  </a:moveTo>
                  <a:lnTo>
                    <a:pt x="110" y="76"/>
                  </a:lnTo>
                  <a:cubicBezTo>
                    <a:pt x="110" y="33"/>
                    <a:pt x="96" y="16"/>
                    <a:pt x="65" y="16"/>
                  </a:cubicBezTo>
                  <a:cubicBezTo>
                    <a:pt x="29" y="16"/>
                    <a:pt x="18" y="31"/>
                    <a:pt x="18" y="76"/>
                  </a:cubicBezTo>
                  <a:cubicBezTo>
                    <a:pt x="18" y="122"/>
                    <a:pt x="25" y="141"/>
                    <a:pt x="65" y="141"/>
                  </a:cubicBezTo>
                  <a:cubicBezTo>
                    <a:pt x="105" y="141"/>
                    <a:pt x="110" y="119"/>
                    <a:pt x="110" y="76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3719" y="2297"/>
              <a:ext cx="17" cy="35"/>
            </a:xfrm>
            <a:custGeom>
              <a:avLst/>
              <a:gdLst>
                <a:gd name="T0" fmla="*/ 0 w 75"/>
                <a:gd name="T1" fmla="*/ 3 h 154"/>
                <a:gd name="T2" fmla="*/ 19 w 75"/>
                <a:gd name="T3" fmla="*/ 3 h 154"/>
                <a:gd name="T4" fmla="*/ 19 w 75"/>
                <a:gd name="T5" fmla="*/ 24 h 154"/>
                <a:gd name="T6" fmla="*/ 75 w 75"/>
                <a:gd name="T7" fmla="*/ 0 h 154"/>
                <a:gd name="T8" fmla="*/ 75 w 75"/>
                <a:gd name="T9" fmla="*/ 18 h 154"/>
                <a:gd name="T10" fmla="*/ 19 w 75"/>
                <a:gd name="T11" fmla="*/ 41 h 154"/>
                <a:gd name="T12" fmla="*/ 19 w 75"/>
                <a:gd name="T13" fmla="*/ 154 h 154"/>
                <a:gd name="T14" fmla="*/ 0 w 75"/>
                <a:gd name="T15" fmla="*/ 154 h 154"/>
                <a:gd name="T16" fmla="*/ 0 w 75"/>
                <a:gd name="T17" fmla="*/ 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54">
                  <a:moveTo>
                    <a:pt x="0" y="3"/>
                  </a:moveTo>
                  <a:lnTo>
                    <a:pt x="19" y="3"/>
                  </a:lnTo>
                  <a:lnTo>
                    <a:pt x="19" y="24"/>
                  </a:lnTo>
                  <a:cubicBezTo>
                    <a:pt x="19" y="24"/>
                    <a:pt x="44" y="5"/>
                    <a:pt x="75" y="0"/>
                  </a:cubicBezTo>
                  <a:lnTo>
                    <a:pt x="75" y="18"/>
                  </a:lnTo>
                  <a:cubicBezTo>
                    <a:pt x="46" y="24"/>
                    <a:pt x="19" y="41"/>
                    <a:pt x="19" y="41"/>
                  </a:cubicBezTo>
                  <a:lnTo>
                    <a:pt x="19" y="154"/>
                  </a:lnTo>
                  <a:lnTo>
                    <a:pt x="0" y="15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743" y="2297"/>
              <a:ext cx="27" cy="36"/>
            </a:xfrm>
            <a:custGeom>
              <a:avLst/>
              <a:gdLst>
                <a:gd name="T0" fmla="*/ 117 w 117"/>
                <a:gd name="T1" fmla="*/ 0 h 154"/>
                <a:gd name="T2" fmla="*/ 117 w 117"/>
                <a:gd name="T3" fmla="*/ 151 h 154"/>
                <a:gd name="T4" fmla="*/ 99 w 117"/>
                <a:gd name="T5" fmla="*/ 151 h 154"/>
                <a:gd name="T6" fmla="*/ 99 w 117"/>
                <a:gd name="T7" fmla="*/ 140 h 154"/>
                <a:gd name="T8" fmla="*/ 51 w 117"/>
                <a:gd name="T9" fmla="*/ 154 h 154"/>
                <a:gd name="T10" fmla="*/ 0 w 117"/>
                <a:gd name="T11" fmla="*/ 79 h 154"/>
                <a:gd name="T12" fmla="*/ 0 w 117"/>
                <a:gd name="T13" fmla="*/ 0 h 154"/>
                <a:gd name="T14" fmla="*/ 18 w 117"/>
                <a:gd name="T15" fmla="*/ 0 h 154"/>
                <a:gd name="T16" fmla="*/ 18 w 117"/>
                <a:gd name="T17" fmla="*/ 78 h 154"/>
                <a:gd name="T18" fmla="*/ 53 w 117"/>
                <a:gd name="T19" fmla="*/ 138 h 154"/>
                <a:gd name="T20" fmla="*/ 99 w 117"/>
                <a:gd name="T21" fmla="*/ 125 h 154"/>
                <a:gd name="T22" fmla="*/ 99 w 117"/>
                <a:gd name="T23" fmla="*/ 0 h 154"/>
                <a:gd name="T24" fmla="*/ 117 w 117"/>
                <a:gd name="T25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154">
                  <a:moveTo>
                    <a:pt x="117" y="0"/>
                  </a:moveTo>
                  <a:lnTo>
                    <a:pt x="117" y="151"/>
                  </a:lnTo>
                  <a:lnTo>
                    <a:pt x="99" y="151"/>
                  </a:lnTo>
                  <a:lnTo>
                    <a:pt x="99" y="140"/>
                  </a:lnTo>
                  <a:cubicBezTo>
                    <a:pt x="99" y="140"/>
                    <a:pt x="75" y="154"/>
                    <a:pt x="51" y="154"/>
                  </a:cubicBezTo>
                  <a:cubicBezTo>
                    <a:pt x="8" y="154"/>
                    <a:pt x="0" y="136"/>
                    <a:pt x="0" y="79"/>
                  </a:cubicBezTo>
                  <a:lnTo>
                    <a:pt x="0" y="0"/>
                  </a:lnTo>
                  <a:lnTo>
                    <a:pt x="18" y="0"/>
                  </a:lnTo>
                  <a:lnTo>
                    <a:pt x="18" y="78"/>
                  </a:lnTo>
                  <a:cubicBezTo>
                    <a:pt x="18" y="124"/>
                    <a:pt x="22" y="138"/>
                    <a:pt x="53" y="138"/>
                  </a:cubicBezTo>
                  <a:cubicBezTo>
                    <a:pt x="77" y="138"/>
                    <a:pt x="99" y="125"/>
                    <a:pt x="99" y="125"/>
                  </a:cubicBezTo>
                  <a:lnTo>
                    <a:pt x="99" y="0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526" y="2058"/>
              <a:ext cx="7" cy="15"/>
            </a:xfrm>
            <a:custGeom>
              <a:avLst/>
              <a:gdLst>
                <a:gd name="T0" fmla="*/ 14 w 33"/>
                <a:gd name="T1" fmla="*/ 2 h 68"/>
                <a:gd name="T2" fmla="*/ 6 w 33"/>
                <a:gd name="T3" fmla="*/ 0 h 68"/>
                <a:gd name="T4" fmla="*/ 0 w 33"/>
                <a:gd name="T5" fmla="*/ 12 h 68"/>
                <a:gd name="T6" fmla="*/ 0 w 33"/>
                <a:gd name="T7" fmla="*/ 68 h 68"/>
                <a:gd name="T8" fmla="*/ 33 w 33"/>
                <a:gd name="T9" fmla="*/ 68 h 68"/>
                <a:gd name="T10" fmla="*/ 33 w 33"/>
                <a:gd name="T11" fmla="*/ 12 h 68"/>
                <a:gd name="T12" fmla="*/ 26 w 33"/>
                <a:gd name="T13" fmla="*/ 0 h 68"/>
                <a:gd name="T14" fmla="*/ 16 w 33"/>
                <a:gd name="T15" fmla="*/ 2 h 68"/>
                <a:gd name="T16" fmla="*/ 14 w 33"/>
                <a:gd name="T17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68">
                  <a:moveTo>
                    <a:pt x="14" y="2"/>
                  </a:moveTo>
                  <a:cubicBezTo>
                    <a:pt x="12" y="2"/>
                    <a:pt x="9" y="1"/>
                    <a:pt x="6" y="0"/>
                  </a:cubicBezTo>
                  <a:lnTo>
                    <a:pt x="0" y="12"/>
                  </a:lnTo>
                  <a:lnTo>
                    <a:pt x="0" y="68"/>
                  </a:lnTo>
                  <a:lnTo>
                    <a:pt x="33" y="68"/>
                  </a:lnTo>
                  <a:lnTo>
                    <a:pt x="33" y="12"/>
                  </a:lnTo>
                  <a:lnTo>
                    <a:pt x="26" y="0"/>
                  </a:lnTo>
                  <a:cubicBezTo>
                    <a:pt x="23" y="1"/>
                    <a:pt x="20" y="2"/>
                    <a:pt x="16" y="2"/>
                  </a:cubicBezTo>
                  <a:cubicBezTo>
                    <a:pt x="15" y="2"/>
                    <a:pt x="15" y="2"/>
                    <a:pt x="14" y="2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3527" y="2026"/>
              <a:ext cx="5" cy="31"/>
            </a:xfrm>
            <a:custGeom>
              <a:avLst/>
              <a:gdLst>
                <a:gd name="T0" fmla="*/ 25 w 25"/>
                <a:gd name="T1" fmla="*/ 129 h 135"/>
                <a:gd name="T2" fmla="*/ 17 w 25"/>
                <a:gd name="T3" fmla="*/ 6 h 135"/>
                <a:gd name="T4" fmla="*/ 10 w 25"/>
                <a:gd name="T5" fmla="*/ 0 h 135"/>
                <a:gd name="T6" fmla="*/ 4 w 25"/>
                <a:gd name="T7" fmla="*/ 6 h 135"/>
                <a:gd name="T8" fmla="*/ 0 w 25"/>
                <a:gd name="T9" fmla="*/ 128 h 135"/>
                <a:gd name="T10" fmla="*/ 3 w 25"/>
                <a:gd name="T11" fmla="*/ 133 h 135"/>
                <a:gd name="T12" fmla="*/ 9 w 25"/>
                <a:gd name="T13" fmla="*/ 135 h 135"/>
                <a:gd name="T14" fmla="*/ 14 w 25"/>
                <a:gd name="T15" fmla="*/ 135 h 135"/>
                <a:gd name="T16" fmla="*/ 25 w 25"/>
                <a:gd name="T17" fmla="*/ 1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35">
                  <a:moveTo>
                    <a:pt x="25" y="129"/>
                  </a:moveTo>
                  <a:lnTo>
                    <a:pt x="17" y="6"/>
                  </a:lnTo>
                  <a:cubicBezTo>
                    <a:pt x="17" y="3"/>
                    <a:pt x="14" y="0"/>
                    <a:pt x="10" y="0"/>
                  </a:cubicBezTo>
                  <a:cubicBezTo>
                    <a:pt x="7" y="0"/>
                    <a:pt x="4" y="3"/>
                    <a:pt x="4" y="6"/>
                  </a:cubicBezTo>
                  <a:lnTo>
                    <a:pt x="0" y="128"/>
                  </a:lnTo>
                  <a:cubicBezTo>
                    <a:pt x="0" y="129"/>
                    <a:pt x="1" y="131"/>
                    <a:pt x="3" y="133"/>
                  </a:cubicBezTo>
                  <a:cubicBezTo>
                    <a:pt x="5" y="134"/>
                    <a:pt x="8" y="134"/>
                    <a:pt x="9" y="135"/>
                  </a:cubicBezTo>
                  <a:lnTo>
                    <a:pt x="14" y="135"/>
                  </a:lnTo>
                  <a:cubicBezTo>
                    <a:pt x="21" y="134"/>
                    <a:pt x="25" y="130"/>
                    <a:pt x="25" y="129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529" y="2057"/>
              <a:ext cx="1" cy="0"/>
            </a:xfrm>
            <a:custGeom>
              <a:avLst/>
              <a:gdLst>
                <a:gd name="T0" fmla="*/ 1 w 5"/>
                <a:gd name="T1" fmla="*/ 3 w 5"/>
                <a:gd name="T2" fmla="*/ 5 w 5"/>
                <a:gd name="T3" fmla="*/ 0 w 5"/>
                <a:gd name="T4" fmla="*/ 1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1" y="0"/>
                  </a:moveTo>
                  <a:cubicBezTo>
                    <a:pt x="2" y="0"/>
                    <a:pt x="2" y="0"/>
                    <a:pt x="3" y="0"/>
                  </a:cubicBezTo>
                  <a:cubicBezTo>
                    <a:pt x="4" y="0"/>
                    <a:pt x="4" y="0"/>
                    <a:pt x="5" y="0"/>
                  </a:cubicBezTo>
                  <a:lnTo>
                    <a:pt x="0" y="0"/>
                  </a:ln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3414" y="2058"/>
              <a:ext cx="7" cy="15"/>
            </a:xfrm>
            <a:custGeom>
              <a:avLst/>
              <a:gdLst>
                <a:gd name="T0" fmla="*/ 19 w 33"/>
                <a:gd name="T1" fmla="*/ 2 h 68"/>
                <a:gd name="T2" fmla="*/ 27 w 33"/>
                <a:gd name="T3" fmla="*/ 0 h 68"/>
                <a:gd name="T4" fmla="*/ 33 w 33"/>
                <a:gd name="T5" fmla="*/ 12 h 68"/>
                <a:gd name="T6" fmla="*/ 33 w 33"/>
                <a:gd name="T7" fmla="*/ 68 h 68"/>
                <a:gd name="T8" fmla="*/ 0 w 33"/>
                <a:gd name="T9" fmla="*/ 68 h 68"/>
                <a:gd name="T10" fmla="*/ 0 w 33"/>
                <a:gd name="T11" fmla="*/ 12 h 68"/>
                <a:gd name="T12" fmla="*/ 7 w 33"/>
                <a:gd name="T13" fmla="*/ 0 h 68"/>
                <a:gd name="T14" fmla="*/ 17 w 33"/>
                <a:gd name="T15" fmla="*/ 2 h 68"/>
                <a:gd name="T16" fmla="*/ 19 w 33"/>
                <a:gd name="T17" fmla="*/ 2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68">
                  <a:moveTo>
                    <a:pt x="19" y="2"/>
                  </a:moveTo>
                  <a:cubicBezTo>
                    <a:pt x="21" y="2"/>
                    <a:pt x="24" y="1"/>
                    <a:pt x="27" y="0"/>
                  </a:cubicBezTo>
                  <a:lnTo>
                    <a:pt x="33" y="12"/>
                  </a:lnTo>
                  <a:lnTo>
                    <a:pt x="33" y="68"/>
                  </a:lnTo>
                  <a:lnTo>
                    <a:pt x="0" y="68"/>
                  </a:lnTo>
                  <a:lnTo>
                    <a:pt x="0" y="12"/>
                  </a:lnTo>
                  <a:lnTo>
                    <a:pt x="7" y="0"/>
                  </a:lnTo>
                  <a:cubicBezTo>
                    <a:pt x="10" y="1"/>
                    <a:pt x="13" y="2"/>
                    <a:pt x="17" y="2"/>
                  </a:cubicBezTo>
                  <a:cubicBezTo>
                    <a:pt x="18" y="2"/>
                    <a:pt x="18" y="2"/>
                    <a:pt x="19" y="2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auto">
            <a:xfrm>
              <a:off x="3415" y="2026"/>
              <a:ext cx="5" cy="31"/>
            </a:xfrm>
            <a:custGeom>
              <a:avLst/>
              <a:gdLst>
                <a:gd name="T0" fmla="*/ 0 w 25"/>
                <a:gd name="T1" fmla="*/ 129 h 135"/>
                <a:gd name="T2" fmla="*/ 8 w 25"/>
                <a:gd name="T3" fmla="*/ 6 h 135"/>
                <a:gd name="T4" fmla="*/ 15 w 25"/>
                <a:gd name="T5" fmla="*/ 0 h 135"/>
                <a:gd name="T6" fmla="*/ 21 w 25"/>
                <a:gd name="T7" fmla="*/ 6 h 135"/>
                <a:gd name="T8" fmla="*/ 25 w 25"/>
                <a:gd name="T9" fmla="*/ 128 h 135"/>
                <a:gd name="T10" fmla="*/ 22 w 25"/>
                <a:gd name="T11" fmla="*/ 133 h 135"/>
                <a:gd name="T12" fmla="*/ 16 w 25"/>
                <a:gd name="T13" fmla="*/ 135 h 135"/>
                <a:gd name="T14" fmla="*/ 11 w 25"/>
                <a:gd name="T15" fmla="*/ 135 h 135"/>
                <a:gd name="T16" fmla="*/ 0 w 25"/>
                <a:gd name="T17" fmla="*/ 1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35">
                  <a:moveTo>
                    <a:pt x="0" y="129"/>
                  </a:moveTo>
                  <a:lnTo>
                    <a:pt x="8" y="6"/>
                  </a:lnTo>
                  <a:cubicBezTo>
                    <a:pt x="8" y="3"/>
                    <a:pt x="11" y="0"/>
                    <a:pt x="15" y="0"/>
                  </a:cubicBezTo>
                  <a:cubicBezTo>
                    <a:pt x="18" y="0"/>
                    <a:pt x="21" y="3"/>
                    <a:pt x="21" y="6"/>
                  </a:cubicBezTo>
                  <a:lnTo>
                    <a:pt x="25" y="128"/>
                  </a:lnTo>
                  <a:cubicBezTo>
                    <a:pt x="25" y="129"/>
                    <a:pt x="24" y="131"/>
                    <a:pt x="22" y="133"/>
                  </a:cubicBezTo>
                  <a:cubicBezTo>
                    <a:pt x="20" y="134"/>
                    <a:pt x="17" y="134"/>
                    <a:pt x="16" y="135"/>
                  </a:cubicBezTo>
                  <a:lnTo>
                    <a:pt x="11" y="135"/>
                  </a:lnTo>
                  <a:cubicBezTo>
                    <a:pt x="4" y="134"/>
                    <a:pt x="0" y="130"/>
                    <a:pt x="0" y="129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3417" y="2057"/>
              <a:ext cx="1" cy="0"/>
            </a:xfrm>
            <a:custGeom>
              <a:avLst/>
              <a:gdLst>
                <a:gd name="T0" fmla="*/ 4 w 5"/>
                <a:gd name="T1" fmla="*/ 2 w 5"/>
                <a:gd name="T2" fmla="*/ 0 w 5"/>
                <a:gd name="T3" fmla="*/ 5 w 5"/>
                <a:gd name="T4" fmla="*/ 4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4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lnTo>
                    <a:pt x="5" y="0"/>
                  </a:ln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3175" y="2076"/>
              <a:ext cx="236" cy="186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3535" y="2076"/>
              <a:ext cx="237" cy="186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3" name="Freeform 33"/>
            <p:cNvSpPr>
              <a:spLocks noEditPoints="1"/>
            </p:cNvSpPr>
            <p:nvPr/>
          </p:nvSpPr>
          <p:spPr bwMode="auto">
            <a:xfrm>
              <a:off x="3414" y="2140"/>
              <a:ext cx="119" cy="47"/>
            </a:xfrm>
            <a:custGeom>
              <a:avLst/>
              <a:gdLst>
                <a:gd name="T0" fmla="*/ 58 w 521"/>
                <a:gd name="T1" fmla="*/ 124 h 206"/>
                <a:gd name="T2" fmla="*/ 85 w 521"/>
                <a:gd name="T3" fmla="*/ 98 h 206"/>
                <a:gd name="T4" fmla="*/ 113 w 521"/>
                <a:gd name="T5" fmla="*/ 124 h 206"/>
                <a:gd name="T6" fmla="*/ 113 w 521"/>
                <a:gd name="T7" fmla="*/ 206 h 206"/>
                <a:gd name="T8" fmla="*/ 190 w 521"/>
                <a:gd name="T9" fmla="*/ 206 h 206"/>
                <a:gd name="T10" fmla="*/ 190 w 521"/>
                <a:gd name="T11" fmla="*/ 124 h 206"/>
                <a:gd name="T12" fmla="*/ 218 w 521"/>
                <a:gd name="T13" fmla="*/ 98 h 206"/>
                <a:gd name="T14" fmla="*/ 245 w 521"/>
                <a:gd name="T15" fmla="*/ 124 h 206"/>
                <a:gd name="T16" fmla="*/ 245 w 521"/>
                <a:gd name="T17" fmla="*/ 206 h 206"/>
                <a:gd name="T18" fmla="*/ 274 w 521"/>
                <a:gd name="T19" fmla="*/ 206 h 206"/>
                <a:gd name="T20" fmla="*/ 274 w 521"/>
                <a:gd name="T21" fmla="*/ 124 h 206"/>
                <a:gd name="T22" fmla="*/ 302 w 521"/>
                <a:gd name="T23" fmla="*/ 98 h 206"/>
                <a:gd name="T24" fmla="*/ 329 w 521"/>
                <a:gd name="T25" fmla="*/ 124 h 206"/>
                <a:gd name="T26" fmla="*/ 329 w 521"/>
                <a:gd name="T27" fmla="*/ 206 h 206"/>
                <a:gd name="T28" fmla="*/ 404 w 521"/>
                <a:gd name="T29" fmla="*/ 206 h 206"/>
                <a:gd name="T30" fmla="*/ 404 w 521"/>
                <a:gd name="T31" fmla="*/ 124 h 206"/>
                <a:gd name="T32" fmla="*/ 432 w 521"/>
                <a:gd name="T33" fmla="*/ 98 h 206"/>
                <a:gd name="T34" fmla="*/ 459 w 521"/>
                <a:gd name="T35" fmla="*/ 124 h 206"/>
                <a:gd name="T36" fmla="*/ 459 w 521"/>
                <a:gd name="T37" fmla="*/ 206 h 206"/>
                <a:gd name="T38" fmla="*/ 521 w 521"/>
                <a:gd name="T39" fmla="*/ 206 h 206"/>
                <a:gd name="T40" fmla="*/ 521 w 521"/>
                <a:gd name="T41" fmla="*/ 0 h 206"/>
                <a:gd name="T42" fmla="*/ 0 w 521"/>
                <a:gd name="T43" fmla="*/ 0 h 206"/>
                <a:gd name="T44" fmla="*/ 0 w 521"/>
                <a:gd name="T45" fmla="*/ 206 h 206"/>
                <a:gd name="T46" fmla="*/ 58 w 521"/>
                <a:gd name="T47" fmla="*/ 206 h 206"/>
                <a:gd name="T48" fmla="*/ 58 w 521"/>
                <a:gd name="T49" fmla="*/ 124 h 206"/>
                <a:gd name="T50" fmla="*/ 430 w 521"/>
                <a:gd name="T51" fmla="*/ 33 h 206"/>
                <a:gd name="T52" fmla="*/ 430 w 521"/>
                <a:gd name="T53" fmla="*/ 33 h 206"/>
                <a:gd name="T54" fmla="*/ 482 w 521"/>
                <a:gd name="T55" fmla="*/ 65 h 206"/>
                <a:gd name="T56" fmla="*/ 479 w 521"/>
                <a:gd name="T57" fmla="*/ 70 h 206"/>
                <a:gd name="T58" fmla="*/ 430 w 521"/>
                <a:gd name="T59" fmla="*/ 40 h 206"/>
                <a:gd name="T60" fmla="*/ 384 w 521"/>
                <a:gd name="T61" fmla="*/ 70 h 206"/>
                <a:gd name="T62" fmla="*/ 381 w 521"/>
                <a:gd name="T63" fmla="*/ 65 h 206"/>
                <a:gd name="T64" fmla="*/ 430 w 521"/>
                <a:gd name="T65" fmla="*/ 33 h 206"/>
                <a:gd name="T66" fmla="*/ 256 w 521"/>
                <a:gd name="T67" fmla="*/ 28 h 206"/>
                <a:gd name="T68" fmla="*/ 256 w 521"/>
                <a:gd name="T69" fmla="*/ 28 h 206"/>
                <a:gd name="T70" fmla="*/ 352 w 521"/>
                <a:gd name="T71" fmla="*/ 65 h 206"/>
                <a:gd name="T72" fmla="*/ 350 w 521"/>
                <a:gd name="T73" fmla="*/ 70 h 206"/>
                <a:gd name="T74" fmla="*/ 257 w 521"/>
                <a:gd name="T75" fmla="*/ 34 h 206"/>
                <a:gd name="T76" fmla="*/ 170 w 521"/>
                <a:gd name="T77" fmla="*/ 70 h 206"/>
                <a:gd name="T78" fmla="*/ 167 w 521"/>
                <a:gd name="T79" fmla="*/ 65 h 206"/>
                <a:gd name="T80" fmla="*/ 256 w 521"/>
                <a:gd name="T81" fmla="*/ 28 h 206"/>
                <a:gd name="T82" fmla="*/ 84 w 521"/>
                <a:gd name="T83" fmla="*/ 32 h 206"/>
                <a:gd name="T84" fmla="*/ 84 w 521"/>
                <a:gd name="T85" fmla="*/ 32 h 206"/>
                <a:gd name="T86" fmla="*/ 136 w 521"/>
                <a:gd name="T87" fmla="*/ 65 h 206"/>
                <a:gd name="T88" fmla="*/ 133 w 521"/>
                <a:gd name="T89" fmla="*/ 69 h 206"/>
                <a:gd name="T90" fmla="*/ 84 w 521"/>
                <a:gd name="T91" fmla="*/ 39 h 206"/>
                <a:gd name="T92" fmla="*/ 38 w 521"/>
                <a:gd name="T93" fmla="*/ 69 h 206"/>
                <a:gd name="T94" fmla="*/ 35 w 521"/>
                <a:gd name="T95" fmla="*/ 65 h 206"/>
                <a:gd name="T96" fmla="*/ 84 w 521"/>
                <a:gd name="T97" fmla="*/ 3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21" h="206">
                  <a:moveTo>
                    <a:pt x="58" y="124"/>
                  </a:moveTo>
                  <a:cubicBezTo>
                    <a:pt x="58" y="124"/>
                    <a:pt x="61" y="99"/>
                    <a:pt x="85" y="98"/>
                  </a:cubicBezTo>
                  <a:cubicBezTo>
                    <a:pt x="110" y="98"/>
                    <a:pt x="113" y="124"/>
                    <a:pt x="113" y="124"/>
                  </a:cubicBezTo>
                  <a:lnTo>
                    <a:pt x="113" y="206"/>
                  </a:lnTo>
                  <a:lnTo>
                    <a:pt x="190" y="206"/>
                  </a:lnTo>
                  <a:lnTo>
                    <a:pt x="190" y="124"/>
                  </a:lnTo>
                  <a:cubicBezTo>
                    <a:pt x="190" y="124"/>
                    <a:pt x="193" y="99"/>
                    <a:pt x="218" y="98"/>
                  </a:cubicBezTo>
                  <a:cubicBezTo>
                    <a:pt x="242" y="98"/>
                    <a:pt x="245" y="124"/>
                    <a:pt x="245" y="124"/>
                  </a:cubicBezTo>
                  <a:lnTo>
                    <a:pt x="245" y="206"/>
                  </a:lnTo>
                  <a:lnTo>
                    <a:pt x="274" y="206"/>
                  </a:lnTo>
                  <a:lnTo>
                    <a:pt x="274" y="124"/>
                  </a:lnTo>
                  <a:cubicBezTo>
                    <a:pt x="274" y="124"/>
                    <a:pt x="277" y="99"/>
                    <a:pt x="302" y="98"/>
                  </a:cubicBezTo>
                  <a:cubicBezTo>
                    <a:pt x="326" y="98"/>
                    <a:pt x="329" y="124"/>
                    <a:pt x="329" y="124"/>
                  </a:cubicBezTo>
                  <a:lnTo>
                    <a:pt x="329" y="206"/>
                  </a:lnTo>
                  <a:lnTo>
                    <a:pt x="404" y="206"/>
                  </a:lnTo>
                  <a:lnTo>
                    <a:pt x="404" y="124"/>
                  </a:lnTo>
                  <a:cubicBezTo>
                    <a:pt x="404" y="124"/>
                    <a:pt x="407" y="99"/>
                    <a:pt x="432" y="98"/>
                  </a:cubicBezTo>
                  <a:cubicBezTo>
                    <a:pt x="456" y="98"/>
                    <a:pt x="459" y="124"/>
                    <a:pt x="459" y="124"/>
                  </a:cubicBezTo>
                  <a:lnTo>
                    <a:pt x="459" y="206"/>
                  </a:lnTo>
                  <a:lnTo>
                    <a:pt x="521" y="206"/>
                  </a:lnTo>
                  <a:lnTo>
                    <a:pt x="521" y="0"/>
                  </a:lnTo>
                  <a:lnTo>
                    <a:pt x="0" y="0"/>
                  </a:lnTo>
                  <a:lnTo>
                    <a:pt x="0" y="206"/>
                  </a:lnTo>
                  <a:lnTo>
                    <a:pt x="58" y="206"/>
                  </a:lnTo>
                  <a:lnTo>
                    <a:pt x="58" y="124"/>
                  </a:lnTo>
                  <a:close/>
                  <a:moveTo>
                    <a:pt x="430" y="33"/>
                  </a:moveTo>
                  <a:lnTo>
                    <a:pt x="430" y="33"/>
                  </a:lnTo>
                  <a:lnTo>
                    <a:pt x="482" y="65"/>
                  </a:lnTo>
                  <a:lnTo>
                    <a:pt x="479" y="70"/>
                  </a:lnTo>
                  <a:lnTo>
                    <a:pt x="430" y="40"/>
                  </a:lnTo>
                  <a:lnTo>
                    <a:pt x="384" y="70"/>
                  </a:lnTo>
                  <a:lnTo>
                    <a:pt x="381" y="65"/>
                  </a:lnTo>
                  <a:lnTo>
                    <a:pt x="430" y="33"/>
                  </a:lnTo>
                  <a:close/>
                  <a:moveTo>
                    <a:pt x="256" y="28"/>
                  </a:moveTo>
                  <a:lnTo>
                    <a:pt x="256" y="28"/>
                  </a:lnTo>
                  <a:lnTo>
                    <a:pt x="352" y="65"/>
                  </a:lnTo>
                  <a:lnTo>
                    <a:pt x="350" y="70"/>
                  </a:lnTo>
                  <a:lnTo>
                    <a:pt x="257" y="34"/>
                  </a:lnTo>
                  <a:lnTo>
                    <a:pt x="170" y="70"/>
                  </a:lnTo>
                  <a:lnTo>
                    <a:pt x="167" y="65"/>
                  </a:lnTo>
                  <a:lnTo>
                    <a:pt x="256" y="28"/>
                  </a:lnTo>
                  <a:close/>
                  <a:moveTo>
                    <a:pt x="84" y="32"/>
                  </a:moveTo>
                  <a:lnTo>
                    <a:pt x="84" y="32"/>
                  </a:lnTo>
                  <a:lnTo>
                    <a:pt x="136" y="65"/>
                  </a:lnTo>
                  <a:lnTo>
                    <a:pt x="133" y="69"/>
                  </a:lnTo>
                  <a:lnTo>
                    <a:pt x="84" y="39"/>
                  </a:lnTo>
                  <a:lnTo>
                    <a:pt x="38" y="69"/>
                  </a:lnTo>
                  <a:lnTo>
                    <a:pt x="35" y="65"/>
                  </a:lnTo>
                  <a:lnTo>
                    <a:pt x="84" y="32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4" name="Freeform 34"/>
            <p:cNvSpPr>
              <a:spLocks noEditPoints="1"/>
            </p:cNvSpPr>
            <p:nvPr/>
          </p:nvSpPr>
          <p:spPr bwMode="auto">
            <a:xfrm>
              <a:off x="3414" y="2076"/>
              <a:ext cx="119" cy="62"/>
            </a:xfrm>
            <a:custGeom>
              <a:avLst/>
              <a:gdLst>
                <a:gd name="T0" fmla="*/ 58 w 521"/>
                <a:gd name="T1" fmla="*/ 167 h 269"/>
                <a:gd name="T2" fmla="*/ 113 w 521"/>
                <a:gd name="T3" fmla="*/ 167 h 269"/>
                <a:gd name="T4" fmla="*/ 113 w 521"/>
                <a:gd name="T5" fmla="*/ 269 h 269"/>
                <a:gd name="T6" fmla="*/ 190 w 521"/>
                <a:gd name="T7" fmla="*/ 269 h 269"/>
                <a:gd name="T8" fmla="*/ 190 w 521"/>
                <a:gd name="T9" fmla="*/ 167 h 269"/>
                <a:gd name="T10" fmla="*/ 245 w 521"/>
                <a:gd name="T11" fmla="*/ 167 h 269"/>
                <a:gd name="T12" fmla="*/ 245 w 521"/>
                <a:gd name="T13" fmla="*/ 269 h 269"/>
                <a:gd name="T14" fmla="*/ 274 w 521"/>
                <a:gd name="T15" fmla="*/ 269 h 269"/>
                <a:gd name="T16" fmla="*/ 274 w 521"/>
                <a:gd name="T17" fmla="*/ 167 h 269"/>
                <a:gd name="T18" fmla="*/ 329 w 521"/>
                <a:gd name="T19" fmla="*/ 167 h 269"/>
                <a:gd name="T20" fmla="*/ 329 w 521"/>
                <a:gd name="T21" fmla="*/ 269 h 269"/>
                <a:gd name="T22" fmla="*/ 404 w 521"/>
                <a:gd name="T23" fmla="*/ 269 h 269"/>
                <a:gd name="T24" fmla="*/ 404 w 521"/>
                <a:gd name="T25" fmla="*/ 167 h 269"/>
                <a:gd name="T26" fmla="*/ 459 w 521"/>
                <a:gd name="T27" fmla="*/ 167 h 269"/>
                <a:gd name="T28" fmla="*/ 459 w 521"/>
                <a:gd name="T29" fmla="*/ 269 h 269"/>
                <a:gd name="T30" fmla="*/ 521 w 521"/>
                <a:gd name="T31" fmla="*/ 269 h 269"/>
                <a:gd name="T32" fmla="*/ 521 w 521"/>
                <a:gd name="T33" fmla="*/ 0 h 269"/>
                <a:gd name="T34" fmla="*/ 0 w 521"/>
                <a:gd name="T35" fmla="*/ 0 h 269"/>
                <a:gd name="T36" fmla="*/ 0 w 521"/>
                <a:gd name="T37" fmla="*/ 269 h 269"/>
                <a:gd name="T38" fmla="*/ 58 w 521"/>
                <a:gd name="T39" fmla="*/ 269 h 269"/>
                <a:gd name="T40" fmla="*/ 58 w 521"/>
                <a:gd name="T41" fmla="*/ 167 h 269"/>
                <a:gd name="T42" fmla="*/ 431 w 521"/>
                <a:gd name="T43" fmla="*/ 104 h 269"/>
                <a:gd name="T44" fmla="*/ 431 w 521"/>
                <a:gd name="T45" fmla="*/ 104 h 269"/>
                <a:gd name="T46" fmla="*/ 483 w 521"/>
                <a:gd name="T47" fmla="*/ 135 h 269"/>
                <a:gd name="T48" fmla="*/ 478 w 521"/>
                <a:gd name="T49" fmla="*/ 138 h 269"/>
                <a:gd name="T50" fmla="*/ 431 w 521"/>
                <a:gd name="T51" fmla="*/ 109 h 269"/>
                <a:gd name="T52" fmla="*/ 385 w 521"/>
                <a:gd name="T53" fmla="*/ 137 h 269"/>
                <a:gd name="T54" fmla="*/ 380 w 521"/>
                <a:gd name="T55" fmla="*/ 135 h 269"/>
                <a:gd name="T56" fmla="*/ 431 w 521"/>
                <a:gd name="T57" fmla="*/ 104 h 269"/>
                <a:gd name="T58" fmla="*/ 256 w 521"/>
                <a:gd name="T59" fmla="*/ 97 h 269"/>
                <a:gd name="T60" fmla="*/ 256 w 521"/>
                <a:gd name="T61" fmla="*/ 97 h 269"/>
                <a:gd name="T62" fmla="*/ 352 w 521"/>
                <a:gd name="T63" fmla="*/ 133 h 269"/>
                <a:gd name="T64" fmla="*/ 350 w 521"/>
                <a:gd name="T65" fmla="*/ 139 h 269"/>
                <a:gd name="T66" fmla="*/ 257 w 521"/>
                <a:gd name="T67" fmla="*/ 103 h 269"/>
                <a:gd name="T68" fmla="*/ 170 w 521"/>
                <a:gd name="T69" fmla="*/ 139 h 269"/>
                <a:gd name="T70" fmla="*/ 167 w 521"/>
                <a:gd name="T71" fmla="*/ 133 h 269"/>
                <a:gd name="T72" fmla="*/ 256 w 521"/>
                <a:gd name="T73" fmla="*/ 97 h 269"/>
                <a:gd name="T74" fmla="*/ 39 w 521"/>
                <a:gd name="T75" fmla="*/ 137 h 269"/>
                <a:gd name="T76" fmla="*/ 39 w 521"/>
                <a:gd name="T77" fmla="*/ 137 h 269"/>
                <a:gd name="T78" fmla="*/ 34 w 521"/>
                <a:gd name="T79" fmla="*/ 135 h 269"/>
                <a:gd name="T80" fmla="*/ 85 w 521"/>
                <a:gd name="T81" fmla="*/ 104 h 269"/>
                <a:gd name="T82" fmla="*/ 137 w 521"/>
                <a:gd name="T83" fmla="*/ 135 h 269"/>
                <a:gd name="T84" fmla="*/ 132 w 521"/>
                <a:gd name="T85" fmla="*/ 137 h 269"/>
                <a:gd name="T86" fmla="*/ 85 w 521"/>
                <a:gd name="T87" fmla="*/ 109 h 269"/>
                <a:gd name="T88" fmla="*/ 39 w 521"/>
                <a:gd name="T89" fmla="*/ 137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1" h="269">
                  <a:moveTo>
                    <a:pt x="58" y="167"/>
                  </a:moveTo>
                  <a:lnTo>
                    <a:pt x="113" y="167"/>
                  </a:lnTo>
                  <a:lnTo>
                    <a:pt x="113" y="269"/>
                  </a:lnTo>
                  <a:lnTo>
                    <a:pt x="190" y="269"/>
                  </a:lnTo>
                  <a:lnTo>
                    <a:pt x="190" y="167"/>
                  </a:lnTo>
                  <a:lnTo>
                    <a:pt x="245" y="167"/>
                  </a:lnTo>
                  <a:lnTo>
                    <a:pt x="245" y="269"/>
                  </a:lnTo>
                  <a:lnTo>
                    <a:pt x="274" y="269"/>
                  </a:lnTo>
                  <a:lnTo>
                    <a:pt x="274" y="167"/>
                  </a:lnTo>
                  <a:lnTo>
                    <a:pt x="329" y="167"/>
                  </a:lnTo>
                  <a:lnTo>
                    <a:pt x="329" y="269"/>
                  </a:lnTo>
                  <a:lnTo>
                    <a:pt x="404" y="269"/>
                  </a:lnTo>
                  <a:lnTo>
                    <a:pt x="404" y="167"/>
                  </a:lnTo>
                  <a:lnTo>
                    <a:pt x="459" y="167"/>
                  </a:lnTo>
                  <a:lnTo>
                    <a:pt x="459" y="269"/>
                  </a:lnTo>
                  <a:lnTo>
                    <a:pt x="521" y="269"/>
                  </a:lnTo>
                  <a:lnTo>
                    <a:pt x="521" y="0"/>
                  </a:lnTo>
                  <a:lnTo>
                    <a:pt x="0" y="0"/>
                  </a:lnTo>
                  <a:lnTo>
                    <a:pt x="0" y="269"/>
                  </a:lnTo>
                  <a:lnTo>
                    <a:pt x="58" y="269"/>
                  </a:lnTo>
                  <a:lnTo>
                    <a:pt x="58" y="167"/>
                  </a:lnTo>
                  <a:close/>
                  <a:moveTo>
                    <a:pt x="431" y="104"/>
                  </a:moveTo>
                  <a:lnTo>
                    <a:pt x="431" y="104"/>
                  </a:lnTo>
                  <a:cubicBezTo>
                    <a:pt x="453" y="104"/>
                    <a:pt x="473" y="117"/>
                    <a:pt x="483" y="135"/>
                  </a:cubicBezTo>
                  <a:lnTo>
                    <a:pt x="478" y="138"/>
                  </a:lnTo>
                  <a:cubicBezTo>
                    <a:pt x="469" y="121"/>
                    <a:pt x="451" y="109"/>
                    <a:pt x="431" y="109"/>
                  </a:cubicBezTo>
                  <a:cubicBezTo>
                    <a:pt x="411" y="109"/>
                    <a:pt x="394" y="121"/>
                    <a:pt x="385" y="137"/>
                  </a:cubicBezTo>
                  <a:lnTo>
                    <a:pt x="380" y="135"/>
                  </a:lnTo>
                  <a:cubicBezTo>
                    <a:pt x="390" y="117"/>
                    <a:pt x="409" y="104"/>
                    <a:pt x="431" y="104"/>
                  </a:cubicBezTo>
                  <a:close/>
                  <a:moveTo>
                    <a:pt x="256" y="97"/>
                  </a:moveTo>
                  <a:lnTo>
                    <a:pt x="256" y="97"/>
                  </a:lnTo>
                  <a:lnTo>
                    <a:pt x="352" y="133"/>
                  </a:lnTo>
                  <a:lnTo>
                    <a:pt x="350" y="139"/>
                  </a:lnTo>
                  <a:lnTo>
                    <a:pt x="257" y="103"/>
                  </a:lnTo>
                  <a:lnTo>
                    <a:pt x="170" y="139"/>
                  </a:lnTo>
                  <a:lnTo>
                    <a:pt x="167" y="133"/>
                  </a:lnTo>
                  <a:lnTo>
                    <a:pt x="256" y="97"/>
                  </a:lnTo>
                  <a:close/>
                  <a:moveTo>
                    <a:pt x="39" y="137"/>
                  </a:moveTo>
                  <a:lnTo>
                    <a:pt x="39" y="137"/>
                  </a:lnTo>
                  <a:lnTo>
                    <a:pt x="34" y="135"/>
                  </a:lnTo>
                  <a:cubicBezTo>
                    <a:pt x="44" y="117"/>
                    <a:pt x="63" y="104"/>
                    <a:pt x="85" y="104"/>
                  </a:cubicBezTo>
                  <a:cubicBezTo>
                    <a:pt x="107" y="104"/>
                    <a:pt x="127" y="116"/>
                    <a:pt x="137" y="135"/>
                  </a:cubicBezTo>
                  <a:lnTo>
                    <a:pt x="132" y="137"/>
                  </a:lnTo>
                  <a:cubicBezTo>
                    <a:pt x="123" y="121"/>
                    <a:pt x="105" y="109"/>
                    <a:pt x="85" y="109"/>
                  </a:cubicBezTo>
                  <a:cubicBezTo>
                    <a:pt x="65" y="109"/>
                    <a:pt x="48" y="121"/>
                    <a:pt x="39" y="137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5" name="Freeform 35"/>
            <p:cNvSpPr>
              <a:spLocks noEditPoints="1"/>
            </p:cNvSpPr>
            <p:nvPr/>
          </p:nvSpPr>
          <p:spPr bwMode="auto">
            <a:xfrm>
              <a:off x="3414" y="2200"/>
              <a:ext cx="119" cy="62"/>
            </a:xfrm>
            <a:custGeom>
              <a:avLst/>
              <a:gdLst>
                <a:gd name="T0" fmla="*/ 0 w 521"/>
                <a:gd name="T1" fmla="*/ 269 h 269"/>
                <a:gd name="T2" fmla="*/ 194 w 521"/>
                <a:gd name="T3" fmla="*/ 269 h 269"/>
                <a:gd name="T4" fmla="*/ 194 w 521"/>
                <a:gd name="T5" fmla="*/ 98 h 269"/>
                <a:gd name="T6" fmla="*/ 260 w 521"/>
                <a:gd name="T7" fmla="*/ 50 h 269"/>
                <a:gd name="T8" fmla="*/ 325 w 521"/>
                <a:gd name="T9" fmla="*/ 98 h 269"/>
                <a:gd name="T10" fmla="*/ 325 w 521"/>
                <a:gd name="T11" fmla="*/ 269 h 269"/>
                <a:gd name="T12" fmla="*/ 521 w 521"/>
                <a:gd name="T13" fmla="*/ 269 h 269"/>
                <a:gd name="T14" fmla="*/ 521 w 521"/>
                <a:gd name="T15" fmla="*/ 0 h 269"/>
                <a:gd name="T16" fmla="*/ 0 w 521"/>
                <a:gd name="T17" fmla="*/ 0 h 269"/>
                <a:gd name="T18" fmla="*/ 0 w 521"/>
                <a:gd name="T19" fmla="*/ 269 h 269"/>
                <a:gd name="T20" fmla="*/ 404 w 521"/>
                <a:gd name="T21" fmla="*/ 82 h 269"/>
                <a:gd name="T22" fmla="*/ 404 w 521"/>
                <a:gd name="T23" fmla="*/ 82 h 269"/>
                <a:gd name="T24" fmla="*/ 432 w 521"/>
                <a:gd name="T25" fmla="*/ 57 h 269"/>
                <a:gd name="T26" fmla="*/ 459 w 521"/>
                <a:gd name="T27" fmla="*/ 82 h 269"/>
                <a:gd name="T28" fmla="*/ 459 w 521"/>
                <a:gd name="T29" fmla="*/ 177 h 269"/>
                <a:gd name="T30" fmla="*/ 404 w 521"/>
                <a:gd name="T31" fmla="*/ 177 h 269"/>
                <a:gd name="T32" fmla="*/ 404 w 521"/>
                <a:gd name="T33" fmla="*/ 82 h 269"/>
                <a:gd name="T34" fmla="*/ 85 w 521"/>
                <a:gd name="T35" fmla="*/ 57 h 269"/>
                <a:gd name="T36" fmla="*/ 85 w 521"/>
                <a:gd name="T37" fmla="*/ 57 h 269"/>
                <a:gd name="T38" fmla="*/ 113 w 521"/>
                <a:gd name="T39" fmla="*/ 82 h 269"/>
                <a:gd name="T40" fmla="*/ 113 w 521"/>
                <a:gd name="T41" fmla="*/ 177 h 269"/>
                <a:gd name="T42" fmla="*/ 58 w 521"/>
                <a:gd name="T43" fmla="*/ 177 h 269"/>
                <a:gd name="T44" fmla="*/ 58 w 521"/>
                <a:gd name="T45" fmla="*/ 82 h 269"/>
                <a:gd name="T46" fmla="*/ 85 w 521"/>
                <a:gd name="T47" fmla="*/ 57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1" h="269">
                  <a:moveTo>
                    <a:pt x="0" y="269"/>
                  </a:moveTo>
                  <a:lnTo>
                    <a:pt x="194" y="269"/>
                  </a:lnTo>
                  <a:lnTo>
                    <a:pt x="194" y="98"/>
                  </a:lnTo>
                  <a:cubicBezTo>
                    <a:pt x="194" y="98"/>
                    <a:pt x="202" y="50"/>
                    <a:pt x="260" y="50"/>
                  </a:cubicBezTo>
                  <a:cubicBezTo>
                    <a:pt x="317" y="49"/>
                    <a:pt x="325" y="98"/>
                    <a:pt x="325" y="98"/>
                  </a:cubicBezTo>
                  <a:lnTo>
                    <a:pt x="325" y="269"/>
                  </a:lnTo>
                  <a:lnTo>
                    <a:pt x="521" y="269"/>
                  </a:lnTo>
                  <a:lnTo>
                    <a:pt x="521" y="0"/>
                  </a:lnTo>
                  <a:lnTo>
                    <a:pt x="0" y="0"/>
                  </a:lnTo>
                  <a:lnTo>
                    <a:pt x="0" y="269"/>
                  </a:lnTo>
                  <a:close/>
                  <a:moveTo>
                    <a:pt x="404" y="82"/>
                  </a:moveTo>
                  <a:lnTo>
                    <a:pt x="404" y="82"/>
                  </a:lnTo>
                  <a:cubicBezTo>
                    <a:pt x="404" y="82"/>
                    <a:pt x="407" y="57"/>
                    <a:pt x="432" y="57"/>
                  </a:cubicBezTo>
                  <a:cubicBezTo>
                    <a:pt x="456" y="57"/>
                    <a:pt x="459" y="82"/>
                    <a:pt x="459" y="82"/>
                  </a:cubicBezTo>
                  <a:lnTo>
                    <a:pt x="459" y="177"/>
                  </a:lnTo>
                  <a:lnTo>
                    <a:pt x="404" y="177"/>
                  </a:lnTo>
                  <a:lnTo>
                    <a:pt x="404" y="82"/>
                  </a:lnTo>
                  <a:close/>
                  <a:moveTo>
                    <a:pt x="85" y="57"/>
                  </a:moveTo>
                  <a:lnTo>
                    <a:pt x="85" y="57"/>
                  </a:lnTo>
                  <a:cubicBezTo>
                    <a:pt x="110" y="57"/>
                    <a:pt x="113" y="82"/>
                    <a:pt x="113" y="82"/>
                  </a:cubicBezTo>
                  <a:lnTo>
                    <a:pt x="113" y="177"/>
                  </a:lnTo>
                  <a:lnTo>
                    <a:pt x="58" y="177"/>
                  </a:lnTo>
                  <a:lnTo>
                    <a:pt x="58" y="82"/>
                  </a:lnTo>
                  <a:cubicBezTo>
                    <a:pt x="58" y="82"/>
                    <a:pt x="61" y="57"/>
                    <a:pt x="85" y="57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414" y="2189"/>
              <a:ext cx="119" cy="9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3414" y="2138"/>
              <a:ext cx="13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8" name="Rectangle 38"/>
            <p:cNvSpPr>
              <a:spLocks noChangeArrowheads="1"/>
            </p:cNvSpPr>
            <p:nvPr/>
          </p:nvSpPr>
          <p:spPr bwMode="auto">
            <a:xfrm>
              <a:off x="3518" y="2138"/>
              <a:ext cx="15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39" name="Rectangle 39"/>
            <p:cNvSpPr>
              <a:spLocks noChangeArrowheads="1"/>
            </p:cNvSpPr>
            <p:nvPr/>
          </p:nvSpPr>
          <p:spPr bwMode="auto">
            <a:xfrm>
              <a:off x="3489" y="2138"/>
              <a:ext cx="17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0" name="Rectangle 40"/>
            <p:cNvSpPr>
              <a:spLocks noChangeArrowheads="1"/>
            </p:cNvSpPr>
            <p:nvPr/>
          </p:nvSpPr>
          <p:spPr bwMode="auto">
            <a:xfrm>
              <a:off x="3470" y="2138"/>
              <a:ext cx="6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1" name="Rectangle 41"/>
            <p:cNvSpPr>
              <a:spLocks noChangeArrowheads="1"/>
            </p:cNvSpPr>
            <p:nvPr/>
          </p:nvSpPr>
          <p:spPr bwMode="auto">
            <a:xfrm>
              <a:off x="3440" y="2138"/>
              <a:ext cx="17" cy="1"/>
            </a:xfrm>
            <a:prstGeom prst="rect">
              <a:avLst/>
            </a:pr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3448" y="1987"/>
              <a:ext cx="51" cy="12"/>
            </a:xfrm>
            <a:custGeom>
              <a:avLst/>
              <a:gdLst>
                <a:gd name="T0" fmla="*/ 0 w 224"/>
                <a:gd name="T1" fmla="*/ 0 h 51"/>
                <a:gd name="T2" fmla="*/ 17 w 224"/>
                <a:gd name="T3" fmla="*/ 51 h 51"/>
                <a:gd name="T4" fmla="*/ 207 w 224"/>
                <a:gd name="T5" fmla="*/ 51 h 51"/>
                <a:gd name="T6" fmla="*/ 224 w 224"/>
                <a:gd name="T7" fmla="*/ 0 h 51"/>
                <a:gd name="T8" fmla="*/ 0 w 224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" h="51">
                  <a:moveTo>
                    <a:pt x="0" y="0"/>
                  </a:moveTo>
                  <a:lnTo>
                    <a:pt x="17" y="51"/>
                  </a:lnTo>
                  <a:lnTo>
                    <a:pt x="207" y="51"/>
                  </a:lnTo>
                  <a:lnTo>
                    <a:pt x="2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3419" y="2000"/>
              <a:ext cx="109" cy="54"/>
            </a:xfrm>
            <a:custGeom>
              <a:avLst/>
              <a:gdLst>
                <a:gd name="T0" fmla="*/ 334 w 481"/>
                <a:gd name="T1" fmla="*/ 0 h 233"/>
                <a:gd name="T2" fmla="*/ 144 w 481"/>
                <a:gd name="T3" fmla="*/ 0 h 233"/>
                <a:gd name="T4" fmla="*/ 10 w 481"/>
                <a:gd name="T5" fmla="*/ 233 h 233"/>
                <a:gd name="T6" fmla="*/ 147 w 481"/>
                <a:gd name="T7" fmla="*/ 233 h 233"/>
                <a:gd name="T8" fmla="*/ 179 w 481"/>
                <a:gd name="T9" fmla="*/ 144 h 233"/>
                <a:gd name="T10" fmla="*/ 168 w 481"/>
                <a:gd name="T11" fmla="*/ 134 h 233"/>
                <a:gd name="T12" fmla="*/ 168 w 481"/>
                <a:gd name="T13" fmla="*/ 117 h 233"/>
                <a:gd name="T14" fmla="*/ 241 w 481"/>
                <a:gd name="T15" fmla="*/ 92 h 233"/>
                <a:gd name="T16" fmla="*/ 310 w 481"/>
                <a:gd name="T17" fmla="*/ 117 h 233"/>
                <a:gd name="T18" fmla="*/ 310 w 481"/>
                <a:gd name="T19" fmla="*/ 134 h 233"/>
                <a:gd name="T20" fmla="*/ 300 w 481"/>
                <a:gd name="T21" fmla="*/ 144 h 233"/>
                <a:gd name="T22" fmla="*/ 331 w 481"/>
                <a:gd name="T23" fmla="*/ 233 h 233"/>
                <a:gd name="T24" fmla="*/ 468 w 481"/>
                <a:gd name="T25" fmla="*/ 233 h 233"/>
                <a:gd name="T26" fmla="*/ 334 w 481"/>
                <a:gd name="T27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1" h="233">
                  <a:moveTo>
                    <a:pt x="334" y="0"/>
                  </a:moveTo>
                  <a:lnTo>
                    <a:pt x="144" y="0"/>
                  </a:lnTo>
                  <a:cubicBezTo>
                    <a:pt x="54" y="41"/>
                    <a:pt x="0" y="132"/>
                    <a:pt x="10" y="233"/>
                  </a:cubicBezTo>
                  <a:lnTo>
                    <a:pt x="147" y="233"/>
                  </a:lnTo>
                  <a:lnTo>
                    <a:pt x="179" y="144"/>
                  </a:lnTo>
                  <a:lnTo>
                    <a:pt x="168" y="134"/>
                  </a:lnTo>
                  <a:lnTo>
                    <a:pt x="168" y="117"/>
                  </a:lnTo>
                  <a:cubicBezTo>
                    <a:pt x="168" y="117"/>
                    <a:pt x="188" y="93"/>
                    <a:pt x="241" y="92"/>
                  </a:cubicBezTo>
                  <a:cubicBezTo>
                    <a:pt x="287" y="92"/>
                    <a:pt x="310" y="117"/>
                    <a:pt x="310" y="117"/>
                  </a:cubicBezTo>
                  <a:lnTo>
                    <a:pt x="310" y="134"/>
                  </a:lnTo>
                  <a:lnTo>
                    <a:pt x="300" y="144"/>
                  </a:lnTo>
                  <a:lnTo>
                    <a:pt x="331" y="233"/>
                  </a:lnTo>
                  <a:lnTo>
                    <a:pt x="468" y="233"/>
                  </a:lnTo>
                  <a:cubicBezTo>
                    <a:pt x="481" y="133"/>
                    <a:pt x="418" y="35"/>
                    <a:pt x="334" y="0"/>
                  </a:cubicBez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3494" y="2056"/>
              <a:ext cx="32" cy="17"/>
            </a:xfrm>
            <a:custGeom>
              <a:avLst/>
              <a:gdLst>
                <a:gd name="T0" fmla="*/ 139 w 139"/>
                <a:gd name="T1" fmla="*/ 6 h 77"/>
                <a:gd name="T2" fmla="*/ 136 w 139"/>
                <a:gd name="T3" fmla="*/ 0 h 77"/>
                <a:gd name="T4" fmla="*/ 0 w 139"/>
                <a:gd name="T5" fmla="*/ 0 h 77"/>
                <a:gd name="T6" fmla="*/ 0 w 139"/>
                <a:gd name="T7" fmla="*/ 77 h 77"/>
                <a:gd name="T8" fmla="*/ 131 w 139"/>
                <a:gd name="T9" fmla="*/ 77 h 77"/>
                <a:gd name="T10" fmla="*/ 131 w 139"/>
                <a:gd name="T11" fmla="*/ 20 h 77"/>
                <a:gd name="T12" fmla="*/ 139 w 139"/>
                <a:gd name="T13" fmla="*/ 6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77">
                  <a:moveTo>
                    <a:pt x="139" y="6"/>
                  </a:moveTo>
                  <a:cubicBezTo>
                    <a:pt x="137" y="4"/>
                    <a:pt x="136" y="2"/>
                    <a:pt x="136" y="0"/>
                  </a:cubicBezTo>
                  <a:lnTo>
                    <a:pt x="0" y="0"/>
                  </a:lnTo>
                  <a:lnTo>
                    <a:pt x="0" y="77"/>
                  </a:lnTo>
                  <a:lnTo>
                    <a:pt x="131" y="77"/>
                  </a:lnTo>
                  <a:lnTo>
                    <a:pt x="131" y="20"/>
                  </a:lnTo>
                  <a:lnTo>
                    <a:pt x="139" y="6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auto">
            <a:xfrm>
              <a:off x="3421" y="2056"/>
              <a:ext cx="32" cy="17"/>
            </a:xfrm>
            <a:custGeom>
              <a:avLst/>
              <a:gdLst>
                <a:gd name="T0" fmla="*/ 0 w 139"/>
                <a:gd name="T1" fmla="*/ 5 h 77"/>
                <a:gd name="T2" fmla="*/ 3 w 139"/>
                <a:gd name="T3" fmla="*/ 0 h 77"/>
                <a:gd name="T4" fmla="*/ 139 w 139"/>
                <a:gd name="T5" fmla="*/ 0 h 77"/>
                <a:gd name="T6" fmla="*/ 139 w 139"/>
                <a:gd name="T7" fmla="*/ 77 h 77"/>
                <a:gd name="T8" fmla="*/ 7 w 139"/>
                <a:gd name="T9" fmla="*/ 77 h 77"/>
                <a:gd name="T10" fmla="*/ 7 w 139"/>
                <a:gd name="T11" fmla="*/ 20 h 77"/>
                <a:gd name="T12" fmla="*/ 0 w 139"/>
                <a:gd name="T13" fmla="*/ 5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77">
                  <a:moveTo>
                    <a:pt x="0" y="5"/>
                  </a:moveTo>
                  <a:cubicBezTo>
                    <a:pt x="1" y="4"/>
                    <a:pt x="3" y="2"/>
                    <a:pt x="3" y="0"/>
                  </a:cubicBezTo>
                  <a:lnTo>
                    <a:pt x="139" y="0"/>
                  </a:lnTo>
                  <a:lnTo>
                    <a:pt x="139" y="77"/>
                  </a:lnTo>
                  <a:lnTo>
                    <a:pt x="7" y="77"/>
                  </a:lnTo>
                  <a:lnTo>
                    <a:pt x="7" y="2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  <p:sp>
          <p:nvSpPr>
            <p:cNvPr id="46" name="Freeform 46"/>
            <p:cNvSpPr>
              <a:spLocks noEditPoints="1"/>
            </p:cNvSpPr>
            <p:nvPr/>
          </p:nvSpPr>
          <p:spPr bwMode="auto">
            <a:xfrm>
              <a:off x="3454" y="2023"/>
              <a:ext cx="39" cy="50"/>
            </a:xfrm>
            <a:custGeom>
              <a:avLst/>
              <a:gdLst>
                <a:gd name="T0" fmla="*/ 140 w 172"/>
                <a:gd name="T1" fmla="*/ 45 h 218"/>
                <a:gd name="T2" fmla="*/ 151 w 172"/>
                <a:gd name="T3" fmla="*/ 33 h 218"/>
                <a:gd name="T4" fmla="*/ 151 w 172"/>
                <a:gd name="T5" fmla="*/ 21 h 218"/>
                <a:gd name="T6" fmla="*/ 87 w 172"/>
                <a:gd name="T7" fmla="*/ 0 h 218"/>
                <a:gd name="T8" fmla="*/ 21 w 172"/>
                <a:gd name="T9" fmla="*/ 21 h 218"/>
                <a:gd name="T10" fmla="*/ 21 w 172"/>
                <a:gd name="T11" fmla="*/ 33 h 218"/>
                <a:gd name="T12" fmla="*/ 32 w 172"/>
                <a:gd name="T13" fmla="*/ 45 h 218"/>
                <a:gd name="T14" fmla="*/ 0 w 172"/>
                <a:gd name="T15" fmla="*/ 136 h 218"/>
                <a:gd name="T16" fmla="*/ 0 w 172"/>
                <a:gd name="T17" fmla="*/ 218 h 218"/>
                <a:gd name="T18" fmla="*/ 172 w 172"/>
                <a:gd name="T19" fmla="*/ 218 h 218"/>
                <a:gd name="T20" fmla="*/ 172 w 172"/>
                <a:gd name="T21" fmla="*/ 136 h 218"/>
                <a:gd name="T22" fmla="*/ 140 w 172"/>
                <a:gd name="T23" fmla="*/ 45 h 218"/>
                <a:gd name="T24" fmla="*/ 132 w 172"/>
                <a:gd name="T25" fmla="*/ 34 h 218"/>
                <a:gd name="T26" fmla="*/ 132 w 172"/>
                <a:gd name="T27" fmla="*/ 34 h 218"/>
                <a:gd name="T28" fmla="*/ 86 w 172"/>
                <a:gd name="T29" fmla="*/ 20 h 218"/>
                <a:gd name="T30" fmla="*/ 41 w 172"/>
                <a:gd name="T31" fmla="*/ 34 h 218"/>
                <a:gd name="T32" fmla="*/ 37 w 172"/>
                <a:gd name="T33" fmla="*/ 30 h 218"/>
                <a:gd name="T34" fmla="*/ 86 w 172"/>
                <a:gd name="T35" fmla="*/ 15 h 218"/>
                <a:gd name="T36" fmla="*/ 136 w 172"/>
                <a:gd name="T37" fmla="*/ 30 h 218"/>
                <a:gd name="T38" fmla="*/ 132 w 172"/>
                <a:gd name="T39" fmla="*/ 3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2" h="218">
                  <a:moveTo>
                    <a:pt x="140" y="45"/>
                  </a:moveTo>
                  <a:lnTo>
                    <a:pt x="151" y="33"/>
                  </a:lnTo>
                  <a:lnTo>
                    <a:pt x="151" y="21"/>
                  </a:lnTo>
                  <a:cubicBezTo>
                    <a:pt x="151" y="21"/>
                    <a:pt x="130" y="0"/>
                    <a:pt x="87" y="0"/>
                  </a:cubicBezTo>
                  <a:cubicBezTo>
                    <a:pt x="42" y="1"/>
                    <a:pt x="21" y="21"/>
                    <a:pt x="21" y="21"/>
                  </a:cubicBezTo>
                  <a:lnTo>
                    <a:pt x="21" y="33"/>
                  </a:lnTo>
                  <a:lnTo>
                    <a:pt x="32" y="45"/>
                  </a:lnTo>
                  <a:lnTo>
                    <a:pt x="0" y="136"/>
                  </a:lnTo>
                  <a:lnTo>
                    <a:pt x="0" y="218"/>
                  </a:lnTo>
                  <a:lnTo>
                    <a:pt x="172" y="218"/>
                  </a:lnTo>
                  <a:lnTo>
                    <a:pt x="172" y="136"/>
                  </a:lnTo>
                  <a:lnTo>
                    <a:pt x="140" y="45"/>
                  </a:lnTo>
                  <a:close/>
                  <a:moveTo>
                    <a:pt x="132" y="34"/>
                  </a:moveTo>
                  <a:lnTo>
                    <a:pt x="132" y="34"/>
                  </a:lnTo>
                  <a:cubicBezTo>
                    <a:pt x="124" y="26"/>
                    <a:pt x="106" y="20"/>
                    <a:pt x="86" y="20"/>
                  </a:cubicBezTo>
                  <a:cubicBezTo>
                    <a:pt x="66" y="20"/>
                    <a:pt x="49" y="26"/>
                    <a:pt x="41" y="34"/>
                  </a:cubicBezTo>
                  <a:lnTo>
                    <a:pt x="37" y="30"/>
                  </a:lnTo>
                  <a:cubicBezTo>
                    <a:pt x="47" y="21"/>
                    <a:pt x="65" y="15"/>
                    <a:pt x="86" y="15"/>
                  </a:cubicBezTo>
                  <a:cubicBezTo>
                    <a:pt x="107" y="15"/>
                    <a:pt x="126" y="21"/>
                    <a:pt x="136" y="30"/>
                  </a:cubicBezTo>
                  <a:lnTo>
                    <a:pt x="132" y="34"/>
                  </a:lnTo>
                  <a:close/>
                </a:path>
              </a:pathLst>
            </a:custGeom>
            <a:solidFill>
              <a:srgbClr val="0063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l-SI"/>
            </a:p>
          </p:txBody>
        </p:sp>
      </p:grpSp>
      <p:sp>
        <p:nvSpPr>
          <p:cNvPr id="47" name="Pravokotnik 46"/>
          <p:cNvSpPr/>
          <p:nvPr userDrawn="1"/>
        </p:nvSpPr>
        <p:spPr>
          <a:xfrm>
            <a:off x="155451" y="0"/>
            <a:ext cx="216000" cy="6858000"/>
          </a:xfrm>
          <a:prstGeom prst="rect">
            <a:avLst/>
          </a:prstGeom>
          <a:solidFill>
            <a:srgbClr val="006F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8" name="Pravokotnik 47"/>
          <p:cNvSpPr/>
          <p:nvPr userDrawn="1"/>
        </p:nvSpPr>
        <p:spPr>
          <a:xfrm>
            <a:off x="47328" y="0"/>
            <a:ext cx="71875" cy="6858000"/>
          </a:xfrm>
          <a:prstGeom prst="rect">
            <a:avLst/>
          </a:prstGeom>
          <a:solidFill>
            <a:srgbClr val="AEC9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pic>
        <p:nvPicPr>
          <p:cNvPr id="49" name="Slika 4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94" y="6397419"/>
            <a:ext cx="2789278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3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lang="sl-SI" sz="4400" b="1" kern="1200">
          <a:solidFill>
            <a:srgbClr val="006F8E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sl-SI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sl-SI" sz="2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sl-SI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sl-SI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sl-SI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besedila 1"/>
          <p:cNvSpPr>
            <a:spLocks noGrp="1"/>
          </p:cNvSpPr>
          <p:nvPr>
            <p:ph type="body" sz="quarter" idx="17"/>
          </p:nvPr>
        </p:nvSpPr>
        <p:spPr>
          <a:xfrm>
            <a:off x="4007768" y="4725144"/>
            <a:ext cx="6120680" cy="904863"/>
          </a:xfrm>
        </p:spPr>
        <p:txBody>
          <a:bodyPr/>
          <a:lstStyle/>
          <a:p>
            <a:pPr algn="ctr"/>
            <a:r>
              <a:rPr lang="sl-SI" sz="2400" b="1" dirty="0">
                <a:solidFill>
                  <a:schemeClr val="tx1"/>
                </a:solidFill>
              </a:rPr>
              <a:t>Iztok Palčič </a:t>
            </a:r>
          </a:p>
          <a:p>
            <a:pPr algn="ctr"/>
            <a:r>
              <a:rPr lang="sl-SI" sz="2400" b="1" dirty="0">
                <a:solidFill>
                  <a:schemeClr val="tx1"/>
                </a:solidFill>
              </a:rPr>
              <a:t>Univerza v Mariboru, Fakulteta za strojništvo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quarter" idx="19"/>
          </p:nvPr>
        </p:nvSpPr>
        <p:spPr>
          <a:xfrm>
            <a:off x="3592735" y="6497248"/>
            <a:ext cx="6247681" cy="338554"/>
          </a:xfrm>
        </p:spPr>
        <p:txBody>
          <a:bodyPr/>
          <a:lstStyle/>
          <a:p>
            <a:r>
              <a:rPr lang="sl-SI" dirty="0" smtClean="0">
                <a:solidFill>
                  <a:schemeClr val="tx1"/>
                </a:solidFill>
              </a:rPr>
              <a:t>Dežela </a:t>
            </a:r>
            <a:r>
              <a:rPr lang="sl-SI" dirty="0" err="1">
                <a:solidFill>
                  <a:schemeClr val="tx1"/>
                </a:solidFill>
              </a:rPr>
              <a:t>Congress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Rental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 smtClean="0">
                <a:solidFill>
                  <a:schemeClr val="tx1"/>
                </a:solidFill>
              </a:rPr>
              <a:t>Network</a:t>
            </a:r>
            <a:r>
              <a:rPr lang="sl-SI" dirty="0" smtClean="0">
                <a:solidFill>
                  <a:schemeClr val="tx1"/>
                </a:solidFill>
              </a:rPr>
              <a:t>, 11</a:t>
            </a:r>
            <a:r>
              <a:rPr lang="sl-SI" dirty="0" smtClean="0">
                <a:solidFill>
                  <a:schemeClr val="tx1"/>
                </a:solidFill>
              </a:rPr>
              <a:t>. november </a:t>
            </a:r>
            <a:r>
              <a:rPr lang="sl-SI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3215680" y="2637777"/>
            <a:ext cx="7272808" cy="1367287"/>
          </a:xfrm>
        </p:spPr>
        <p:txBody>
          <a:bodyPr/>
          <a:lstStyle/>
          <a:p>
            <a:pPr algn="ctr"/>
            <a:r>
              <a:rPr lang="sl-SI" sz="5400" dirty="0"/>
              <a:t>Ali so naša proizvodna podjetja pripravljena na Industrijo 4.0? </a:t>
            </a: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27563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094" y="1052736"/>
            <a:ext cx="11500480" cy="554461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ct val="30000"/>
              </a:spcBef>
            </a:pPr>
            <a:r>
              <a:rPr lang="sl-SI" altLang="sl-SI" b="1" dirty="0"/>
              <a:t>najbolj obsežna </a:t>
            </a:r>
            <a:r>
              <a:rPr lang="sl-SI" altLang="sl-SI" b="1" dirty="0" smtClean="0"/>
              <a:t>anketna raziskava </a:t>
            </a:r>
            <a:r>
              <a:rPr lang="sl-SI" altLang="sl-SI" b="1" dirty="0"/>
              <a:t>o proizvodni dejavnosti v Evropi,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</a:pPr>
            <a:r>
              <a:rPr lang="sl-SI" altLang="sl-SI" b="1" dirty="0"/>
              <a:t>koordinator </a:t>
            </a:r>
            <a:r>
              <a:rPr lang="sl-SI" altLang="sl-SI" b="1" dirty="0" err="1"/>
              <a:t>Fraunhoferjev</a:t>
            </a:r>
            <a:r>
              <a:rPr lang="sl-SI" altLang="sl-SI" b="1" dirty="0"/>
              <a:t> inštitut iz Nemčije,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</a:pPr>
            <a:r>
              <a:rPr lang="sl-SI" altLang="sl-SI" b="1" dirty="0"/>
              <a:t>partnerji iz Avstrije, Francije, Italije, Švice, Hrvaške, Srbije, Nizozemske, Španije, Danske, Švedske, Portugalske, Češke, Litve…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</a:pPr>
            <a:r>
              <a:rPr lang="sl-SI" b="1" dirty="0"/>
              <a:t>proizvodna podjetja z vsaj 20 zaposlenimi (proizvajalci strojev in opreme, proizvajalci izdelkov iz kovinsko-predelovalne industrije, proizvajalci plastičnih in gumenih izdelkov in podjetja, ki sodijo v elektro industrijo),</a:t>
            </a:r>
            <a:endParaRPr lang="sl-SI" altLang="sl-SI" b="1" dirty="0"/>
          </a:p>
          <a:p>
            <a:pPr algn="just">
              <a:lnSpc>
                <a:spcPct val="120000"/>
              </a:lnSpc>
              <a:spcBef>
                <a:spcPct val="30000"/>
              </a:spcBef>
            </a:pPr>
            <a:r>
              <a:rPr lang="sl-SI" altLang="sl-SI" b="1" dirty="0"/>
              <a:t>prva skupna izvedba leta 2004-2005, 2018-19 šesta izvedba raziskave,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</a:pPr>
            <a:r>
              <a:rPr lang="sl-SI" altLang="sl-SI" b="1" dirty="0"/>
              <a:t>v analizo vključeno 118 slovenskih proizvodnih podjetij.</a:t>
            </a:r>
          </a:p>
          <a:p>
            <a:pPr algn="just">
              <a:lnSpc>
                <a:spcPct val="90000"/>
              </a:lnSpc>
            </a:pPr>
            <a:endParaRPr lang="sl-SI" altLang="sl-SI" sz="1846" b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8094" y="137925"/>
            <a:ext cx="11500480" cy="770795"/>
          </a:xfrm>
        </p:spPr>
        <p:txBody>
          <a:bodyPr/>
          <a:lstStyle/>
          <a:p>
            <a:r>
              <a:rPr lang="sl-SI" dirty="0"/>
              <a:t>O raziskavi </a:t>
            </a:r>
            <a:r>
              <a:rPr lang="sl-SI" dirty="0" err="1"/>
              <a:t>European</a:t>
            </a:r>
            <a:r>
              <a:rPr lang="sl-SI" dirty="0"/>
              <a:t> </a:t>
            </a:r>
            <a:r>
              <a:rPr lang="sl-SI" dirty="0" err="1"/>
              <a:t>Manufacturing</a:t>
            </a:r>
            <a:r>
              <a:rPr lang="sl-SI" dirty="0"/>
              <a:t> </a:t>
            </a:r>
            <a:r>
              <a:rPr lang="sl-SI" dirty="0" err="1"/>
              <a:t>Survey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0086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8094" y="-27384"/>
            <a:ext cx="11500480" cy="626779"/>
          </a:xfrm>
        </p:spPr>
        <p:txBody>
          <a:bodyPr/>
          <a:lstStyle/>
          <a:p>
            <a:pPr algn="l"/>
            <a:r>
              <a:rPr lang="sl-SI" dirty="0" smtClean="0"/>
              <a:t>Raba naprednih proizvodnih tehnologij</a:t>
            </a:r>
            <a:endParaRPr lang="sl-SI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320945"/>
              </p:ext>
            </p:extLst>
          </p:nvPr>
        </p:nvGraphicFramePr>
        <p:xfrm>
          <a:off x="623392" y="635545"/>
          <a:ext cx="11233249" cy="5894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1297">
                  <a:extLst>
                    <a:ext uri="{9D8B030D-6E8A-4147-A177-3AD203B41FA5}">
                      <a16:colId xmlns:a16="http://schemas.microsoft.com/office/drawing/2014/main" val="1496919220"/>
                    </a:ext>
                  </a:extLst>
                </a:gridCol>
                <a:gridCol w="1577775">
                  <a:extLst>
                    <a:ext uri="{9D8B030D-6E8A-4147-A177-3AD203B41FA5}">
                      <a16:colId xmlns:a16="http://schemas.microsoft.com/office/drawing/2014/main" val="2694361576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71761278"/>
                    </a:ext>
                  </a:extLst>
                </a:gridCol>
              </a:tblGrid>
              <a:tr h="530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noProof="0" dirty="0" smtClean="0">
                          <a:effectLst/>
                          <a:latin typeface="+mn-lt"/>
                        </a:rPr>
                        <a:t>Napredna proizvodna tehnologija</a:t>
                      </a:r>
                      <a:endParaRPr lang="sl-SI" sz="200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noProof="0" dirty="0" smtClean="0">
                          <a:effectLst/>
                          <a:latin typeface="+mn-lt"/>
                        </a:rPr>
                        <a:t>Raba </a:t>
                      </a:r>
                      <a:br>
                        <a:rPr lang="sl-SI" sz="2000" noProof="0" dirty="0" smtClean="0">
                          <a:effectLst/>
                          <a:latin typeface="+mn-lt"/>
                        </a:rPr>
                      </a:br>
                      <a:r>
                        <a:rPr lang="sl-SI" sz="2000" noProof="0" dirty="0" smtClean="0">
                          <a:effectLst/>
                          <a:latin typeface="+mn-lt"/>
                        </a:rPr>
                        <a:t>[%]</a:t>
                      </a:r>
                      <a:endParaRPr lang="sl-SI" sz="200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Planirana</a:t>
                      </a:r>
                      <a:r>
                        <a:rPr lang="sl-SI" sz="2000" baseline="0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raba do 2021 [%]</a:t>
                      </a:r>
                      <a:endParaRPr lang="sl-SI" sz="200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7182076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000" noProof="0" dirty="0" smtClean="0">
                          <a:effectLst/>
                          <a:latin typeface="+mn-lt"/>
                        </a:rPr>
                        <a:t>Digitalna</a:t>
                      </a:r>
                      <a:r>
                        <a:rPr lang="sl-SI" sz="2000" baseline="0" noProof="0" dirty="0" smtClean="0">
                          <a:effectLst/>
                          <a:latin typeface="+mn-lt"/>
                        </a:rPr>
                        <a:t> tovarna</a:t>
                      </a:r>
                      <a:endParaRPr lang="sl-SI" sz="200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noProof="0" dirty="0" smtClean="0">
                          <a:effectLst/>
                          <a:latin typeface="+mn-lt"/>
                        </a:rPr>
                        <a:t> </a:t>
                      </a:r>
                      <a:endParaRPr lang="sl-SI" sz="200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l-SI" sz="200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0024582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2000" b="0" noProof="0" dirty="0" smtClean="0">
                          <a:effectLst/>
                          <a:latin typeface="+mn-lt"/>
                        </a:rPr>
                        <a:t>Mobilne/brezžične naprave za upravljanje opreme</a:t>
                      </a:r>
                      <a:endParaRPr lang="sl-SI" sz="2000" b="0" noProof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32,2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7846397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2000" b="0" noProof="0" dirty="0" smtClean="0">
                          <a:effectLst/>
                          <a:latin typeface="+mn-lt"/>
                        </a:rPr>
                        <a:t>Digitalne rešitve za delo v proizvodnih obratih</a:t>
                      </a:r>
                      <a:endParaRPr lang="sl-SI" sz="2000" b="0" noProof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54,2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0106619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2000" b="0" noProof="0" dirty="0" smtClean="0">
                          <a:effectLst/>
                          <a:latin typeface="+mn-lt"/>
                        </a:rPr>
                        <a:t>ERP sistemi</a:t>
                      </a:r>
                      <a:endParaRPr lang="sl-SI" sz="2000" b="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62,7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34,1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1893360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Digitalna izmenjava podatkov z dobavitelji in kupci</a:t>
                      </a:r>
                      <a:endParaRPr lang="sl-SI" sz="2000" b="0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51,7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22,8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3954617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Proizvodni kontrolni sistemi v realnem času</a:t>
                      </a:r>
                      <a:endParaRPr lang="sl-SI" sz="2000" b="0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39,8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75534606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Avtomatizirani sistemi za notranjo logistiko</a:t>
                      </a:r>
                      <a:endParaRPr lang="sl-SI" sz="2000" b="0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20,3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23,4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7141443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2000" b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PLM, PDM</a:t>
                      </a:r>
                      <a:endParaRPr lang="sl-SI" sz="2000" b="0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19,5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0333279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Navidezna resničnost in simulacije</a:t>
                      </a:r>
                      <a:endParaRPr lang="sl-SI" sz="2000" b="0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38,1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4787931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r" fontAlgn="b"/>
                      <a:r>
                        <a:rPr lang="sl-SI" sz="2000" b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Umetna inteligenca</a:t>
                      </a:r>
                      <a:endParaRPr lang="sl-SI" sz="2000" b="0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5,1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3345471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000" noProof="0" dirty="0" smtClean="0">
                          <a:effectLst/>
                          <a:latin typeface="+mn-lt"/>
                        </a:rPr>
                        <a:t>Avtomatizacija in robotizacija</a:t>
                      </a:r>
                      <a:endParaRPr lang="sl-SI" sz="200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 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3660858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l-SI" sz="2000" b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Industrijski roboti za proizvodne procese</a:t>
                      </a:r>
                      <a:endParaRPr lang="sl-SI" sz="2000" b="0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50,0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1269592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l-SI" sz="2000" b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Industrijski roboti za montažne procese</a:t>
                      </a:r>
                      <a:endParaRPr lang="sl-SI" sz="2000" b="0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35,6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19,7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79039921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2000" noProof="0" dirty="0" smtClean="0">
                          <a:effectLst/>
                          <a:latin typeface="+mn-lt"/>
                        </a:rPr>
                        <a:t>Dodajalne proizvodne tehnologije</a:t>
                      </a:r>
                      <a:endParaRPr lang="sl-SI" sz="2000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 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052654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l-SI" sz="2000" b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Dodajalne tehnologije za izdelavo prototipov</a:t>
                      </a:r>
                      <a:endParaRPr lang="sl-SI" sz="2000" b="0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32,2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965476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l-SI" sz="2000" b="0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Dodajalne tehnologije za proizvodnjo izdelkov</a:t>
                      </a:r>
                      <a:endParaRPr lang="sl-SI" sz="2000" b="0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</a:rPr>
                        <a:t>23,7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2000" b="1" noProof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sl-SI" sz="2000" b="1" noProof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068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33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8094" y="137925"/>
            <a:ext cx="11500480" cy="698787"/>
          </a:xfrm>
        </p:spPr>
        <p:txBody>
          <a:bodyPr/>
          <a:lstStyle/>
          <a:p>
            <a:r>
              <a:rPr lang="sl-SI" dirty="0"/>
              <a:t>Indeks pripravljenosti za Industrijo 4.0</a:t>
            </a:r>
          </a:p>
        </p:txBody>
      </p:sp>
      <p:sp>
        <p:nvSpPr>
          <p:cNvPr id="5" name="Pravokotnik: zaokroženi vogali 4">
            <a:extLst>
              <a:ext uri="{FF2B5EF4-FFF2-40B4-BE49-F238E27FC236}">
                <a16:creationId xmlns:a16="http://schemas.microsoft.com/office/drawing/2014/main" id="{29F1D7B8-C483-43B4-9A74-BF184CC99BD8}"/>
              </a:ext>
            </a:extLst>
          </p:cNvPr>
          <p:cNvSpPr/>
          <p:nvPr/>
        </p:nvSpPr>
        <p:spPr>
          <a:xfrm>
            <a:off x="498094" y="1844824"/>
            <a:ext cx="368072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/>
              <a:t>Digitalni sistemi upravljanja</a:t>
            </a:r>
          </a:p>
        </p:txBody>
      </p:sp>
      <p:sp>
        <p:nvSpPr>
          <p:cNvPr id="10" name="Pravokotnik: zaokroženi vogali 9">
            <a:extLst>
              <a:ext uri="{FF2B5EF4-FFF2-40B4-BE49-F238E27FC236}">
                <a16:creationId xmlns:a16="http://schemas.microsoft.com/office/drawing/2014/main" id="{97B45E63-37B1-4FA7-9454-C82624DFEF88}"/>
              </a:ext>
            </a:extLst>
          </p:cNvPr>
          <p:cNvSpPr/>
          <p:nvPr/>
        </p:nvSpPr>
        <p:spPr>
          <a:xfrm>
            <a:off x="4407971" y="1844824"/>
            <a:ext cx="368072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/>
              <a:t>Kibernetsko-fizični proizvodni sistemi</a:t>
            </a:r>
          </a:p>
        </p:txBody>
      </p:sp>
      <p:sp>
        <p:nvSpPr>
          <p:cNvPr id="11" name="Pravokotnik: zaokroženi vogali 10">
            <a:extLst>
              <a:ext uri="{FF2B5EF4-FFF2-40B4-BE49-F238E27FC236}">
                <a16:creationId xmlns:a16="http://schemas.microsoft.com/office/drawing/2014/main" id="{4F8067BD-60D5-411D-A334-9392F03BC56D}"/>
              </a:ext>
            </a:extLst>
          </p:cNvPr>
          <p:cNvSpPr/>
          <p:nvPr/>
        </p:nvSpPr>
        <p:spPr>
          <a:xfrm>
            <a:off x="8317848" y="1844824"/>
            <a:ext cx="3680726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/>
              <a:t>Brezžična komunikacija človeka in stroja</a:t>
            </a:r>
          </a:p>
        </p:txBody>
      </p:sp>
      <p:sp>
        <p:nvSpPr>
          <p:cNvPr id="12" name="Pravokotnik: zaokroženi vogali 11">
            <a:extLst>
              <a:ext uri="{FF2B5EF4-FFF2-40B4-BE49-F238E27FC236}">
                <a16:creationId xmlns:a16="http://schemas.microsoft.com/office/drawing/2014/main" id="{7D2F4AB6-443F-4426-8041-1C93111E7C6F}"/>
              </a:ext>
            </a:extLst>
          </p:cNvPr>
          <p:cNvSpPr/>
          <p:nvPr/>
        </p:nvSpPr>
        <p:spPr>
          <a:xfrm>
            <a:off x="507678" y="1124744"/>
            <a:ext cx="11490896" cy="57606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dirty="0" smtClean="0"/>
              <a:t>IKT / digitalne tehnologije </a:t>
            </a:r>
            <a:r>
              <a:rPr lang="sl-SI" sz="2800" dirty="0"/>
              <a:t>za vodenje proizvodnje</a:t>
            </a:r>
          </a:p>
        </p:txBody>
      </p:sp>
      <p:sp>
        <p:nvSpPr>
          <p:cNvPr id="13" name="Pravokotnik: zaokroženi vogali 12">
            <a:extLst>
              <a:ext uri="{FF2B5EF4-FFF2-40B4-BE49-F238E27FC236}">
                <a16:creationId xmlns:a16="http://schemas.microsoft.com/office/drawing/2014/main" id="{01C4F1FD-FDB7-4368-BFBB-07711429591D}"/>
              </a:ext>
            </a:extLst>
          </p:cNvPr>
          <p:cNvSpPr/>
          <p:nvPr/>
        </p:nvSpPr>
        <p:spPr>
          <a:xfrm>
            <a:off x="1199456" y="2996952"/>
            <a:ext cx="2998532" cy="6480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/>
              <a:t>ERP sistemi</a:t>
            </a:r>
          </a:p>
        </p:txBody>
      </p:sp>
      <p:sp>
        <p:nvSpPr>
          <p:cNvPr id="14" name="Pravokotnik: zaokroženi vogali 13">
            <a:extLst>
              <a:ext uri="{FF2B5EF4-FFF2-40B4-BE49-F238E27FC236}">
                <a16:creationId xmlns:a16="http://schemas.microsoft.com/office/drawing/2014/main" id="{15989A2D-EE46-4112-844D-8EEDD0CEA812}"/>
              </a:ext>
            </a:extLst>
          </p:cNvPr>
          <p:cNvSpPr/>
          <p:nvPr/>
        </p:nvSpPr>
        <p:spPr>
          <a:xfrm>
            <a:off x="1199456" y="3861048"/>
            <a:ext cx="2998532" cy="6480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/>
              <a:t>PLM in PDS</a:t>
            </a:r>
          </a:p>
        </p:txBody>
      </p:sp>
      <p:sp>
        <p:nvSpPr>
          <p:cNvPr id="15" name="Pravokotnik: zaokroženi vogali 14">
            <a:extLst>
              <a:ext uri="{FF2B5EF4-FFF2-40B4-BE49-F238E27FC236}">
                <a16:creationId xmlns:a16="http://schemas.microsoft.com/office/drawing/2014/main" id="{D7AD3EEE-DF71-44F7-BFD4-96F5BC923436}"/>
              </a:ext>
            </a:extLst>
          </p:cNvPr>
          <p:cNvSpPr/>
          <p:nvPr/>
        </p:nvSpPr>
        <p:spPr>
          <a:xfrm>
            <a:off x="9002124" y="2996952"/>
            <a:ext cx="2998532" cy="64807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sl-SI" sz="2000" dirty="0"/>
              <a:t>Mobilne/brezžične naprave za upravljanje</a:t>
            </a:r>
            <a:endParaRPr lang="sl-SI" sz="2000" dirty="0">
              <a:solidFill>
                <a:srgbClr val="000000"/>
              </a:solidFill>
            </a:endParaRPr>
          </a:p>
        </p:txBody>
      </p:sp>
      <p:sp>
        <p:nvSpPr>
          <p:cNvPr id="16" name="Pravokotnik: zaokroženi vogali 15">
            <a:extLst>
              <a:ext uri="{FF2B5EF4-FFF2-40B4-BE49-F238E27FC236}">
                <a16:creationId xmlns:a16="http://schemas.microsoft.com/office/drawing/2014/main" id="{B49228E9-6F55-42B6-A4AA-5AD99C430A72}"/>
              </a:ext>
            </a:extLst>
          </p:cNvPr>
          <p:cNvSpPr/>
          <p:nvPr/>
        </p:nvSpPr>
        <p:spPr>
          <a:xfrm>
            <a:off x="9002124" y="3861048"/>
            <a:ext cx="2998532" cy="64807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/>
              <a:t>Digitalna vizualizacija</a:t>
            </a:r>
          </a:p>
        </p:txBody>
      </p:sp>
      <p:sp>
        <p:nvSpPr>
          <p:cNvPr id="17" name="Pravokotnik: zaokroženi vogali 16">
            <a:extLst>
              <a:ext uri="{FF2B5EF4-FFF2-40B4-BE49-F238E27FC236}">
                <a16:creationId xmlns:a16="http://schemas.microsoft.com/office/drawing/2014/main" id="{A1B64091-CDD0-4C87-B347-21D01A9684E3}"/>
              </a:ext>
            </a:extLst>
          </p:cNvPr>
          <p:cNvSpPr/>
          <p:nvPr/>
        </p:nvSpPr>
        <p:spPr>
          <a:xfrm>
            <a:off x="5100790" y="2996952"/>
            <a:ext cx="2998532" cy="100811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sl-SI" sz="2000" dirty="0"/>
              <a:t>Digitalna izmenjava podatkov z dobavitelji in kupci</a:t>
            </a:r>
            <a:endParaRPr lang="sl-SI" sz="2000" dirty="0">
              <a:solidFill>
                <a:srgbClr val="000000"/>
              </a:solidFill>
            </a:endParaRPr>
          </a:p>
        </p:txBody>
      </p:sp>
      <p:sp>
        <p:nvSpPr>
          <p:cNvPr id="18" name="Pravokotnik: zaokroženi vogali 17">
            <a:extLst>
              <a:ext uri="{FF2B5EF4-FFF2-40B4-BE49-F238E27FC236}">
                <a16:creationId xmlns:a16="http://schemas.microsoft.com/office/drawing/2014/main" id="{16089B48-DB10-43E7-8B04-14B8598EBD91}"/>
              </a:ext>
            </a:extLst>
          </p:cNvPr>
          <p:cNvSpPr/>
          <p:nvPr/>
        </p:nvSpPr>
        <p:spPr>
          <a:xfrm>
            <a:off x="5090165" y="4221088"/>
            <a:ext cx="2998532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sl-SI" sz="2000" dirty="0"/>
              <a:t>Avtomatizirani sistemi za notranjo logistiko</a:t>
            </a:r>
            <a:endParaRPr lang="sl-SI" sz="2000" dirty="0">
              <a:solidFill>
                <a:srgbClr val="000000"/>
              </a:solidFill>
            </a:endParaRPr>
          </a:p>
        </p:txBody>
      </p:sp>
      <p:sp>
        <p:nvSpPr>
          <p:cNvPr id="19" name="Pravokotnik: zaokroženi vogali 18">
            <a:extLst>
              <a:ext uri="{FF2B5EF4-FFF2-40B4-BE49-F238E27FC236}">
                <a16:creationId xmlns:a16="http://schemas.microsoft.com/office/drawing/2014/main" id="{6453FC93-94D9-4475-AD27-0FE2E8B6A1D5}"/>
              </a:ext>
            </a:extLst>
          </p:cNvPr>
          <p:cNvSpPr/>
          <p:nvPr/>
        </p:nvSpPr>
        <p:spPr>
          <a:xfrm>
            <a:off x="5090165" y="5085184"/>
            <a:ext cx="2998532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"/>
            <a:r>
              <a:rPr lang="pl-PL" sz="2000" dirty="0"/>
              <a:t>Proizvodni kontrolni sistemi v realnem času</a:t>
            </a:r>
            <a:endParaRPr lang="pl-P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4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5760" y="-53652"/>
            <a:ext cx="11500480" cy="698787"/>
          </a:xfrm>
        </p:spPr>
        <p:txBody>
          <a:bodyPr/>
          <a:lstStyle/>
          <a:p>
            <a:r>
              <a:rPr lang="sl-SI" dirty="0"/>
              <a:t>Indeks </a:t>
            </a:r>
            <a:r>
              <a:rPr lang="sl-SI" dirty="0" smtClean="0"/>
              <a:t>pripravljenosti </a:t>
            </a:r>
            <a:r>
              <a:rPr lang="sl-SI" dirty="0"/>
              <a:t>za Industrijo 4.0</a:t>
            </a:r>
          </a:p>
        </p:txBody>
      </p:sp>
      <p:sp>
        <p:nvSpPr>
          <p:cNvPr id="3" name="Trapezoid 2">
            <a:extLst>
              <a:ext uri="{FF2B5EF4-FFF2-40B4-BE49-F238E27FC236}">
                <a16:creationId xmlns:a16="http://schemas.microsoft.com/office/drawing/2014/main" id="{F7A3BC78-97E7-4E34-8136-DAFA100E61F4}"/>
              </a:ext>
            </a:extLst>
          </p:cNvPr>
          <p:cNvSpPr/>
          <p:nvPr/>
        </p:nvSpPr>
        <p:spPr>
          <a:xfrm>
            <a:off x="4223792" y="5373216"/>
            <a:ext cx="5976664" cy="864096"/>
          </a:xfrm>
          <a:prstGeom prst="trapezoid">
            <a:avLst>
              <a:gd name="adj" fmla="val 602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id="{22C17E45-76A1-4937-99C5-4A08D0E7A2BA}"/>
              </a:ext>
            </a:extLst>
          </p:cNvPr>
          <p:cNvSpPr/>
          <p:nvPr/>
        </p:nvSpPr>
        <p:spPr>
          <a:xfrm>
            <a:off x="4855734" y="4458404"/>
            <a:ext cx="4752528" cy="698787"/>
          </a:xfrm>
          <a:prstGeom prst="trapezoid">
            <a:avLst>
              <a:gd name="adj" fmla="val 5658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id="{8D15D4F1-18C4-42B0-8792-D97331A57258}"/>
              </a:ext>
            </a:extLst>
          </p:cNvPr>
          <p:cNvSpPr/>
          <p:nvPr/>
        </p:nvSpPr>
        <p:spPr>
          <a:xfrm>
            <a:off x="5287782" y="3651604"/>
            <a:ext cx="3888432" cy="698787"/>
          </a:xfrm>
          <a:prstGeom prst="trapezoid">
            <a:avLst>
              <a:gd name="adj" fmla="val 6109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2" name="Trapezoid 21">
            <a:extLst>
              <a:ext uri="{FF2B5EF4-FFF2-40B4-BE49-F238E27FC236}">
                <a16:creationId xmlns:a16="http://schemas.microsoft.com/office/drawing/2014/main" id="{19FBE90A-7B01-4B9A-9A9A-325C6E5AF82B}"/>
              </a:ext>
            </a:extLst>
          </p:cNvPr>
          <p:cNvSpPr/>
          <p:nvPr/>
        </p:nvSpPr>
        <p:spPr>
          <a:xfrm>
            <a:off x="5791838" y="2844804"/>
            <a:ext cx="2880320" cy="698787"/>
          </a:xfrm>
          <a:prstGeom prst="trapezoid">
            <a:avLst>
              <a:gd name="adj" fmla="val 5658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E562AD5-C493-491F-BDD2-7778AD679483}"/>
              </a:ext>
            </a:extLst>
          </p:cNvPr>
          <p:cNvSpPr/>
          <p:nvPr/>
        </p:nvSpPr>
        <p:spPr>
          <a:xfrm>
            <a:off x="6295894" y="1930768"/>
            <a:ext cx="1944216" cy="698011"/>
          </a:xfrm>
          <a:prstGeom prst="trapezoid">
            <a:avLst>
              <a:gd name="adj" fmla="val 6264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4" name="Enakokraki trikotnik 3">
            <a:extLst>
              <a:ext uri="{FF2B5EF4-FFF2-40B4-BE49-F238E27FC236}">
                <a16:creationId xmlns:a16="http://schemas.microsoft.com/office/drawing/2014/main" id="{84220210-4A7B-4859-8A25-EC249FF5D058}"/>
              </a:ext>
            </a:extLst>
          </p:cNvPr>
          <p:cNvSpPr/>
          <p:nvPr/>
        </p:nvSpPr>
        <p:spPr>
          <a:xfrm>
            <a:off x="6765741" y="1033277"/>
            <a:ext cx="998469" cy="81851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366EB758-FCBD-4C95-B11B-79B89E31AF45}"/>
              </a:ext>
            </a:extLst>
          </p:cNvPr>
          <p:cNvCxnSpPr/>
          <p:nvPr/>
        </p:nvCxnSpPr>
        <p:spPr>
          <a:xfrm flipV="1">
            <a:off x="3287688" y="908720"/>
            <a:ext cx="0" cy="554461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ovezovalnik 8">
            <a:extLst>
              <a:ext uri="{FF2B5EF4-FFF2-40B4-BE49-F238E27FC236}">
                <a16:creationId xmlns:a16="http://schemas.microsoft.com/office/drawing/2014/main" id="{209D1388-0B35-4B0A-9434-89C1522C2F02}"/>
              </a:ext>
            </a:extLst>
          </p:cNvPr>
          <p:cNvCxnSpPr/>
          <p:nvPr/>
        </p:nvCxnSpPr>
        <p:spPr>
          <a:xfrm>
            <a:off x="2207568" y="5248658"/>
            <a:ext cx="7740000" cy="0"/>
          </a:xfrm>
          <a:prstGeom prst="line">
            <a:avLst/>
          </a:prstGeom>
          <a:ln w="571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ovezovalnik 24">
            <a:extLst>
              <a:ext uri="{FF2B5EF4-FFF2-40B4-BE49-F238E27FC236}">
                <a16:creationId xmlns:a16="http://schemas.microsoft.com/office/drawing/2014/main" id="{EAFF0008-5F1F-4036-AAE1-0E102F3A91EE}"/>
              </a:ext>
            </a:extLst>
          </p:cNvPr>
          <p:cNvCxnSpPr/>
          <p:nvPr/>
        </p:nvCxnSpPr>
        <p:spPr>
          <a:xfrm>
            <a:off x="3287688" y="2729940"/>
            <a:ext cx="666000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PoljeZBesedilom 25">
            <a:extLst>
              <a:ext uri="{FF2B5EF4-FFF2-40B4-BE49-F238E27FC236}">
                <a16:creationId xmlns:a16="http://schemas.microsoft.com/office/drawing/2014/main" id="{9FDAF280-6259-41E2-8A8F-A4895E3EF060}"/>
              </a:ext>
            </a:extLst>
          </p:cNvPr>
          <p:cNvSpPr txBox="1"/>
          <p:nvPr/>
        </p:nvSpPr>
        <p:spPr>
          <a:xfrm>
            <a:off x="1559496" y="5772173"/>
            <a:ext cx="1656184" cy="321123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sl-SI" dirty="0"/>
              <a:t>Ni </a:t>
            </a:r>
            <a:r>
              <a:rPr lang="sl-SI" dirty="0" smtClean="0"/>
              <a:t>pripravljenosti</a:t>
            </a:r>
            <a:endParaRPr lang="sl-SI" dirty="0"/>
          </a:p>
        </p:txBody>
      </p:sp>
      <p:sp>
        <p:nvSpPr>
          <p:cNvPr id="27" name="PoljeZBesedilom 26">
            <a:extLst>
              <a:ext uri="{FF2B5EF4-FFF2-40B4-BE49-F238E27FC236}">
                <a16:creationId xmlns:a16="http://schemas.microsoft.com/office/drawing/2014/main" id="{7673EAAC-4929-435B-B907-B5D79163B65C}"/>
              </a:ext>
            </a:extLst>
          </p:cNvPr>
          <p:cNvSpPr txBox="1"/>
          <p:nvPr/>
        </p:nvSpPr>
        <p:spPr>
          <a:xfrm>
            <a:off x="1563330" y="4530440"/>
            <a:ext cx="1580342" cy="69876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sl-SI" dirty="0"/>
              <a:t>Nizka pripravljenost</a:t>
            </a:r>
          </a:p>
        </p:txBody>
      </p:sp>
      <p:sp>
        <p:nvSpPr>
          <p:cNvPr id="28" name="PoljeZBesedilom 27">
            <a:extLst>
              <a:ext uri="{FF2B5EF4-FFF2-40B4-BE49-F238E27FC236}">
                <a16:creationId xmlns:a16="http://schemas.microsoft.com/office/drawing/2014/main" id="{2901FBB0-A4FA-40A3-803D-451506579B4C}"/>
              </a:ext>
            </a:extLst>
          </p:cNvPr>
          <p:cNvSpPr txBox="1"/>
          <p:nvPr/>
        </p:nvSpPr>
        <p:spPr>
          <a:xfrm>
            <a:off x="1563330" y="2401430"/>
            <a:ext cx="1611145" cy="69876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sl-SI" dirty="0"/>
              <a:t>Osnovna pripravljenost</a:t>
            </a:r>
          </a:p>
        </p:txBody>
      </p:sp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5470A7C5-352A-48CB-821F-4DF655C2798E}"/>
              </a:ext>
            </a:extLst>
          </p:cNvPr>
          <p:cNvSpPr txBox="1"/>
          <p:nvPr/>
        </p:nvSpPr>
        <p:spPr>
          <a:xfrm>
            <a:off x="1563330" y="1456365"/>
            <a:ext cx="1508334" cy="69876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sl-SI" dirty="0"/>
              <a:t>Visoka </a:t>
            </a:r>
            <a:r>
              <a:rPr lang="sl-SI" dirty="0" smtClean="0"/>
              <a:t>pripravljenost</a:t>
            </a:r>
            <a:endParaRPr lang="sl-SI" dirty="0"/>
          </a:p>
        </p:txBody>
      </p:sp>
      <p:sp>
        <p:nvSpPr>
          <p:cNvPr id="30" name="PoljeZBesedilom 29">
            <a:extLst>
              <a:ext uri="{FF2B5EF4-FFF2-40B4-BE49-F238E27FC236}">
                <a16:creationId xmlns:a16="http://schemas.microsoft.com/office/drawing/2014/main" id="{4C75767D-064A-4AC8-B76A-E64039FE6CF4}"/>
              </a:ext>
            </a:extLst>
          </p:cNvPr>
          <p:cNvSpPr txBox="1"/>
          <p:nvPr/>
        </p:nvSpPr>
        <p:spPr>
          <a:xfrm>
            <a:off x="3310162" y="5455884"/>
            <a:ext cx="913621" cy="69876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sl-SI" dirty="0" err="1"/>
              <a:t>Neupo-rabniki</a:t>
            </a:r>
            <a:endParaRPr lang="sl-SI" dirty="0"/>
          </a:p>
        </p:txBody>
      </p:sp>
      <p:sp>
        <p:nvSpPr>
          <p:cNvPr id="31" name="PoljeZBesedilom 30">
            <a:extLst>
              <a:ext uri="{FF2B5EF4-FFF2-40B4-BE49-F238E27FC236}">
                <a16:creationId xmlns:a16="http://schemas.microsoft.com/office/drawing/2014/main" id="{6E5C7701-9CB2-4825-9F70-93100FF79A1D}"/>
              </a:ext>
            </a:extLst>
          </p:cNvPr>
          <p:cNvSpPr txBox="1"/>
          <p:nvPr/>
        </p:nvSpPr>
        <p:spPr>
          <a:xfrm>
            <a:off x="3251410" y="3954376"/>
            <a:ext cx="1317694" cy="69876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sl-SI" b="1" dirty="0" smtClean="0"/>
              <a:t>Osnovni nivo:</a:t>
            </a:r>
          </a:p>
          <a:p>
            <a:pPr algn="ctr"/>
            <a:r>
              <a:rPr lang="sl-SI" dirty="0" smtClean="0"/>
              <a:t>Uporabniki </a:t>
            </a:r>
            <a:r>
              <a:rPr lang="sl-SI" dirty="0"/>
              <a:t>nekaj IKT procesov</a:t>
            </a:r>
          </a:p>
        </p:txBody>
      </p:sp>
      <p:sp>
        <p:nvSpPr>
          <p:cNvPr id="32" name="PoljeZBesedilom 31">
            <a:extLst>
              <a:ext uri="{FF2B5EF4-FFF2-40B4-BE49-F238E27FC236}">
                <a16:creationId xmlns:a16="http://schemas.microsoft.com/office/drawing/2014/main" id="{0D1C96EC-66BC-4232-AE1D-6D7D3992C193}"/>
              </a:ext>
            </a:extLst>
          </p:cNvPr>
          <p:cNvSpPr txBox="1"/>
          <p:nvPr/>
        </p:nvSpPr>
        <p:spPr>
          <a:xfrm>
            <a:off x="3270765" y="1866144"/>
            <a:ext cx="1317694" cy="698760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endParaRPr lang="sl-SI" dirty="0" smtClean="0"/>
          </a:p>
          <a:p>
            <a:pPr algn="ctr"/>
            <a:r>
              <a:rPr lang="sl-SI" b="1" dirty="0" smtClean="0"/>
              <a:t>Najvišji nivo:</a:t>
            </a:r>
          </a:p>
          <a:p>
            <a:pPr algn="ctr"/>
            <a:r>
              <a:rPr lang="sl-SI" dirty="0" err="1" smtClean="0"/>
              <a:t>Uporabnikinekaj</a:t>
            </a:r>
            <a:r>
              <a:rPr lang="sl-SI" dirty="0" smtClean="0"/>
              <a:t> </a:t>
            </a:r>
            <a:r>
              <a:rPr lang="sl-SI" dirty="0"/>
              <a:t>CPS procesov</a:t>
            </a:r>
          </a:p>
        </p:txBody>
      </p:sp>
      <p:sp>
        <p:nvSpPr>
          <p:cNvPr id="33" name="Pravokotnik: zaokroženi vogali 32">
            <a:extLst>
              <a:ext uri="{FF2B5EF4-FFF2-40B4-BE49-F238E27FC236}">
                <a16:creationId xmlns:a16="http://schemas.microsoft.com/office/drawing/2014/main" id="{19AC8F7D-AB2B-4940-B559-6D3203BABB73}"/>
              </a:ext>
            </a:extLst>
          </p:cNvPr>
          <p:cNvSpPr/>
          <p:nvPr/>
        </p:nvSpPr>
        <p:spPr>
          <a:xfrm>
            <a:off x="8760296" y="5461737"/>
            <a:ext cx="1337745" cy="3435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chemeClr val="tx1"/>
                </a:solidFill>
              </a:rPr>
              <a:t>Nivo 0</a:t>
            </a:r>
          </a:p>
        </p:txBody>
      </p:sp>
      <p:sp>
        <p:nvSpPr>
          <p:cNvPr id="34" name="Pravokotnik: zaokroženi vogali 33">
            <a:extLst>
              <a:ext uri="{FF2B5EF4-FFF2-40B4-BE49-F238E27FC236}">
                <a16:creationId xmlns:a16="http://schemas.microsoft.com/office/drawing/2014/main" id="{EDAC4E5F-CBC7-44C9-8694-001C4A98477A}"/>
              </a:ext>
            </a:extLst>
          </p:cNvPr>
          <p:cNvSpPr/>
          <p:nvPr/>
        </p:nvSpPr>
        <p:spPr>
          <a:xfrm>
            <a:off x="8760287" y="4530140"/>
            <a:ext cx="1337745" cy="3435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chemeClr val="tx1"/>
                </a:solidFill>
              </a:rPr>
              <a:t>Nivo 1</a:t>
            </a:r>
          </a:p>
        </p:txBody>
      </p:sp>
      <p:sp>
        <p:nvSpPr>
          <p:cNvPr id="35" name="Pravokotnik: zaokroženi vogali 34">
            <a:extLst>
              <a:ext uri="{FF2B5EF4-FFF2-40B4-BE49-F238E27FC236}">
                <a16:creationId xmlns:a16="http://schemas.microsoft.com/office/drawing/2014/main" id="{EF9E956D-3B8D-478C-A581-2C63E8FE9107}"/>
              </a:ext>
            </a:extLst>
          </p:cNvPr>
          <p:cNvSpPr/>
          <p:nvPr/>
        </p:nvSpPr>
        <p:spPr>
          <a:xfrm>
            <a:off x="8760287" y="3739886"/>
            <a:ext cx="1337745" cy="3435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chemeClr val="tx1"/>
                </a:solidFill>
              </a:rPr>
              <a:t>Nivo 2</a:t>
            </a:r>
          </a:p>
        </p:txBody>
      </p:sp>
      <p:sp>
        <p:nvSpPr>
          <p:cNvPr id="36" name="Pravokotnik: zaokroženi vogali 35">
            <a:extLst>
              <a:ext uri="{FF2B5EF4-FFF2-40B4-BE49-F238E27FC236}">
                <a16:creationId xmlns:a16="http://schemas.microsoft.com/office/drawing/2014/main" id="{6A6190BA-3B45-4FCE-9254-CA1D4CDDCD9E}"/>
              </a:ext>
            </a:extLst>
          </p:cNvPr>
          <p:cNvSpPr/>
          <p:nvPr/>
        </p:nvSpPr>
        <p:spPr>
          <a:xfrm>
            <a:off x="8760286" y="2897676"/>
            <a:ext cx="1337745" cy="3435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chemeClr val="tx1"/>
                </a:solidFill>
              </a:rPr>
              <a:t>Nivo 3</a:t>
            </a:r>
          </a:p>
        </p:txBody>
      </p:sp>
      <p:sp>
        <p:nvSpPr>
          <p:cNvPr id="37" name="Pravokotnik: zaokroženi vogali 36">
            <a:extLst>
              <a:ext uri="{FF2B5EF4-FFF2-40B4-BE49-F238E27FC236}">
                <a16:creationId xmlns:a16="http://schemas.microsoft.com/office/drawing/2014/main" id="{B559C33E-F535-41DB-9FA4-7D0560D87576}"/>
              </a:ext>
            </a:extLst>
          </p:cNvPr>
          <p:cNvSpPr/>
          <p:nvPr/>
        </p:nvSpPr>
        <p:spPr>
          <a:xfrm>
            <a:off x="8760285" y="1993496"/>
            <a:ext cx="1337745" cy="3435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chemeClr val="tx1"/>
                </a:solidFill>
              </a:rPr>
              <a:t>Nivo 4</a:t>
            </a:r>
          </a:p>
        </p:txBody>
      </p:sp>
      <p:sp>
        <p:nvSpPr>
          <p:cNvPr id="38" name="Pravokotnik: zaokroženi vogali 37">
            <a:extLst>
              <a:ext uri="{FF2B5EF4-FFF2-40B4-BE49-F238E27FC236}">
                <a16:creationId xmlns:a16="http://schemas.microsoft.com/office/drawing/2014/main" id="{93292978-DB6A-4937-8869-3A50B10EFBB6}"/>
              </a:ext>
            </a:extLst>
          </p:cNvPr>
          <p:cNvSpPr/>
          <p:nvPr/>
        </p:nvSpPr>
        <p:spPr>
          <a:xfrm>
            <a:off x="8760284" y="1120301"/>
            <a:ext cx="1337745" cy="3435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>
                <a:solidFill>
                  <a:schemeClr val="tx1"/>
                </a:solidFill>
              </a:rPr>
              <a:t>Nivo 5</a:t>
            </a:r>
          </a:p>
        </p:txBody>
      </p:sp>
    </p:spTree>
    <p:extLst>
      <p:ext uri="{BB962C8B-B14F-4D97-AF65-F5344CB8AC3E}">
        <p14:creationId xmlns:p14="http://schemas.microsoft.com/office/powerpoint/2010/main" val="14138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5760" y="-53652"/>
            <a:ext cx="11500480" cy="698787"/>
          </a:xfrm>
        </p:spPr>
        <p:txBody>
          <a:bodyPr/>
          <a:lstStyle/>
          <a:p>
            <a:r>
              <a:rPr lang="sl-SI" dirty="0"/>
              <a:t>Indeks pripravljenosti za Industrijo 4.0</a:t>
            </a:r>
          </a:p>
        </p:txBody>
      </p:sp>
      <p:graphicFrame>
        <p:nvGraphicFramePr>
          <p:cNvPr id="39" name="Grafikon 38">
            <a:extLst>
              <a:ext uri="{FF2B5EF4-FFF2-40B4-BE49-F238E27FC236}">
                <a16:creationId xmlns:a16="http://schemas.microsoft.com/office/drawing/2014/main" id="{D1E4F510-6C73-4762-BA8B-010E519C8E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4648503"/>
              </p:ext>
            </p:extLst>
          </p:nvPr>
        </p:nvGraphicFramePr>
        <p:xfrm>
          <a:off x="839416" y="764704"/>
          <a:ext cx="1100682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588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498094" y="137925"/>
            <a:ext cx="11500480" cy="698787"/>
          </a:xfrm>
        </p:spPr>
        <p:txBody>
          <a:bodyPr/>
          <a:lstStyle/>
          <a:p>
            <a:r>
              <a:rPr lang="sl-SI" dirty="0"/>
              <a:t>Indeks pripravljenosti za Industrijo 4.0: </a:t>
            </a:r>
            <a:r>
              <a:rPr lang="sl-SI" dirty="0" smtClean="0"/>
              <a:t>SI in </a:t>
            </a:r>
            <a:r>
              <a:rPr lang="sl-SI" dirty="0"/>
              <a:t>AT</a:t>
            </a:r>
            <a:endParaRPr lang="en-US" dirty="0"/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1564041"/>
              </p:ext>
            </p:extLst>
          </p:nvPr>
        </p:nvGraphicFramePr>
        <p:xfrm>
          <a:off x="551384" y="908720"/>
          <a:ext cx="113772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927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dloga FS-UM -SI.potx" id="{0A831B43-74DB-4CEF-BD3C-8687393C48A4}" vid="{3E769CCC-650A-45E0-849F-4F1EA55D1140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PPT%20predloga%20FS-UM%20-SI</Template>
  <TotalTime>2088</TotalTime>
  <Words>355</Words>
  <Application>Microsoft Office PowerPoint</Application>
  <PresentationFormat>Širokozaslonsko</PresentationFormat>
  <Paragraphs>98</Paragraphs>
  <Slides>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Officeova tema</vt:lpstr>
      <vt:lpstr>Ali so naša proizvodna podjetja pripravljena na Industrijo 4.0? </vt:lpstr>
      <vt:lpstr>O raziskavi European Manufacturing Survey</vt:lpstr>
      <vt:lpstr>Raba naprednih proizvodnih tehnologij</vt:lpstr>
      <vt:lpstr>Indeks pripravljenosti za Industrijo 4.0</vt:lpstr>
      <vt:lpstr>Indeks pripravljenosti za Industrijo 4.0</vt:lpstr>
      <vt:lpstr>Indeks pripravljenosti za Industrijo 4.0</vt:lpstr>
      <vt:lpstr>Indeks pripravljenosti za Industrijo 4.0: SI in AT</vt:lpstr>
    </vt:vector>
  </TitlesOfParts>
  <Company>UM FS Maribor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Jasmin Kaljun</dc:creator>
  <cp:lastModifiedBy>Iztok Palčič</cp:lastModifiedBy>
  <cp:revision>166</cp:revision>
  <cp:lastPrinted>2017-11-22T18:15:01Z</cp:lastPrinted>
  <dcterms:created xsi:type="dcterms:W3CDTF">2017-01-19T12:38:41Z</dcterms:created>
  <dcterms:modified xsi:type="dcterms:W3CDTF">2020-11-07T07:37:46Z</dcterms:modified>
</cp:coreProperties>
</file>