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2" r:id="rId3"/>
    <p:sldId id="259" r:id="rId4"/>
    <p:sldId id="260" r:id="rId5"/>
    <p:sldId id="261" r:id="rId6"/>
    <p:sldId id="267" r:id="rId7"/>
    <p:sldId id="268" r:id="rId8"/>
    <p:sldId id="265" r:id="rId9"/>
    <p:sldId id="264"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E001A"/>
    <a:srgbClr val="D79694"/>
    <a:srgbClr val="7F7F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083" autoAdjust="0"/>
  </p:normalViewPr>
  <p:slideViewPr>
    <p:cSldViewPr>
      <p:cViewPr>
        <p:scale>
          <a:sx n="100" d="100"/>
          <a:sy n="100" d="100"/>
        </p:scale>
        <p:origin x="-1308" y="-3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R:\My%20Documents\Umar\ekonomski_izzivi\2013\prezentacija\grafi_prezentacija2013.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R:\My%20Documents\Umar\ekonomski_izzivi\2013\prezentacija\grafi_prezentacija2013.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R:\My%20Documents\Umar\ekonomski_izzivi\2013\grafi_prezentacijapopravljeni_angleski.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R:\My%20Documents\Umar\ekonomski_izzivi\2013\grafi_prezentacija2013.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dc2\data$\Ekonomski%20izzivi\2013\Finan&#269;no%20poglavje\Grafeki\Financno_poglavje_VSE_po_vrsti_EI%202013_.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R:\My%20Documents\Umar\ekonomski_izzivi\2013\prezentacija\grafi_prezentacija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c2\data$\Ekonomski%20izzivi\2013\Finan&#269;no%20poglavje\Grafeki\Financno_poglavje_VSE_po_vrsti_EI%202013_.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hafner\AppData\Local\Temp\notesE97E9E\Box_prezentacija_finan&#269;no%20pog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7.308602778197687E-2"/>
          <c:y val="1.9133510167992931E-2"/>
          <c:w val="0.88569006904515168"/>
          <c:h val="0.85145888594163466"/>
        </c:manualLayout>
      </c:layout>
      <c:lineChart>
        <c:grouping val="standard"/>
        <c:ser>
          <c:idx val="3"/>
          <c:order val="0"/>
          <c:tx>
            <c:strRef>
              <c:f>'Rasti kreditov skup_pod (A)'!$B$2</c:f>
              <c:strCache>
                <c:ptCount val="1"/>
                <c:pt idx="0">
                  <c:v>Slovenia</c:v>
                </c:pt>
              </c:strCache>
            </c:strRef>
          </c:tx>
          <c:spPr>
            <a:ln w="50800">
              <a:solidFill>
                <a:srgbClr val="9E001A"/>
              </a:solidFill>
              <a:prstDash val="solid"/>
            </a:ln>
          </c:spPr>
          <c:marker>
            <c:symbol val="none"/>
          </c:marker>
          <c:cat>
            <c:strRef>
              <c:f>'Rasti kreditov skup_pod (A)'!$A$3:$A$101</c:f>
              <c:strCache>
                <c:ptCount val="99"/>
                <c:pt idx="0">
                  <c:v>jan. 05</c:v>
                </c:pt>
                <c:pt idx="1">
                  <c:v>feb. 05</c:v>
                </c:pt>
                <c:pt idx="2">
                  <c:v>mar. 05</c:v>
                </c:pt>
                <c:pt idx="3">
                  <c:v>apr. 05</c:v>
                </c:pt>
                <c:pt idx="4">
                  <c:v>maj 05</c:v>
                </c:pt>
                <c:pt idx="5">
                  <c:v>jun. 05</c:v>
                </c:pt>
                <c:pt idx="6">
                  <c:v>jul. 05</c:v>
                </c:pt>
                <c:pt idx="7">
                  <c:v>avg. 05</c:v>
                </c:pt>
                <c:pt idx="8">
                  <c:v>sep. 05</c:v>
                </c:pt>
                <c:pt idx="9">
                  <c:v>okt. 05</c:v>
                </c:pt>
                <c:pt idx="10">
                  <c:v>nov. 05</c:v>
                </c:pt>
                <c:pt idx="11">
                  <c:v>dec. 05</c:v>
                </c:pt>
                <c:pt idx="12">
                  <c:v>jan. 06</c:v>
                </c:pt>
                <c:pt idx="13">
                  <c:v>feb. 06</c:v>
                </c:pt>
                <c:pt idx="14">
                  <c:v>mar. 06</c:v>
                </c:pt>
                <c:pt idx="15">
                  <c:v>apr. 06</c:v>
                </c:pt>
                <c:pt idx="16">
                  <c:v>maj 06</c:v>
                </c:pt>
                <c:pt idx="17">
                  <c:v>jun. 06</c:v>
                </c:pt>
                <c:pt idx="18">
                  <c:v>jul. 06</c:v>
                </c:pt>
                <c:pt idx="19">
                  <c:v>avg. 06</c:v>
                </c:pt>
                <c:pt idx="20">
                  <c:v>sep. 06</c:v>
                </c:pt>
                <c:pt idx="21">
                  <c:v>okt. 06</c:v>
                </c:pt>
                <c:pt idx="22">
                  <c:v>nov. 06</c:v>
                </c:pt>
                <c:pt idx="23">
                  <c:v>dec. 06</c:v>
                </c:pt>
                <c:pt idx="24">
                  <c:v>jan. 07</c:v>
                </c:pt>
                <c:pt idx="25">
                  <c:v>feb. 07</c:v>
                </c:pt>
                <c:pt idx="26">
                  <c:v>mar. 07</c:v>
                </c:pt>
                <c:pt idx="27">
                  <c:v>apr. 07</c:v>
                </c:pt>
                <c:pt idx="28">
                  <c:v>maj 07</c:v>
                </c:pt>
                <c:pt idx="29">
                  <c:v>jun. 07</c:v>
                </c:pt>
                <c:pt idx="30">
                  <c:v>jul. 07</c:v>
                </c:pt>
                <c:pt idx="31">
                  <c:v>avg. 07</c:v>
                </c:pt>
                <c:pt idx="32">
                  <c:v>sep. 07</c:v>
                </c:pt>
                <c:pt idx="33">
                  <c:v>okt. 07</c:v>
                </c:pt>
                <c:pt idx="34">
                  <c:v>nov. 07</c:v>
                </c:pt>
                <c:pt idx="35">
                  <c:v>dec. 07</c:v>
                </c:pt>
                <c:pt idx="36">
                  <c:v>jan. 08</c:v>
                </c:pt>
                <c:pt idx="37">
                  <c:v>feb. 08</c:v>
                </c:pt>
                <c:pt idx="38">
                  <c:v>mar. 08</c:v>
                </c:pt>
                <c:pt idx="39">
                  <c:v>apr. 08</c:v>
                </c:pt>
                <c:pt idx="40">
                  <c:v>maj 08</c:v>
                </c:pt>
                <c:pt idx="41">
                  <c:v>jun. 08</c:v>
                </c:pt>
                <c:pt idx="42">
                  <c:v>jul. 08</c:v>
                </c:pt>
                <c:pt idx="43">
                  <c:v>avg. 08</c:v>
                </c:pt>
                <c:pt idx="44">
                  <c:v>sep. 08</c:v>
                </c:pt>
                <c:pt idx="45">
                  <c:v>okt. 08</c:v>
                </c:pt>
                <c:pt idx="46">
                  <c:v>nov. 08</c:v>
                </c:pt>
                <c:pt idx="47">
                  <c:v>dec. 08</c:v>
                </c:pt>
                <c:pt idx="48">
                  <c:v>jan. 09</c:v>
                </c:pt>
                <c:pt idx="49">
                  <c:v>feb. 09</c:v>
                </c:pt>
                <c:pt idx="50">
                  <c:v>mar. 09</c:v>
                </c:pt>
                <c:pt idx="51">
                  <c:v>apr. 09</c:v>
                </c:pt>
                <c:pt idx="52">
                  <c:v>maj 09</c:v>
                </c:pt>
                <c:pt idx="53">
                  <c:v>jun. 09</c:v>
                </c:pt>
                <c:pt idx="54">
                  <c:v>jul. 09</c:v>
                </c:pt>
                <c:pt idx="55">
                  <c:v>avg. 09</c:v>
                </c:pt>
                <c:pt idx="56">
                  <c:v>sep. 09</c:v>
                </c:pt>
                <c:pt idx="57">
                  <c:v>okt. 09</c:v>
                </c:pt>
                <c:pt idx="58">
                  <c:v>nov. 09</c:v>
                </c:pt>
                <c:pt idx="59">
                  <c:v>dec. 09</c:v>
                </c:pt>
                <c:pt idx="60">
                  <c:v>jan. 10</c:v>
                </c:pt>
                <c:pt idx="61">
                  <c:v>feb. 10</c:v>
                </c:pt>
                <c:pt idx="62">
                  <c:v>mar. 10</c:v>
                </c:pt>
                <c:pt idx="63">
                  <c:v>apr. 10</c:v>
                </c:pt>
                <c:pt idx="64">
                  <c:v>maj 10</c:v>
                </c:pt>
                <c:pt idx="65">
                  <c:v>jun. 10</c:v>
                </c:pt>
                <c:pt idx="66">
                  <c:v>jul. 10</c:v>
                </c:pt>
                <c:pt idx="67">
                  <c:v>avg. 10</c:v>
                </c:pt>
                <c:pt idx="68">
                  <c:v>sep. 10</c:v>
                </c:pt>
                <c:pt idx="69">
                  <c:v>okt. 10</c:v>
                </c:pt>
                <c:pt idx="70">
                  <c:v>nov. 10</c:v>
                </c:pt>
                <c:pt idx="71">
                  <c:v>dec. 10</c:v>
                </c:pt>
                <c:pt idx="72">
                  <c:v>jan. 11</c:v>
                </c:pt>
                <c:pt idx="73">
                  <c:v>feb. 11</c:v>
                </c:pt>
                <c:pt idx="74">
                  <c:v>mar. 11</c:v>
                </c:pt>
                <c:pt idx="75">
                  <c:v>apr. 11</c:v>
                </c:pt>
                <c:pt idx="76">
                  <c:v>maj 11</c:v>
                </c:pt>
                <c:pt idx="77">
                  <c:v>jun. 11</c:v>
                </c:pt>
                <c:pt idx="78">
                  <c:v>jul. 11</c:v>
                </c:pt>
                <c:pt idx="79">
                  <c:v>avg. 11</c:v>
                </c:pt>
                <c:pt idx="80">
                  <c:v>sep. 11</c:v>
                </c:pt>
                <c:pt idx="81">
                  <c:v>okt. 11</c:v>
                </c:pt>
                <c:pt idx="82">
                  <c:v>nov. 11</c:v>
                </c:pt>
                <c:pt idx="83">
                  <c:v>dec. 11</c:v>
                </c:pt>
                <c:pt idx="84">
                  <c:v>jan. 12</c:v>
                </c:pt>
                <c:pt idx="85">
                  <c:v>feb. 12</c:v>
                </c:pt>
                <c:pt idx="86">
                  <c:v>mar. 12</c:v>
                </c:pt>
                <c:pt idx="87">
                  <c:v>apr. 12</c:v>
                </c:pt>
                <c:pt idx="88">
                  <c:v>maj 12</c:v>
                </c:pt>
                <c:pt idx="89">
                  <c:v>jun. 12</c:v>
                </c:pt>
                <c:pt idx="90">
                  <c:v>jul. 12</c:v>
                </c:pt>
                <c:pt idx="91">
                  <c:v>avg. 12</c:v>
                </c:pt>
                <c:pt idx="92">
                  <c:v>sep. 12</c:v>
                </c:pt>
                <c:pt idx="93">
                  <c:v>okt. 12</c:v>
                </c:pt>
                <c:pt idx="94">
                  <c:v>nov. 12</c:v>
                </c:pt>
                <c:pt idx="95">
                  <c:v>dec. 12</c:v>
                </c:pt>
                <c:pt idx="96">
                  <c:v>jan. 13</c:v>
                </c:pt>
                <c:pt idx="97">
                  <c:v>feb. 13</c:v>
                </c:pt>
                <c:pt idx="98">
                  <c:v>mar. 13</c:v>
                </c:pt>
              </c:strCache>
            </c:strRef>
          </c:cat>
          <c:val>
            <c:numRef>
              <c:f>'Rasti kreditov skup_pod (A)'!$B$3:$B$101</c:f>
              <c:numCache>
                <c:formatCode>General</c:formatCode>
                <c:ptCount val="99"/>
                <c:pt idx="0">
                  <c:v>21.572715687723335</c:v>
                </c:pt>
                <c:pt idx="1">
                  <c:v>20.57464767662054</c:v>
                </c:pt>
                <c:pt idx="2">
                  <c:v>17.751622949097889</c:v>
                </c:pt>
                <c:pt idx="3">
                  <c:v>18.687790523333316</c:v>
                </c:pt>
                <c:pt idx="4">
                  <c:v>18.948609015906335</c:v>
                </c:pt>
                <c:pt idx="5">
                  <c:v>16.83929752336925</c:v>
                </c:pt>
                <c:pt idx="6">
                  <c:v>17.230238691784706</c:v>
                </c:pt>
                <c:pt idx="7">
                  <c:v>16.780521236597185</c:v>
                </c:pt>
                <c:pt idx="8">
                  <c:v>17.369952388075344</c:v>
                </c:pt>
                <c:pt idx="9">
                  <c:v>18.378408345144482</c:v>
                </c:pt>
                <c:pt idx="10">
                  <c:v>19.808907021078141</c:v>
                </c:pt>
                <c:pt idx="11">
                  <c:v>16.024151277732003</c:v>
                </c:pt>
                <c:pt idx="12">
                  <c:v>16.021254762791131</c:v>
                </c:pt>
                <c:pt idx="13">
                  <c:v>17.910042808175596</c:v>
                </c:pt>
                <c:pt idx="14">
                  <c:v>21.619790212359618</c:v>
                </c:pt>
                <c:pt idx="15">
                  <c:v>22.947106345059439</c:v>
                </c:pt>
                <c:pt idx="16">
                  <c:v>22.847136737854729</c:v>
                </c:pt>
                <c:pt idx="17">
                  <c:v>24.401644645569299</c:v>
                </c:pt>
                <c:pt idx="18">
                  <c:v>24.591664840108507</c:v>
                </c:pt>
                <c:pt idx="19">
                  <c:v>24.532685157333674</c:v>
                </c:pt>
                <c:pt idx="20">
                  <c:v>24.440805616799537</c:v>
                </c:pt>
                <c:pt idx="21">
                  <c:v>25.957082662193102</c:v>
                </c:pt>
                <c:pt idx="22">
                  <c:v>24.902436002919583</c:v>
                </c:pt>
                <c:pt idx="23">
                  <c:v>25.185541757141689</c:v>
                </c:pt>
                <c:pt idx="24">
                  <c:v>24.506671401818881</c:v>
                </c:pt>
                <c:pt idx="25">
                  <c:v>24.150177617500649</c:v>
                </c:pt>
                <c:pt idx="26">
                  <c:v>23.835216012773294</c:v>
                </c:pt>
                <c:pt idx="27">
                  <c:v>24.976605128442774</c:v>
                </c:pt>
                <c:pt idx="28">
                  <c:v>26.844727067894542</c:v>
                </c:pt>
                <c:pt idx="29">
                  <c:v>28.44474771384969</c:v>
                </c:pt>
                <c:pt idx="30">
                  <c:v>30.541619056720997</c:v>
                </c:pt>
                <c:pt idx="31">
                  <c:v>32.101558542169819</c:v>
                </c:pt>
                <c:pt idx="32">
                  <c:v>32.137476550282386</c:v>
                </c:pt>
                <c:pt idx="33">
                  <c:v>32.347249742190392</c:v>
                </c:pt>
                <c:pt idx="34">
                  <c:v>34.054675373141627</c:v>
                </c:pt>
                <c:pt idx="35">
                  <c:v>32.299259062734883</c:v>
                </c:pt>
                <c:pt idx="36">
                  <c:v>33.403509940757864</c:v>
                </c:pt>
                <c:pt idx="37">
                  <c:v>32.806287573867515</c:v>
                </c:pt>
                <c:pt idx="38">
                  <c:v>32.366805062365266</c:v>
                </c:pt>
                <c:pt idx="39">
                  <c:v>30.4482260082629</c:v>
                </c:pt>
                <c:pt idx="40">
                  <c:v>28.525835070677573</c:v>
                </c:pt>
                <c:pt idx="41">
                  <c:v>27.175031582831874</c:v>
                </c:pt>
                <c:pt idx="42">
                  <c:v>25.352596506488979</c:v>
                </c:pt>
                <c:pt idx="43">
                  <c:v>23.60274779438873</c:v>
                </c:pt>
                <c:pt idx="44">
                  <c:v>23.193329595116012</c:v>
                </c:pt>
                <c:pt idx="45">
                  <c:v>22.122811530070123</c:v>
                </c:pt>
                <c:pt idx="46">
                  <c:v>18.855719482957323</c:v>
                </c:pt>
                <c:pt idx="47">
                  <c:v>18.092772910556924</c:v>
                </c:pt>
                <c:pt idx="48">
                  <c:v>16.12839852355852</c:v>
                </c:pt>
                <c:pt idx="49">
                  <c:v>15.799100519963405</c:v>
                </c:pt>
                <c:pt idx="50">
                  <c:v>13.557126394197285</c:v>
                </c:pt>
                <c:pt idx="51">
                  <c:v>11.713074472161921</c:v>
                </c:pt>
                <c:pt idx="52">
                  <c:v>10.47216114621996</c:v>
                </c:pt>
                <c:pt idx="53">
                  <c:v>8.0287266944193618</c:v>
                </c:pt>
                <c:pt idx="54">
                  <c:v>7.1543316669951462</c:v>
                </c:pt>
                <c:pt idx="55">
                  <c:v>6.1562837340809722</c:v>
                </c:pt>
                <c:pt idx="56">
                  <c:v>4.6682542900355051</c:v>
                </c:pt>
                <c:pt idx="57">
                  <c:v>3.1027164577028548</c:v>
                </c:pt>
                <c:pt idx="58">
                  <c:v>2.9254090229565293</c:v>
                </c:pt>
                <c:pt idx="59">
                  <c:v>2.8395522409251583</c:v>
                </c:pt>
                <c:pt idx="60">
                  <c:v>2.3231918996826413</c:v>
                </c:pt>
                <c:pt idx="61">
                  <c:v>1.9214908788320171</c:v>
                </c:pt>
                <c:pt idx="62">
                  <c:v>2.6330989463683783</c:v>
                </c:pt>
                <c:pt idx="63">
                  <c:v>2.7370561553127715</c:v>
                </c:pt>
                <c:pt idx="64">
                  <c:v>2.7575772041256106</c:v>
                </c:pt>
                <c:pt idx="65">
                  <c:v>3.6602764710588929</c:v>
                </c:pt>
                <c:pt idx="66">
                  <c:v>3.2716462750052666</c:v>
                </c:pt>
                <c:pt idx="67">
                  <c:v>3.1920479438072107</c:v>
                </c:pt>
                <c:pt idx="68">
                  <c:v>3.2880006930362238</c:v>
                </c:pt>
                <c:pt idx="69">
                  <c:v>3.3505683785534757</c:v>
                </c:pt>
                <c:pt idx="70">
                  <c:v>3.5352084984962455</c:v>
                </c:pt>
                <c:pt idx="71">
                  <c:v>3.300829149334092</c:v>
                </c:pt>
                <c:pt idx="72">
                  <c:v>3.0691931468087152</c:v>
                </c:pt>
                <c:pt idx="73">
                  <c:v>2.3770647230084307</c:v>
                </c:pt>
                <c:pt idx="74">
                  <c:v>1.920861903758734</c:v>
                </c:pt>
                <c:pt idx="75">
                  <c:v>1.6254033635097755</c:v>
                </c:pt>
                <c:pt idx="76">
                  <c:v>1.2955735696043007</c:v>
                </c:pt>
                <c:pt idx="77">
                  <c:v>0.95717539207905145</c:v>
                </c:pt>
                <c:pt idx="78">
                  <c:v>0.62892856814018239</c:v>
                </c:pt>
                <c:pt idx="79">
                  <c:v>8.4443646014960905E-2</c:v>
                </c:pt>
                <c:pt idx="80">
                  <c:v>-0.71573872336155375</c:v>
                </c:pt>
                <c:pt idx="81">
                  <c:v>-0.73407986007045178</c:v>
                </c:pt>
                <c:pt idx="82">
                  <c:v>-0.78405868888061991</c:v>
                </c:pt>
                <c:pt idx="83">
                  <c:v>-2.3433828208526539</c:v>
                </c:pt>
                <c:pt idx="84">
                  <c:v>-2.3058581507792431</c:v>
                </c:pt>
                <c:pt idx="85">
                  <c:v>-1.6051954961107811</c:v>
                </c:pt>
                <c:pt idx="86">
                  <c:v>-1.4987278918439839</c:v>
                </c:pt>
                <c:pt idx="87">
                  <c:v>-1.7402665125464551</c:v>
                </c:pt>
                <c:pt idx="88">
                  <c:v>-2.0368295785655448</c:v>
                </c:pt>
                <c:pt idx="89">
                  <c:v>-2.631792146555739</c:v>
                </c:pt>
                <c:pt idx="90">
                  <c:v>-3.1326625964124868</c:v>
                </c:pt>
                <c:pt idx="91">
                  <c:v>-2.8893075860484032</c:v>
                </c:pt>
                <c:pt idx="92">
                  <c:v>-2.883783148774314</c:v>
                </c:pt>
                <c:pt idx="93">
                  <c:v>-2.7397748486664151</c:v>
                </c:pt>
                <c:pt idx="94">
                  <c:v>-3.6439346909557035</c:v>
                </c:pt>
                <c:pt idx="95">
                  <c:v>-3.877437018555824</c:v>
                </c:pt>
                <c:pt idx="96">
                  <c:v>-4.5006995463230908</c:v>
                </c:pt>
                <c:pt idx="97">
                  <c:v>-5.6174199242064855</c:v>
                </c:pt>
                <c:pt idx="98">
                  <c:v>-5.9304972241813809</c:v>
                </c:pt>
              </c:numCache>
            </c:numRef>
          </c:val>
        </c:ser>
        <c:marker val="1"/>
        <c:axId val="81838848"/>
        <c:axId val="81840384"/>
      </c:lineChart>
      <c:lineChart>
        <c:grouping val="standard"/>
        <c:ser>
          <c:idx val="5"/>
          <c:order val="1"/>
          <c:tx>
            <c:strRef>
              <c:f>'Rasti kreditov skup_pod (A)'!$C$2</c:f>
              <c:strCache>
                <c:ptCount val="1"/>
                <c:pt idx="0">
                  <c:v>EMU</c:v>
                </c:pt>
              </c:strCache>
            </c:strRef>
          </c:tx>
          <c:spPr>
            <a:ln w="50800">
              <a:solidFill>
                <a:schemeClr val="tx1">
                  <a:alpha val="88000"/>
                </a:schemeClr>
              </a:solidFill>
              <a:prstDash val="solid"/>
            </a:ln>
          </c:spPr>
          <c:marker>
            <c:symbol val="none"/>
          </c:marker>
          <c:cat>
            <c:strRef>
              <c:f>'Rasti kreditov skup_pod (A)'!$A$3:$A$101</c:f>
              <c:strCache>
                <c:ptCount val="99"/>
                <c:pt idx="0">
                  <c:v>jan. 05</c:v>
                </c:pt>
                <c:pt idx="1">
                  <c:v>feb. 05</c:v>
                </c:pt>
                <c:pt idx="2">
                  <c:v>mar. 05</c:v>
                </c:pt>
                <c:pt idx="3">
                  <c:v>apr. 05</c:v>
                </c:pt>
                <c:pt idx="4">
                  <c:v>maj 05</c:v>
                </c:pt>
                <c:pt idx="5">
                  <c:v>jun. 05</c:v>
                </c:pt>
                <c:pt idx="6">
                  <c:v>jul. 05</c:v>
                </c:pt>
                <c:pt idx="7">
                  <c:v>avg. 05</c:v>
                </c:pt>
                <c:pt idx="8">
                  <c:v>sep. 05</c:v>
                </c:pt>
                <c:pt idx="9">
                  <c:v>okt. 05</c:v>
                </c:pt>
                <c:pt idx="10">
                  <c:v>nov. 05</c:v>
                </c:pt>
                <c:pt idx="11">
                  <c:v>dec. 05</c:v>
                </c:pt>
                <c:pt idx="12">
                  <c:v>jan. 06</c:v>
                </c:pt>
                <c:pt idx="13">
                  <c:v>feb. 06</c:v>
                </c:pt>
                <c:pt idx="14">
                  <c:v>mar. 06</c:v>
                </c:pt>
                <c:pt idx="15">
                  <c:v>apr. 06</c:v>
                </c:pt>
                <c:pt idx="16">
                  <c:v>maj 06</c:v>
                </c:pt>
                <c:pt idx="17">
                  <c:v>jun. 06</c:v>
                </c:pt>
                <c:pt idx="18">
                  <c:v>jul. 06</c:v>
                </c:pt>
                <c:pt idx="19">
                  <c:v>avg. 06</c:v>
                </c:pt>
                <c:pt idx="20">
                  <c:v>sep. 06</c:v>
                </c:pt>
                <c:pt idx="21">
                  <c:v>okt. 06</c:v>
                </c:pt>
                <c:pt idx="22">
                  <c:v>nov. 06</c:v>
                </c:pt>
                <c:pt idx="23">
                  <c:v>dec. 06</c:v>
                </c:pt>
                <c:pt idx="24">
                  <c:v>jan. 07</c:v>
                </c:pt>
                <c:pt idx="25">
                  <c:v>feb. 07</c:v>
                </c:pt>
                <c:pt idx="26">
                  <c:v>mar. 07</c:v>
                </c:pt>
                <c:pt idx="27">
                  <c:v>apr. 07</c:v>
                </c:pt>
                <c:pt idx="28">
                  <c:v>maj 07</c:v>
                </c:pt>
                <c:pt idx="29">
                  <c:v>jun. 07</c:v>
                </c:pt>
                <c:pt idx="30">
                  <c:v>jul. 07</c:v>
                </c:pt>
                <c:pt idx="31">
                  <c:v>avg. 07</c:v>
                </c:pt>
                <c:pt idx="32">
                  <c:v>sep. 07</c:v>
                </c:pt>
                <c:pt idx="33">
                  <c:v>okt. 07</c:v>
                </c:pt>
                <c:pt idx="34">
                  <c:v>nov. 07</c:v>
                </c:pt>
                <c:pt idx="35">
                  <c:v>dec. 07</c:v>
                </c:pt>
                <c:pt idx="36">
                  <c:v>jan. 08</c:v>
                </c:pt>
                <c:pt idx="37">
                  <c:v>feb. 08</c:v>
                </c:pt>
                <c:pt idx="38">
                  <c:v>mar. 08</c:v>
                </c:pt>
                <c:pt idx="39">
                  <c:v>apr. 08</c:v>
                </c:pt>
                <c:pt idx="40">
                  <c:v>maj 08</c:v>
                </c:pt>
                <c:pt idx="41">
                  <c:v>jun. 08</c:v>
                </c:pt>
                <c:pt idx="42">
                  <c:v>jul. 08</c:v>
                </c:pt>
                <c:pt idx="43">
                  <c:v>avg. 08</c:v>
                </c:pt>
                <c:pt idx="44">
                  <c:v>sep. 08</c:v>
                </c:pt>
                <c:pt idx="45">
                  <c:v>okt. 08</c:v>
                </c:pt>
                <c:pt idx="46">
                  <c:v>nov. 08</c:v>
                </c:pt>
                <c:pt idx="47">
                  <c:v>dec. 08</c:v>
                </c:pt>
                <c:pt idx="48">
                  <c:v>jan. 09</c:v>
                </c:pt>
                <c:pt idx="49">
                  <c:v>feb. 09</c:v>
                </c:pt>
                <c:pt idx="50">
                  <c:v>mar. 09</c:v>
                </c:pt>
                <c:pt idx="51">
                  <c:v>apr. 09</c:v>
                </c:pt>
                <c:pt idx="52">
                  <c:v>maj 09</c:v>
                </c:pt>
                <c:pt idx="53">
                  <c:v>jun. 09</c:v>
                </c:pt>
                <c:pt idx="54">
                  <c:v>jul. 09</c:v>
                </c:pt>
                <c:pt idx="55">
                  <c:v>avg. 09</c:v>
                </c:pt>
                <c:pt idx="56">
                  <c:v>sep. 09</c:v>
                </c:pt>
                <c:pt idx="57">
                  <c:v>okt. 09</c:v>
                </c:pt>
                <c:pt idx="58">
                  <c:v>nov. 09</c:v>
                </c:pt>
                <c:pt idx="59">
                  <c:v>dec. 09</c:v>
                </c:pt>
                <c:pt idx="60">
                  <c:v>jan. 10</c:v>
                </c:pt>
                <c:pt idx="61">
                  <c:v>feb. 10</c:v>
                </c:pt>
                <c:pt idx="62">
                  <c:v>mar. 10</c:v>
                </c:pt>
                <c:pt idx="63">
                  <c:v>apr. 10</c:v>
                </c:pt>
                <c:pt idx="64">
                  <c:v>maj 10</c:v>
                </c:pt>
                <c:pt idx="65">
                  <c:v>jun. 10</c:v>
                </c:pt>
                <c:pt idx="66">
                  <c:v>jul. 10</c:v>
                </c:pt>
                <c:pt idx="67">
                  <c:v>avg. 10</c:v>
                </c:pt>
                <c:pt idx="68">
                  <c:v>sep. 10</c:v>
                </c:pt>
                <c:pt idx="69">
                  <c:v>okt. 10</c:v>
                </c:pt>
                <c:pt idx="70">
                  <c:v>nov. 10</c:v>
                </c:pt>
                <c:pt idx="71">
                  <c:v>dec. 10</c:v>
                </c:pt>
                <c:pt idx="72">
                  <c:v>jan. 11</c:v>
                </c:pt>
                <c:pt idx="73">
                  <c:v>feb. 11</c:v>
                </c:pt>
                <c:pt idx="74">
                  <c:v>mar. 11</c:v>
                </c:pt>
                <c:pt idx="75">
                  <c:v>apr. 11</c:v>
                </c:pt>
                <c:pt idx="76">
                  <c:v>maj 11</c:v>
                </c:pt>
                <c:pt idx="77">
                  <c:v>jun. 11</c:v>
                </c:pt>
                <c:pt idx="78">
                  <c:v>jul. 11</c:v>
                </c:pt>
                <c:pt idx="79">
                  <c:v>avg. 11</c:v>
                </c:pt>
                <c:pt idx="80">
                  <c:v>sep. 11</c:v>
                </c:pt>
                <c:pt idx="81">
                  <c:v>okt. 11</c:v>
                </c:pt>
                <c:pt idx="82">
                  <c:v>nov. 11</c:v>
                </c:pt>
                <c:pt idx="83">
                  <c:v>dec. 11</c:v>
                </c:pt>
                <c:pt idx="84">
                  <c:v>jan. 12</c:v>
                </c:pt>
                <c:pt idx="85">
                  <c:v>feb. 12</c:v>
                </c:pt>
                <c:pt idx="86">
                  <c:v>mar. 12</c:v>
                </c:pt>
                <c:pt idx="87">
                  <c:v>apr. 12</c:v>
                </c:pt>
                <c:pt idx="88">
                  <c:v>maj 12</c:v>
                </c:pt>
                <c:pt idx="89">
                  <c:v>jun. 12</c:v>
                </c:pt>
                <c:pt idx="90">
                  <c:v>jul. 12</c:v>
                </c:pt>
                <c:pt idx="91">
                  <c:v>avg. 12</c:v>
                </c:pt>
                <c:pt idx="92">
                  <c:v>sep. 12</c:v>
                </c:pt>
                <c:pt idx="93">
                  <c:v>okt. 12</c:v>
                </c:pt>
                <c:pt idx="94">
                  <c:v>nov. 12</c:v>
                </c:pt>
                <c:pt idx="95">
                  <c:v>dec. 12</c:v>
                </c:pt>
                <c:pt idx="96">
                  <c:v>jan. 13</c:v>
                </c:pt>
                <c:pt idx="97">
                  <c:v>feb. 13</c:v>
                </c:pt>
                <c:pt idx="98">
                  <c:v>mar. 13</c:v>
                </c:pt>
              </c:strCache>
            </c:strRef>
          </c:cat>
          <c:val>
            <c:numRef>
              <c:f>'Rasti kreditov skup_pod (A)'!$C$3:$C$101</c:f>
              <c:numCache>
                <c:formatCode>General</c:formatCode>
                <c:ptCount val="99"/>
                <c:pt idx="0">
                  <c:v>6.1861648370971798</c:v>
                </c:pt>
                <c:pt idx="1">
                  <c:v>6.2167716399390542</c:v>
                </c:pt>
                <c:pt idx="2">
                  <c:v>6.1454570979573475</c:v>
                </c:pt>
                <c:pt idx="3">
                  <c:v>6.1601150705777572</c:v>
                </c:pt>
                <c:pt idx="4">
                  <c:v>6.4856506724187284</c:v>
                </c:pt>
                <c:pt idx="5">
                  <c:v>7.4326132201566262</c:v>
                </c:pt>
                <c:pt idx="6">
                  <c:v>7.6109071538464956</c:v>
                </c:pt>
                <c:pt idx="7">
                  <c:v>7.7765882944406579</c:v>
                </c:pt>
                <c:pt idx="8">
                  <c:v>8.3105803811020866</c:v>
                </c:pt>
                <c:pt idx="9">
                  <c:v>8.4566213974631967</c:v>
                </c:pt>
                <c:pt idx="10">
                  <c:v>8.9625266976117519</c:v>
                </c:pt>
                <c:pt idx="11">
                  <c:v>9.0958712644993938</c:v>
                </c:pt>
                <c:pt idx="12">
                  <c:v>9.6950372970850811</c:v>
                </c:pt>
                <c:pt idx="13">
                  <c:v>10.341839098870965</c:v>
                </c:pt>
                <c:pt idx="14">
                  <c:v>10.785577857185887</c:v>
                </c:pt>
                <c:pt idx="15">
                  <c:v>11.162233515021502</c:v>
                </c:pt>
                <c:pt idx="16">
                  <c:v>11.00555152844858</c:v>
                </c:pt>
                <c:pt idx="17">
                  <c:v>10.171658092497808</c:v>
                </c:pt>
                <c:pt idx="18">
                  <c:v>10.248393236734698</c:v>
                </c:pt>
                <c:pt idx="19">
                  <c:v>10.374898101471317</c:v>
                </c:pt>
                <c:pt idx="20">
                  <c:v>10.48173936290266</c:v>
                </c:pt>
                <c:pt idx="21">
                  <c:v>10.335791317726704</c:v>
                </c:pt>
                <c:pt idx="22">
                  <c:v>9.8863154491648118</c:v>
                </c:pt>
                <c:pt idx="23">
                  <c:v>9.6455966664506008</c:v>
                </c:pt>
                <c:pt idx="24">
                  <c:v>9.3845033988817352</c:v>
                </c:pt>
                <c:pt idx="25">
                  <c:v>9.1379019394386631</c:v>
                </c:pt>
                <c:pt idx="26">
                  <c:v>9.2052638773485427</c:v>
                </c:pt>
                <c:pt idx="27">
                  <c:v>8.9857658168047312</c:v>
                </c:pt>
                <c:pt idx="28">
                  <c:v>9.1126127953082676</c:v>
                </c:pt>
                <c:pt idx="29">
                  <c:v>9.3683770941559033</c:v>
                </c:pt>
                <c:pt idx="30">
                  <c:v>9.6068520673823201</c:v>
                </c:pt>
                <c:pt idx="31">
                  <c:v>9.8406693564367504</c:v>
                </c:pt>
                <c:pt idx="32">
                  <c:v>9.6029285665162245</c:v>
                </c:pt>
                <c:pt idx="33">
                  <c:v>11.277142326810917</c:v>
                </c:pt>
                <c:pt idx="34">
                  <c:v>11.236089040561907</c:v>
                </c:pt>
                <c:pt idx="35">
                  <c:v>11.427844491459567</c:v>
                </c:pt>
                <c:pt idx="36">
                  <c:v>11.586051910221357</c:v>
                </c:pt>
                <c:pt idx="37">
                  <c:v>11.419083602096379</c:v>
                </c:pt>
                <c:pt idx="38">
                  <c:v>11.361517863360548</c:v>
                </c:pt>
                <c:pt idx="39">
                  <c:v>11.315575496021452</c:v>
                </c:pt>
                <c:pt idx="40">
                  <c:v>11.091800624188268</c:v>
                </c:pt>
                <c:pt idx="41">
                  <c:v>10.622013931582089</c:v>
                </c:pt>
                <c:pt idx="42">
                  <c:v>10.100114830780656</c:v>
                </c:pt>
                <c:pt idx="43">
                  <c:v>9.764089134150737</c:v>
                </c:pt>
                <c:pt idx="44">
                  <c:v>9.7098433273159515</c:v>
                </c:pt>
                <c:pt idx="45">
                  <c:v>7.9409672566080891</c:v>
                </c:pt>
                <c:pt idx="46">
                  <c:v>7.2097116457664043</c:v>
                </c:pt>
                <c:pt idx="47">
                  <c:v>5.5321768391893889</c:v>
                </c:pt>
                <c:pt idx="48">
                  <c:v>5.0656020910934814</c:v>
                </c:pt>
                <c:pt idx="49">
                  <c:v>4.3500291172213963</c:v>
                </c:pt>
                <c:pt idx="50">
                  <c:v>3.0990207316673666</c:v>
                </c:pt>
                <c:pt idx="51">
                  <c:v>2.3889784869817414</c:v>
                </c:pt>
                <c:pt idx="52">
                  <c:v>1.77890943422554</c:v>
                </c:pt>
                <c:pt idx="53">
                  <c:v>1.5409963561402689</c:v>
                </c:pt>
                <c:pt idx="54">
                  <c:v>0.74116899091221444</c:v>
                </c:pt>
                <c:pt idx="55">
                  <c:v>0.21708039527470646</c:v>
                </c:pt>
                <c:pt idx="56">
                  <c:v>-0.47545251160478591</c:v>
                </c:pt>
                <c:pt idx="57">
                  <c:v>-1.171917958175982</c:v>
                </c:pt>
                <c:pt idx="58">
                  <c:v>-1.0492583928193395</c:v>
                </c:pt>
                <c:pt idx="59">
                  <c:v>5.012334140235452E-2</c:v>
                </c:pt>
                <c:pt idx="60">
                  <c:v>-0.54694787614042195</c:v>
                </c:pt>
                <c:pt idx="61">
                  <c:v>-0.29737731559265523</c:v>
                </c:pt>
                <c:pt idx="62">
                  <c:v>0.3657438739065953</c:v>
                </c:pt>
                <c:pt idx="63">
                  <c:v>0.48689715897370434</c:v>
                </c:pt>
                <c:pt idx="64">
                  <c:v>1.0880370993257886</c:v>
                </c:pt>
                <c:pt idx="65">
                  <c:v>1.8814270814332161</c:v>
                </c:pt>
                <c:pt idx="66">
                  <c:v>2.0384951858801936</c:v>
                </c:pt>
                <c:pt idx="67">
                  <c:v>2.600921288633629</c:v>
                </c:pt>
                <c:pt idx="68">
                  <c:v>2.4629105936809172</c:v>
                </c:pt>
                <c:pt idx="69">
                  <c:v>3.1695315391192342</c:v>
                </c:pt>
                <c:pt idx="70">
                  <c:v>4.3811005421571849</c:v>
                </c:pt>
                <c:pt idx="71">
                  <c:v>3.9111363146412828</c:v>
                </c:pt>
                <c:pt idx="72">
                  <c:v>4.0650708220241825</c:v>
                </c:pt>
                <c:pt idx="73">
                  <c:v>4.3144256069329847</c:v>
                </c:pt>
                <c:pt idx="74">
                  <c:v>3.8511602578148252</c:v>
                </c:pt>
                <c:pt idx="75">
                  <c:v>3.7660190464188474</c:v>
                </c:pt>
                <c:pt idx="76">
                  <c:v>3.5608292438751907</c:v>
                </c:pt>
                <c:pt idx="77">
                  <c:v>2.4869491354337883</c:v>
                </c:pt>
                <c:pt idx="78">
                  <c:v>2.7974694021211945</c:v>
                </c:pt>
                <c:pt idx="79">
                  <c:v>2.6589559916206009</c:v>
                </c:pt>
                <c:pt idx="80">
                  <c:v>3.069687914979141</c:v>
                </c:pt>
                <c:pt idx="81">
                  <c:v>2.3420636985321579</c:v>
                </c:pt>
                <c:pt idx="82">
                  <c:v>0.84200975008323564</c:v>
                </c:pt>
                <c:pt idx="83">
                  <c:v>0.51437576675105834</c:v>
                </c:pt>
                <c:pt idx="84">
                  <c:v>0.56801074844219102</c:v>
                </c:pt>
                <c:pt idx="85">
                  <c:v>-3.352663478698048E-2</c:v>
                </c:pt>
                <c:pt idx="86">
                  <c:v>-3.1038270374295972E-2</c:v>
                </c:pt>
                <c:pt idx="87">
                  <c:v>-0.15911453088287436</c:v>
                </c:pt>
                <c:pt idx="88">
                  <c:v>-0.29566573026910709</c:v>
                </c:pt>
                <c:pt idx="89">
                  <c:v>-0.12807091238991572</c:v>
                </c:pt>
                <c:pt idx="90">
                  <c:v>-7.0099846093370388E-2</c:v>
                </c:pt>
                <c:pt idx="91">
                  <c:v>-0.48693126549316901</c:v>
                </c:pt>
                <c:pt idx="92">
                  <c:v>-0.74027820732837335</c:v>
                </c:pt>
                <c:pt idx="93">
                  <c:v>-0.53899443191632201</c:v>
                </c:pt>
                <c:pt idx="94">
                  <c:v>-0.54951880903360006</c:v>
                </c:pt>
                <c:pt idx="95">
                  <c:v>-1.0256699489879535</c:v>
                </c:pt>
                <c:pt idx="96">
                  <c:v>-1.2144490699276105</c:v>
                </c:pt>
                <c:pt idx="97">
                  <c:v>-1.2198946340125045</c:v>
                </c:pt>
                <c:pt idx="98">
                  <c:v>-1.0703276151744059</c:v>
                </c:pt>
              </c:numCache>
            </c:numRef>
          </c:val>
        </c:ser>
        <c:marker val="1"/>
        <c:axId val="47811200"/>
        <c:axId val="48929408"/>
      </c:lineChart>
      <c:catAx>
        <c:axId val="81838848"/>
        <c:scaling>
          <c:orientation val="minMax"/>
        </c:scaling>
        <c:axPos val="b"/>
        <c:majorGridlines>
          <c:spPr>
            <a:ln w="9525" cmpd="dbl">
              <a:solidFill>
                <a:srgbClr val="C0C0C0"/>
              </a:solidFill>
              <a:prstDash val="sysDot"/>
            </a:ln>
          </c:spPr>
        </c:majorGridlines>
        <c:numFmt formatCode="General" sourceLinked="1"/>
        <c:majorTickMark val="none"/>
        <c:tickLblPos val="low"/>
        <c:spPr>
          <a:ln w="12700">
            <a:solidFill>
              <a:schemeClr val="bg1">
                <a:lumMod val="75000"/>
              </a:schemeClr>
            </a:solidFill>
            <a:prstDash val="solid"/>
          </a:ln>
        </c:spPr>
        <c:txPr>
          <a:bodyPr rot="-5400000" vert="horz"/>
          <a:lstStyle/>
          <a:p>
            <a:pPr>
              <a:defRPr/>
            </a:pPr>
            <a:endParaRPr lang="sl-SI"/>
          </a:p>
        </c:txPr>
        <c:crossAx val="81840384"/>
        <c:crosses val="autoZero"/>
        <c:lblAlgn val="ctr"/>
        <c:lblOffset val="0"/>
        <c:tickLblSkip val="6"/>
        <c:tickMarkSkip val="6"/>
      </c:catAx>
      <c:valAx>
        <c:axId val="81840384"/>
        <c:scaling>
          <c:orientation val="minMax"/>
          <c:max val="35"/>
        </c:scaling>
        <c:axPos val="l"/>
        <c:majorGridlines>
          <c:spPr>
            <a:ln w="9525">
              <a:solidFill>
                <a:srgbClr val="C0C0C0"/>
              </a:solidFill>
              <a:prstDash val="sysDot"/>
            </a:ln>
          </c:spPr>
        </c:majorGridlines>
        <c:title>
          <c:tx>
            <c:strRef>
              <c:f>'Rasti kreditov skup_pod (A)'!$A$105</c:f>
              <c:strCache>
                <c:ptCount val="1"/>
                <c:pt idx="0">
                  <c:v>Year on year in %</c:v>
                </c:pt>
              </c:strCache>
            </c:strRef>
          </c:tx>
          <c:layout>
            <c:manualLayout>
              <c:xMode val="edge"/>
              <c:yMode val="edge"/>
              <c:x val="0"/>
              <c:y val="0.31813925436856222"/>
            </c:manualLayout>
          </c:layout>
          <c:txPr>
            <a:bodyPr/>
            <a:lstStyle/>
            <a:p>
              <a:pPr>
                <a:defRPr b="1"/>
              </a:pPr>
              <a:endParaRPr lang="sl-SI"/>
            </a:p>
          </c:txPr>
        </c:title>
        <c:numFmt formatCode="0" sourceLinked="0"/>
        <c:majorTickMark val="none"/>
        <c:tickLblPos val="nextTo"/>
        <c:spPr>
          <a:ln w="9525">
            <a:solidFill>
              <a:schemeClr val="bg1">
                <a:lumMod val="75000"/>
              </a:schemeClr>
            </a:solidFill>
            <a:prstDash val="solid"/>
          </a:ln>
        </c:spPr>
        <c:txPr>
          <a:bodyPr rot="0" vert="horz"/>
          <a:lstStyle/>
          <a:p>
            <a:pPr>
              <a:defRPr/>
            </a:pPr>
            <a:endParaRPr lang="sl-SI"/>
          </a:p>
        </c:txPr>
        <c:crossAx val="81838848"/>
        <c:crosses val="autoZero"/>
        <c:crossBetween val="between"/>
      </c:valAx>
      <c:valAx>
        <c:axId val="48929408"/>
        <c:scaling>
          <c:orientation val="minMax"/>
          <c:max val="35"/>
          <c:min val="-10"/>
        </c:scaling>
        <c:axPos val="r"/>
        <c:numFmt formatCode="#,##0" sourceLinked="0"/>
        <c:majorTickMark val="none"/>
        <c:tickLblPos val="nextTo"/>
        <c:spPr>
          <a:ln>
            <a:solidFill>
              <a:srgbClr val="D8D8D8">
                <a:lumMod val="75000"/>
              </a:srgbClr>
            </a:solidFill>
          </a:ln>
        </c:spPr>
        <c:crossAx val="47811200"/>
        <c:crosses val="max"/>
        <c:crossBetween val="between"/>
        <c:majorUnit val="5"/>
      </c:valAx>
      <c:catAx>
        <c:axId val="47811200"/>
        <c:scaling>
          <c:orientation val="minMax"/>
        </c:scaling>
        <c:delete val="1"/>
        <c:axPos val="b"/>
        <c:tickLblPos val="none"/>
        <c:crossAx val="48929408"/>
        <c:auto val="1"/>
        <c:lblAlgn val="ctr"/>
        <c:lblOffset val="100"/>
      </c:catAx>
      <c:spPr>
        <a:solidFill>
          <a:srgbClr val="FFFFFF"/>
        </a:solidFill>
        <a:ln w="0">
          <a:solidFill>
            <a:srgbClr val="C0C0C0"/>
          </a:solidFill>
          <a:prstDash val="solid"/>
        </a:ln>
      </c:spPr>
    </c:plotArea>
    <c:legend>
      <c:legendPos val="r"/>
      <c:layout>
        <c:manualLayout>
          <c:xMode val="edge"/>
          <c:yMode val="edge"/>
          <c:x val="0.61468727973758841"/>
          <c:y val="0.10834069583097471"/>
          <c:w val="0.30957773817481116"/>
          <c:h val="0.10130565244331365"/>
        </c:manualLayout>
      </c:layout>
      <c:spPr>
        <a:solidFill>
          <a:srgbClr val="FFFFFF"/>
        </a:solidFill>
        <a:ln w="25400">
          <a:noFill/>
        </a:ln>
      </c:spPr>
    </c:legend>
    <c:plotVisOnly val="1"/>
    <c:dispBlanksAs val="gap"/>
  </c:chart>
  <c:spPr>
    <a:solidFill>
      <a:srgbClr val="FFFFFF"/>
    </a:solidFill>
    <a:ln w="9525">
      <a:noFill/>
    </a:ln>
  </c:spPr>
  <c:txPr>
    <a:bodyPr/>
    <a:lstStyle/>
    <a:p>
      <a:pPr>
        <a:defRPr sz="1200" b="0" i="0" u="none" strike="noStrike" baseline="0">
          <a:solidFill>
            <a:srgbClr val="000000"/>
          </a:solidFill>
          <a:latin typeface="Myriad Pro"/>
          <a:ea typeface="Myriad Pro"/>
          <a:cs typeface="Myriad Pro"/>
        </a:defRPr>
      </a:pPr>
      <a:endParaRPr lang="sl-SI"/>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sl-SI"/>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375777347053259E-2"/>
          <c:y val="3.1389589869203254E-2"/>
          <c:w val="0.84199361566290765"/>
          <c:h val="0.85795493622401742"/>
        </c:manualLayout>
      </c:layout>
      <c:barChart>
        <c:barDir val="col"/>
        <c:grouping val="clustered"/>
        <c:ser>
          <c:idx val="0"/>
          <c:order val="0"/>
          <c:tx>
            <c:strRef>
              <c:f>'Oslabitve in rez'!$B$4</c:f>
              <c:strCache>
                <c:ptCount val="1"/>
                <c:pt idx="0">
                  <c:v>Provisions and impairments (left axis)</c:v>
                </c:pt>
              </c:strCache>
            </c:strRef>
          </c:tx>
          <c:spPr>
            <a:solidFill>
              <a:srgbClr val="9E001A"/>
            </a:solidFill>
            <a:ln w="50800">
              <a:noFill/>
            </a:ln>
          </c:spPr>
          <c:cat>
            <c:strRef>
              <c:f>'Oslabitve in rez'!$A$5:$A$11</c:f>
              <c:strCache>
                <c:ptCount val="7"/>
                <c:pt idx="0">
                  <c:v>2007</c:v>
                </c:pt>
                <c:pt idx="1">
                  <c:v>2008</c:v>
                </c:pt>
                <c:pt idx="2">
                  <c:v>2009</c:v>
                </c:pt>
                <c:pt idx="3">
                  <c:v>2010</c:v>
                </c:pt>
                <c:pt idx="4">
                  <c:v>2011</c:v>
                </c:pt>
                <c:pt idx="5">
                  <c:v>2012</c:v>
                </c:pt>
                <c:pt idx="6">
                  <c:v>2013
Jan-Mar </c:v>
                </c:pt>
              </c:strCache>
            </c:strRef>
          </c:cat>
          <c:val>
            <c:numRef>
              <c:f>'Oslabitve in rez'!$B$5:$B$11</c:f>
              <c:numCache>
                <c:formatCode>0</c:formatCode>
                <c:ptCount val="7"/>
                <c:pt idx="0">
                  <c:v>161.23699999999999</c:v>
                </c:pt>
                <c:pt idx="1">
                  <c:v>275.685</c:v>
                </c:pt>
                <c:pt idx="2">
                  <c:v>499.63499999999999</c:v>
                </c:pt>
                <c:pt idx="3">
                  <c:v>797.971</c:v>
                </c:pt>
                <c:pt idx="4">
                  <c:v>1141.1799999999998</c:v>
                </c:pt>
                <c:pt idx="5">
                  <c:v>1483.837</c:v>
                </c:pt>
                <c:pt idx="6">
                  <c:v>104.24100000000001</c:v>
                </c:pt>
              </c:numCache>
            </c:numRef>
          </c:val>
        </c:ser>
        <c:gapWidth val="77"/>
        <c:axId val="84361600"/>
        <c:axId val="84363136"/>
      </c:barChart>
      <c:lineChart>
        <c:grouping val="standard"/>
        <c:ser>
          <c:idx val="1"/>
          <c:order val="1"/>
          <c:tx>
            <c:strRef>
              <c:f>'Oslabitve in rez'!$C$4</c:f>
              <c:strCache>
                <c:ptCount val="1"/>
                <c:pt idx="0">
                  <c:v>Bad claims (right axis)</c:v>
                </c:pt>
              </c:strCache>
            </c:strRef>
          </c:tx>
          <c:spPr>
            <a:ln w="38100">
              <a:solidFill>
                <a:sysClr val="windowText" lastClr="000000"/>
              </a:solidFill>
            </a:ln>
          </c:spPr>
          <c:marker>
            <c:symbol val="none"/>
          </c:marker>
          <c:cat>
            <c:strRef>
              <c:f>'Oslabitve in rez'!$A$5:$A$11</c:f>
              <c:strCache>
                <c:ptCount val="7"/>
                <c:pt idx="0">
                  <c:v>2007</c:v>
                </c:pt>
                <c:pt idx="1">
                  <c:v>2008</c:v>
                </c:pt>
                <c:pt idx="2">
                  <c:v>2009</c:v>
                </c:pt>
                <c:pt idx="3">
                  <c:v>2010</c:v>
                </c:pt>
                <c:pt idx="4">
                  <c:v>2011</c:v>
                </c:pt>
                <c:pt idx="5">
                  <c:v>2012</c:v>
                </c:pt>
                <c:pt idx="6">
                  <c:v>2013
Jan-Mar </c:v>
                </c:pt>
              </c:strCache>
            </c:strRef>
          </c:cat>
          <c:val>
            <c:numRef>
              <c:f>'Oslabitve in rez'!$C$5:$C$11</c:f>
              <c:numCache>
                <c:formatCode>0</c:formatCode>
                <c:ptCount val="7"/>
                <c:pt idx="0">
                  <c:v>3.1279248392984242</c:v>
                </c:pt>
                <c:pt idx="1">
                  <c:v>2.8841127336232546</c:v>
                </c:pt>
                <c:pt idx="2">
                  <c:v>4.812073599909243</c:v>
                </c:pt>
                <c:pt idx="3">
                  <c:v>8.0100000000000016</c:v>
                </c:pt>
                <c:pt idx="4">
                  <c:v>11.160000000000002</c:v>
                </c:pt>
                <c:pt idx="5">
                  <c:v>13.957005491532501</c:v>
                </c:pt>
                <c:pt idx="6">
                  <c:v>14.5361438485339</c:v>
                </c:pt>
              </c:numCache>
            </c:numRef>
          </c:val>
        </c:ser>
        <c:marker val="1"/>
        <c:axId val="84375424"/>
        <c:axId val="84373504"/>
      </c:lineChart>
      <c:catAx>
        <c:axId val="84361600"/>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a:pPr>
            <a:endParaRPr lang="sl-SI"/>
          </a:p>
        </c:txPr>
        <c:crossAx val="84363136"/>
        <c:crosses val="autoZero"/>
        <c:lblAlgn val="ctr"/>
        <c:lblOffset val="0"/>
        <c:tickLblSkip val="1"/>
        <c:tickMarkSkip val="1"/>
      </c:catAx>
      <c:valAx>
        <c:axId val="84363136"/>
        <c:scaling>
          <c:orientation val="minMax"/>
          <c:max val="1600"/>
        </c:scaling>
        <c:axPos val="l"/>
        <c:majorGridlines>
          <c:spPr>
            <a:ln w="0">
              <a:prstDash val="sysDot"/>
            </a:ln>
          </c:spPr>
        </c:majorGridlines>
        <c:title>
          <c:tx>
            <c:strRef>
              <c:f>'Oslabitve in rez'!$A$13</c:f>
              <c:strCache>
                <c:ptCount val="1"/>
                <c:pt idx="0">
                  <c:v>In mio EUR</c:v>
                </c:pt>
              </c:strCache>
            </c:strRef>
          </c:tx>
          <c:layout>
            <c:manualLayout>
              <c:xMode val="edge"/>
              <c:yMode val="edge"/>
              <c:x val="5.5047896083053338E-4"/>
              <c:y val="0.35764663990305423"/>
            </c:manualLayout>
          </c:layout>
          <c:txPr>
            <a:bodyPr rot="-5400000" vert="horz"/>
            <a:lstStyle/>
            <a:p>
              <a:pPr>
                <a:defRPr b="1">
                  <a:solidFill>
                    <a:srgbClr val="9E001A"/>
                  </a:solidFill>
                </a:defRPr>
              </a:pPr>
              <a:endParaRPr lang="sl-SI"/>
            </a:p>
          </c:txPr>
        </c:title>
        <c:numFmt formatCode="#,##0" sourceLinked="0"/>
        <c:majorTickMark val="none"/>
        <c:tickLblPos val="nextTo"/>
        <c:spPr>
          <a:ln>
            <a:solidFill>
              <a:srgbClr val="9E001A"/>
            </a:solidFill>
          </a:ln>
        </c:spPr>
        <c:txPr>
          <a:bodyPr/>
          <a:lstStyle/>
          <a:p>
            <a:pPr>
              <a:defRPr>
                <a:solidFill>
                  <a:srgbClr val="9E001A"/>
                </a:solidFill>
              </a:defRPr>
            </a:pPr>
            <a:endParaRPr lang="sl-SI"/>
          </a:p>
        </c:txPr>
        <c:crossAx val="84361600"/>
        <c:crosses val="autoZero"/>
        <c:crossBetween val="between"/>
      </c:valAx>
      <c:valAx>
        <c:axId val="84373504"/>
        <c:scaling>
          <c:orientation val="minMax"/>
          <c:max val="16"/>
        </c:scaling>
        <c:axPos val="r"/>
        <c:title>
          <c:tx>
            <c:strRef>
              <c:f>'Oslabitve in rez'!$A$14</c:f>
              <c:strCache>
                <c:ptCount val="1"/>
                <c:pt idx="0">
                  <c:v>In %</c:v>
                </c:pt>
              </c:strCache>
            </c:strRef>
          </c:tx>
          <c:layout/>
          <c:txPr>
            <a:bodyPr rot="-5400000" vert="horz"/>
            <a:lstStyle/>
            <a:p>
              <a:pPr>
                <a:defRPr b="1"/>
              </a:pPr>
              <a:endParaRPr lang="sl-SI"/>
            </a:p>
          </c:txPr>
        </c:title>
        <c:numFmt formatCode="0" sourceLinked="1"/>
        <c:majorTickMark val="none"/>
        <c:tickLblPos val="nextTo"/>
        <c:crossAx val="84375424"/>
        <c:crosses val="max"/>
        <c:crossBetween val="between"/>
      </c:valAx>
      <c:catAx>
        <c:axId val="84375424"/>
        <c:scaling>
          <c:orientation val="minMax"/>
        </c:scaling>
        <c:delete val="1"/>
        <c:axPos val="b"/>
        <c:tickLblPos val="none"/>
        <c:crossAx val="84373504"/>
        <c:crosses val="autoZero"/>
        <c:lblAlgn val="ctr"/>
        <c:lblOffset val="100"/>
      </c:catAx>
      <c:spPr>
        <a:ln>
          <a:solidFill>
            <a:sysClr val="window" lastClr="FFFFFF">
              <a:lumMod val="50000"/>
            </a:sysClr>
          </a:solidFill>
        </a:ln>
      </c:spPr>
    </c:plotArea>
    <c:legend>
      <c:legendPos val="r"/>
      <c:layout>
        <c:manualLayout>
          <c:xMode val="edge"/>
          <c:yMode val="edge"/>
          <c:x val="0.14538382065299171"/>
          <c:y val="9.0916797325936008E-2"/>
          <c:w val="0.45609308390591308"/>
          <c:h val="0.15081789830975723"/>
        </c:manualLayout>
      </c:layout>
      <c:spPr>
        <a:solidFill>
          <a:sysClr val="window" lastClr="FFFFFF"/>
        </a:solidFill>
      </c:spPr>
    </c:legend>
    <c:plotVisOnly val="1"/>
    <c:dispBlanksAs val="gap"/>
  </c:chart>
  <c:spPr>
    <a:ln>
      <a:noFill/>
    </a:ln>
  </c:spPr>
  <c:txPr>
    <a:bodyPr/>
    <a:lstStyle/>
    <a:p>
      <a:pPr>
        <a:defRPr sz="1200" b="0">
          <a:latin typeface="Myriad Pro"/>
        </a:defRPr>
      </a:pPr>
      <a:endParaRPr lang="sl-SI"/>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l-SI"/>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766136716986934E-2"/>
          <c:y val="3.958807396266481E-2"/>
          <c:w val="0.90660736086329219"/>
          <c:h val="0.86923910163827944"/>
        </c:manualLayout>
      </c:layout>
      <c:barChart>
        <c:barDir val="col"/>
        <c:grouping val="clustered"/>
        <c:ser>
          <c:idx val="0"/>
          <c:order val="0"/>
          <c:tx>
            <c:strRef>
              <c:f>'graf npl'!$C$1</c:f>
              <c:strCache>
                <c:ptCount val="1"/>
                <c:pt idx="0">
                  <c:v>2008</c:v>
                </c:pt>
              </c:strCache>
            </c:strRef>
          </c:tx>
          <c:spPr>
            <a:solidFill>
              <a:srgbClr val="D79694"/>
            </a:solidFill>
            <a:ln w="50800">
              <a:noFill/>
            </a:ln>
          </c:spPr>
          <c:cat>
            <c:strRef>
              <c:f>'graf npl'!$B$2:$B$17</c:f>
              <c:strCache>
                <c:ptCount val="16"/>
                <c:pt idx="0">
                  <c:v>GR</c:v>
                </c:pt>
                <c:pt idx="1">
                  <c:v>IE**  </c:v>
                </c:pt>
                <c:pt idx="2">
                  <c:v>CY***</c:v>
                </c:pt>
                <c:pt idx="3">
                  <c:v>SI     </c:v>
                </c:pt>
                <c:pt idx="4">
                  <c:v>IT**</c:v>
                </c:pt>
                <c:pt idx="5">
                  <c:v>PT***</c:v>
                </c:pt>
                <c:pt idx="6">
                  <c:v>MT   </c:v>
                </c:pt>
                <c:pt idx="7">
                  <c:v>ES** </c:v>
                </c:pt>
                <c:pt idx="8">
                  <c:v>SK    </c:v>
                </c:pt>
                <c:pt idx="9">
                  <c:v>FR***   </c:v>
                </c:pt>
                <c:pt idx="10">
                  <c:v>BE**  </c:v>
                </c:pt>
                <c:pt idx="11">
                  <c:v>NL    </c:v>
                </c:pt>
                <c:pt idx="12">
                  <c:v>DE*</c:v>
                </c:pt>
                <c:pt idx="13">
                  <c:v>AT    </c:v>
                </c:pt>
                <c:pt idx="14">
                  <c:v>EE     </c:v>
                </c:pt>
                <c:pt idx="15">
                  <c:v>LU***</c:v>
                </c:pt>
              </c:strCache>
            </c:strRef>
          </c:cat>
          <c:val>
            <c:numRef>
              <c:f>'graf npl'!$C$2:$C$17</c:f>
              <c:numCache>
                <c:formatCode>0.0</c:formatCode>
                <c:ptCount val="16"/>
                <c:pt idx="0">
                  <c:v>4.6727477289568498</c:v>
                </c:pt>
                <c:pt idx="1">
                  <c:v>1.9225211511521398</c:v>
                </c:pt>
                <c:pt idx="2">
                  <c:v>3.5941492768170722</c:v>
                </c:pt>
                <c:pt idx="3">
                  <c:v>4.2157465802123744</c:v>
                </c:pt>
                <c:pt idx="4">
                  <c:v>6.2825810399462654</c:v>
                </c:pt>
                <c:pt idx="5">
                  <c:v>3.6088875271885099</c:v>
                </c:pt>
                <c:pt idx="6">
                  <c:v>4.8113465038487098</c:v>
                </c:pt>
                <c:pt idx="7">
                  <c:v>2.8076936912748276</c:v>
                </c:pt>
                <c:pt idx="8">
                  <c:v>2.4860452526478798</c:v>
                </c:pt>
                <c:pt idx="9">
                  <c:v>2.8194202528279129</c:v>
                </c:pt>
                <c:pt idx="10">
                  <c:v>1.66567895264277</c:v>
                </c:pt>
                <c:pt idx="11">
                  <c:v>1.6813977368175701</c:v>
                </c:pt>
                <c:pt idx="12">
                  <c:v>2.8499999999999988</c:v>
                </c:pt>
                <c:pt idx="13">
                  <c:v>1.90306942802893</c:v>
                </c:pt>
                <c:pt idx="14">
                  <c:v>1.9446847760787411</c:v>
                </c:pt>
              </c:numCache>
            </c:numRef>
          </c:val>
        </c:ser>
        <c:ser>
          <c:idx val="1"/>
          <c:order val="1"/>
          <c:tx>
            <c:strRef>
              <c:f>'graf npl'!$D$1</c:f>
              <c:strCache>
                <c:ptCount val="1"/>
                <c:pt idx="0">
                  <c:v>2012</c:v>
                </c:pt>
              </c:strCache>
            </c:strRef>
          </c:tx>
          <c:spPr>
            <a:solidFill>
              <a:srgbClr val="9E001A"/>
            </a:solidFill>
            <a:ln w="38100">
              <a:noFill/>
            </a:ln>
          </c:spPr>
          <c:cat>
            <c:strRef>
              <c:f>'graf npl'!$B$2:$B$17</c:f>
              <c:strCache>
                <c:ptCount val="16"/>
                <c:pt idx="0">
                  <c:v>GR</c:v>
                </c:pt>
                <c:pt idx="1">
                  <c:v>IE**  </c:v>
                </c:pt>
                <c:pt idx="2">
                  <c:v>CY***</c:v>
                </c:pt>
                <c:pt idx="3">
                  <c:v>SI     </c:v>
                </c:pt>
                <c:pt idx="4">
                  <c:v>IT**</c:v>
                </c:pt>
                <c:pt idx="5">
                  <c:v>PT***</c:v>
                </c:pt>
                <c:pt idx="6">
                  <c:v>MT   </c:v>
                </c:pt>
                <c:pt idx="7">
                  <c:v>ES** </c:v>
                </c:pt>
                <c:pt idx="8">
                  <c:v>SK    </c:v>
                </c:pt>
                <c:pt idx="9">
                  <c:v>FR***   </c:v>
                </c:pt>
                <c:pt idx="10">
                  <c:v>BE**  </c:v>
                </c:pt>
                <c:pt idx="11">
                  <c:v>NL    </c:v>
                </c:pt>
                <c:pt idx="12">
                  <c:v>DE*</c:v>
                </c:pt>
                <c:pt idx="13">
                  <c:v>AT    </c:v>
                </c:pt>
                <c:pt idx="14">
                  <c:v>EE     </c:v>
                </c:pt>
                <c:pt idx="15">
                  <c:v>LU***</c:v>
                </c:pt>
              </c:strCache>
            </c:strRef>
          </c:cat>
          <c:val>
            <c:numRef>
              <c:f>'graf npl'!$D$2:$D$17</c:f>
              <c:numCache>
                <c:formatCode>0.0</c:formatCode>
                <c:ptCount val="16"/>
                <c:pt idx="0">
                  <c:v>23.270388787391202</c:v>
                </c:pt>
                <c:pt idx="1">
                  <c:v>19.085113997279777</c:v>
                </c:pt>
                <c:pt idx="2">
                  <c:v>15.511709501315501</c:v>
                </c:pt>
                <c:pt idx="3">
                  <c:v>15.1800772229366</c:v>
                </c:pt>
                <c:pt idx="4">
                  <c:v>12.908163321709598</c:v>
                </c:pt>
                <c:pt idx="5">
                  <c:v>9.7900550194746305</c:v>
                </c:pt>
                <c:pt idx="6">
                  <c:v>8.0923504710289507</c:v>
                </c:pt>
                <c:pt idx="7">
                  <c:v>7.0736020325282833</c:v>
                </c:pt>
                <c:pt idx="8">
                  <c:v>5.2225106134643697</c:v>
                </c:pt>
                <c:pt idx="9">
                  <c:v>4.3738080711420597</c:v>
                </c:pt>
                <c:pt idx="10">
                  <c:v>3.4506387223133301</c:v>
                </c:pt>
                <c:pt idx="11">
                  <c:v>3.0978442854366599</c:v>
                </c:pt>
                <c:pt idx="12">
                  <c:v>3</c:v>
                </c:pt>
                <c:pt idx="13">
                  <c:v>2.8133647663054528</c:v>
                </c:pt>
                <c:pt idx="14">
                  <c:v>2.6226665952088464</c:v>
                </c:pt>
                <c:pt idx="15">
                  <c:v>0.33515081094032034</c:v>
                </c:pt>
              </c:numCache>
            </c:numRef>
          </c:val>
        </c:ser>
        <c:gapWidth val="50"/>
        <c:axId val="84417152"/>
        <c:axId val="84455808"/>
      </c:barChart>
      <c:catAx>
        <c:axId val="84417152"/>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a:pPr>
            <a:endParaRPr lang="sl-SI"/>
          </a:p>
        </c:txPr>
        <c:crossAx val="84455808"/>
        <c:crosses val="autoZero"/>
        <c:lblAlgn val="ctr"/>
        <c:lblOffset val="0"/>
        <c:tickLblSkip val="1"/>
        <c:tickMarkSkip val="1"/>
      </c:catAx>
      <c:valAx>
        <c:axId val="84455808"/>
        <c:scaling>
          <c:orientation val="minMax"/>
        </c:scaling>
        <c:axPos val="l"/>
        <c:majorGridlines>
          <c:spPr>
            <a:ln w="0">
              <a:prstDash val="sysDot"/>
            </a:ln>
          </c:spPr>
        </c:majorGridlines>
        <c:title>
          <c:tx>
            <c:strRef>
              <c:f>'graf npl'!$A$19</c:f>
              <c:strCache>
                <c:ptCount val="1"/>
                <c:pt idx="0">
                  <c:v>In %</c:v>
                </c:pt>
              </c:strCache>
            </c:strRef>
          </c:tx>
          <c:layout>
            <c:manualLayout>
              <c:xMode val="edge"/>
              <c:yMode val="edge"/>
              <c:x val="5.5047896083053338E-4"/>
              <c:y val="0.44753428293373426"/>
            </c:manualLayout>
          </c:layout>
          <c:txPr>
            <a:bodyPr rot="-5400000" vert="horz"/>
            <a:lstStyle/>
            <a:p>
              <a:pPr>
                <a:defRPr b="1"/>
              </a:pPr>
              <a:endParaRPr lang="sl-SI"/>
            </a:p>
          </c:txPr>
        </c:title>
        <c:numFmt formatCode="0" sourceLinked="0"/>
        <c:majorTickMark val="none"/>
        <c:tickLblPos val="nextTo"/>
        <c:crossAx val="84417152"/>
        <c:crosses val="autoZero"/>
        <c:crossBetween val="between"/>
      </c:valAx>
      <c:spPr>
        <a:ln>
          <a:solidFill>
            <a:sysClr val="window" lastClr="FFFFFF">
              <a:lumMod val="50000"/>
            </a:sysClr>
          </a:solidFill>
        </a:ln>
      </c:spPr>
    </c:plotArea>
    <c:legend>
      <c:legendPos val="r"/>
      <c:layout>
        <c:manualLayout>
          <c:xMode val="edge"/>
          <c:yMode val="edge"/>
          <c:x val="0.53077510180734722"/>
          <c:y val="7.9162571680069738E-2"/>
          <c:w val="0.31205097339491578"/>
          <c:h val="0.10224070305818542"/>
        </c:manualLayout>
      </c:layout>
      <c:spPr>
        <a:solidFill>
          <a:sysClr val="window" lastClr="FFFFFF"/>
        </a:solidFill>
      </c:spPr>
    </c:legend>
    <c:plotVisOnly val="1"/>
    <c:dispBlanksAs val="gap"/>
  </c:chart>
  <c:spPr>
    <a:ln>
      <a:noFill/>
    </a:ln>
  </c:spPr>
  <c:txPr>
    <a:bodyPr/>
    <a:lstStyle/>
    <a:p>
      <a:pPr>
        <a:defRPr sz="1200" b="0">
          <a:latin typeface="Myriad Pro"/>
        </a:defRPr>
      </a:pPr>
      <a:endParaRPr lang="sl-SI"/>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sl-SI"/>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766136716986934E-2"/>
          <c:y val="3.958807396266481E-2"/>
          <c:w val="0.91354444388718925"/>
          <c:h val="0.87195257896133749"/>
        </c:manualLayout>
      </c:layout>
      <c:barChart>
        <c:barDir val="col"/>
        <c:grouping val="clustered"/>
        <c:ser>
          <c:idx val="0"/>
          <c:order val="0"/>
          <c:tx>
            <c:strRef>
              <c:f>'graf tier1'!$B$2</c:f>
              <c:strCache>
                <c:ptCount val="1"/>
                <c:pt idx="0">
                  <c:v>2008</c:v>
                </c:pt>
              </c:strCache>
            </c:strRef>
          </c:tx>
          <c:spPr>
            <a:solidFill>
              <a:srgbClr val="D79694"/>
            </a:solidFill>
            <a:ln w="50800">
              <a:noFill/>
            </a:ln>
          </c:spPr>
          <c:cat>
            <c:strRef>
              <c:f>'graf tier1'!$A$3:$A$19</c:f>
              <c:strCache>
                <c:ptCount val="17"/>
                <c:pt idx="0">
                  <c:v>EE    </c:v>
                </c:pt>
                <c:pt idx="1">
                  <c:v>IE**</c:v>
                </c:pt>
                <c:pt idx="2">
                  <c:v>LU</c:v>
                </c:pt>
                <c:pt idx="3">
                  <c:v>FI     </c:v>
                </c:pt>
                <c:pt idx="4">
                  <c:v>BE**</c:v>
                </c:pt>
                <c:pt idx="5">
                  <c:v>SK    </c:v>
                </c:pt>
                <c:pt idx="6">
                  <c:v>DE    </c:v>
                </c:pt>
                <c:pt idx="7">
                  <c:v>FR**</c:v>
                </c:pt>
                <c:pt idx="8">
                  <c:v>AT    </c:v>
                </c:pt>
                <c:pt idx="9">
                  <c:v>NL   </c:v>
                </c:pt>
                <c:pt idx="10">
                  <c:v>PT***</c:v>
                </c:pt>
                <c:pt idx="11">
                  <c:v>IT**  </c:v>
                </c:pt>
                <c:pt idx="12">
                  <c:v>MT   </c:v>
                </c:pt>
                <c:pt idx="13">
                  <c:v>SI     </c:v>
                </c:pt>
                <c:pt idx="14">
                  <c:v>ES**</c:v>
                </c:pt>
                <c:pt idx="15">
                  <c:v>GR</c:v>
                </c:pt>
                <c:pt idx="16">
                  <c:v>CY***</c:v>
                </c:pt>
              </c:strCache>
            </c:strRef>
          </c:cat>
          <c:val>
            <c:numRef>
              <c:f>'graf tier1'!$B$3:$B$19</c:f>
              <c:numCache>
                <c:formatCode>0.0</c:formatCode>
                <c:ptCount val="17"/>
                <c:pt idx="0">
                  <c:v>13.181056801534</c:v>
                </c:pt>
                <c:pt idx="1">
                  <c:v>9.3108352484647696</c:v>
                </c:pt>
                <c:pt idx="2">
                  <c:v>13.014135575514302</c:v>
                </c:pt>
                <c:pt idx="3">
                  <c:v>12.472762940483308</c:v>
                </c:pt>
                <c:pt idx="4">
                  <c:v>11.476361308193498</c:v>
                </c:pt>
                <c:pt idx="5">
                  <c:v>10.7208963003023</c:v>
                </c:pt>
                <c:pt idx="6">
                  <c:v>9.6</c:v>
                </c:pt>
                <c:pt idx="7">
                  <c:v>8.4801145990361793</c:v>
                </c:pt>
                <c:pt idx="8">
                  <c:v>9.2935619709547659</c:v>
                </c:pt>
                <c:pt idx="9">
                  <c:v>9.5546829732056118</c:v>
                </c:pt>
                <c:pt idx="10">
                  <c:v>6.6088170208720696</c:v>
                </c:pt>
                <c:pt idx="11">
                  <c:v>6.9022484136164648</c:v>
                </c:pt>
                <c:pt idx="12">
                  <c:v>9.0528236957778692</c:v>
                </c:pt>
                <c:pt idx="13">
                  <c:v>9.0137788929755605</c:v>
                </c:pt>
                <c:pt idx="14">
                  <c:v>8.1270137427402016</c:v>
                </c:pt>
                <c:pt idx="15">
                  <c:v>8.7410701089830098</c:v>
                </c:pt>
                <c:pt idx="16">
                  <c:v>8.3043477449072398</c:v>
                </c:pt>
              </c:numCache>
            </c:numRef>
          </c:val>
        </c:ser>
        <c:ser>
          <c:idx val="1"/>
          <c:order val="1"/>
          <c:tx>
            <c:strRef>
              <c:f>'graf tier1'!$C$2</c:f>
              <c:strCache>
                <c:ptCount val="1"/>
                <c:pt idx="0">
                  <c:v>2012</c:v>
                </c:pt>
              </c:strCache>
            </c:strRef>
          </c:tx>
          <c:spPr>
            <a:solidFill>
              <a:srgbClr val="9E001A"/>
            </a:solidFill>
            <a:ln w="38100">
              <a:noFill/>
            </a:ln>
          </c:spPr>
          <c:cat>
            <c:strRef>
              <c:f>'graf tier1'!$A$3:$A$19</c:f>
              <c:strCache>
                <c:ptCount val="17"/>
                <c:pt idx="0">
                  <c:v>EE    </c:v>
                </c:pt>
                <c:pt idx="1">
                  <c:v>IE**</c:v>
                </c:pt>
                <c:pt idx="2">
                  <c:v>LU</c:v>
                </c:pt>
                <c:pt idx="3">
                  <c:v>FI     </c:v>
                </c:pt>
                <c:pt idx="4">
                  <c:v>BE**</c:v>
                </c:pt>
                <c:pt idx="5">
                  <c:v>SK    </c:v>
                </c:pt>
                <c:pt idx="6">
                  <c:v>DE    </c:v>
                </c:pt>
                <c:pt idx="7">
                  <c:v>FR**</c:v>
                </c:pt>
                <c:pt idx="8">
                  <c:v>AT    </c:v>
                </c:pt>
                <c:pt idx="9">
                  <c:v>NL   </c:v>
                </c:pt>
                <c:pt idx="10">
                  <c:v>PT***</c:v>
                </c:pt>
                <c:pt idx="11">
                  <c:v>IT**  </c:v>
                </c:pt>
                <c:pt idx="12">
                  <c:v>MT   </c:v>
                </c:pt>
                <c:pt idx="13">
                  <c:v>SI     </c:v>
                </c:pt>
                <c:pt idx="14">
                  <c:v>ES**</c:v>
                </c:pt>
                <c:pt idx="15">
                  <c:v>GR</c:v>
                </c:pt>
                <c:pt idx="16">
                  <c:v>CY***</c:v>
                </c:pt>
              </c:strCache>
            </c:strRef>
          </c:cat>
          <c:val>
            <c:numRef>
              <c:f>'graf tier1'!$C$3:$C$19</c:f>
              <c:numCache>
                <c:formatCode>0.0</c:formatCode>
                <c:ptCount val="17"/>
                <c:pt idx="0">
                  <c:v>19.267660005954987</c:v>
                </c:pt>
                <c:pt idx="1">
                  <c:v>16.704569622208201</c:v>
                </c:pt>
                <c:pt idx="2">
                  <c:v>16.554385479294826</c:v>
                </c:pt>
                <c:pt idx="3">
                  <c:v>16.121420607275887</c:v>
                </c:pt>
                <c:pt idx="4">
                  <c:v>14.809319062068704</c:v>
                </c:pt>
                <c:pt idx="5">
                  <c:v>14.717091579438801</c:v>
                </c:pt>
                <c:pt idx="6">
                  <c:v>14.2</c:v>
                </c:pt>
                <c:pt idx="7">
                  <c:v>13.229797760706099</c:v>
                </c:pt>
                <c:pt idx="8">
                  <c:v>12.939180401182202</c:v>
                </c:pt>
                <c:pt idx="9">
                  <c:v>12.153637590290911</c:v>
                </c:pt>
                <c:pt idx="10">
                  <c:v>11.0839897707767</c:v>
                </c:pt>
                <c:pt idx="11">
                  <c:v>10.431136829081309</c:v>
                </c:pt>
                <c:pt idx="12">
                  <c:v>10.28450143427659</c:v>
                </c:pt>
                <c:pt idx="13">
                  <c:v>9.7687158088378379</c:v>
                </c:pt>
                <c:pt idx="14">
                  <c:v>9.6089715353502605</c:v>
                </c:pt>
                <c:pt idx="15">
                  <c:v>9.172737263842901</c:v>
                </c:pt>
                <c:pt idx="16">
                  <c:v>8.4609678862704705</c:v>
                </c:pt>
              </c:numCache>
            </c:numRef>
          </c:val>
        </c:ser>
        <c:gapWidth val="50"/>
        <c:axId val="84493440"/>
        <c:axId val="84494976"/>
      </c:barChart>
      <c:catAx>
        <c:axId val="84493440"/>
        <c:scaling>
          <c:orientation val="minMax"/>
        </c:scaling>
        <c:axPos val="b"/>
        <c:majorGridlines>
          <c:spPr>
            <a:ln>
              <a:prstDash val="sysDot"/>
            </a:ln>
          </c:spPr>
        </c:majorGridlines>
        <c:numFmt formatCode="mmm/yy" sourceLinked="1"/>
        <c:majorTickMark val="none"/>
        <c:tickLblPos val="low"/>
        <c:spPr>
          <a:ln>
            <a:solidFill>
              <a:sysClr val="windowText" lastClr="000000"/>
            </a:solidFill>
          </a:ln>
        </c:spPr>
        <c:txPr>
          <a:bodyPr rot="0" vert="horz"/>
          <a:lstStyle/>
          <a:p>
            <a:pPr>
              <a:defRPr/>
            </a:pPr>
            <a:endParaRPr lang="sl-SI"/>
          </a:p>
        </c:txPr>
        <c:crossAx val="84494976"/>
        <c:crosses val="autoZero"/>
        <c:lblAlgn val="ctr"/>
        <c:lblOffset val="0"/>
        <c:tickLblSkip val="1"/>
        <c:tickMarkSkip val="1"/>
      </c:catAx>
      <c:valAx>
        <c:axId val="84494976"/>
        <c:scaling>
          <c:orientation val="minMax"/>
        </c:scaling>
        <c:axPos val="l"/>
        <c:majorGridlines>
          <c:spPr>
            <a:ln w="0">
              <a:prstDash val="sysDot"/>
            </a:ln>
          </c:spPr>
        </c:majorGridlines>
        <c:title>
          <c:tx>
            <c:strRef>
              <c:f>'graf tier1'!$A$21</c:f>
              <c:strCache>
                <c:ptCount val="1"/>
                <c:pt idx="0">
                  <c:v>In %</c:v>
                </c:pt>
              </c:strCache>
            </c:strRef>
          </c:tx>
          <c:layout>
            <c:manualLayout>
              <c:xMode val="edge"/>
              <c:yMode val="edge"/>
              <c:x val="5.5047896083053338E-4"/>
              <c:y val="0.43554926420714341"/>
            </c:manualLayout>
          </c:layout>
          <c:txPr>
            <a:bodyPr rot="-5400000" vert="horz"/>
            <a:lstStyle/>
            <a:p>
              <a:pPr>
                <a:defRPr b="1"/>
              </a:pPr>
              <a:endParaRPr lang="sl-SI"/>
            </a:p>
          </c:txPr>
        </c:title>
        <c:numFmt formatCode="0" sourceLinked="0"/>
        <c:majorTickMark val="none"/>
        <c:tickLblPos val="nextTo"/>
        <c:crossAx val="84493440"/>
        <c:crosses val="autoZero"/>
        <c:crossBetween val="between"/>
      </c:valAx>
      <c:spPr>
        <a:ln>
          <a:solidFill>
            <a:sysClr val="window" lastClr="FFFFFF">
              <a:lumMod val="50000"/>
            </a:sysClr>
          </a:solidFill>
        </a:ln>
      </c:spPr>
    </c:plotArea>
    <c:legend>
      <c:legendPos val="r"/>
      <c:layout>
        <c:manualLayout>
          <c:xMode val="edge"/>
          <c:yMode val="edge"/>
          <c:x val="0.34614611232360781"/>
          <c:y val="6.4191001347072549E-2"/>
          <c:w val="0.35530108683975425"/>
          <c:h val="0.10224070305818547"/>
        </c:manualLayout>
      </c:layout>
      <c:spPr>
        <a:solidFill>
          <a:sysClr val="window" lastClr="FFFFFF"/>
        </a:solidFill>
      </c:spPr>
    </c:legend>
    <c:plotVisOnly val="1"/>
    <c:dispBlanksAs val="gap"/>
  </c:chart>
  <c:spPr>
    <a:ln>
      <a:noFill/>
    </a:ln>
  </c:spPr>
  <c:txPr>
    <a:bodyPr/>
    <a:lstStyle/>
    <a:p>
      <a:pPr>
        <a:defRPr sz="1200" b="0">
          <a:latin typeface="Myriad Pro"/>
        </a:defRPr>
      </a:pPr>
      <a:endParaRPr lang="sl-SI"/>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sl-SI"/>
  <c:chart>
    <c:plotArea>
      <c:layout>
        <c:manualLayout>
          <c:layoutTarget val="inner"/>
          <c:xMode val="edge"/>
          <c:yMode val="edge"/>
          <c:x val="7.4446190860396208E-2"/>
          <c:y val="0.11277716899686289"/>
          <c:w val="0.83498862148285891"/>
          <c:h val="0.77608091550814451"/>
        </c:manualLayout>
      </c:layout>
      <c:barChart>
        <c:barDir val="col"/>
        <c:grouping val="clustered"/>
        <c:ser>
          <c:idx val="0"/>
          <c:order val="0"/>
          <c:tx>
            <c:strRef>
              <c:f>'Delez tujih obv novo (A)'!$D$3</c:f>
              <c:strCache>
                <c:ptCount val="1"/>
                <c:pt idx="0">
                  <c:v>Share of foreign liabilities 2008</c:v>
                </c:pt>
              </c:strCache>
            </c:strRef>
          </c:tx>
          <c:spPr>
            <a:solidFill>
              <a:srgbClr val="D99694"/>
            </a:solidFill>
            <a:ln>
              <a:noFill/>
            </a:ln>
          </c:spPr>
          <c:cat>
            <c:strRef>
              <c:f>'Delez tujih obv novo (A)'!$C$4:$C$20</c:f>
              <c:strCache>
                <c:ptCount val="17"/>
                <c:pt idx="0">
                  <c:v>MT</c:v>
                </c:pt>
                <c:pt idx="1">
                  <c:v>LU</c:v>
                </c:pt>
                <c:pt idx="2">
                  <c:v>NL</c:v>
                </c:pt>
                <c:pt idx="3">
                  <c:v>FI</c:v>
                </c:pt>
                <c:pt idx="4">
                  <c:v>BE</c:v>
                </c:pt>
                <c:pt idx="5">
                  <c:v>EE</c:v>
                </c:pt>
                <c:pt idx="6">
                  <c:v>AT</c:v>
                </c:pt>
                <c:pt idx="7">
                  <c:v>IE</c:v>
                </c:pt>
                <c:pt idx="8">
                  <c:v>EMU</c:v>
                </c:pt>
                <c:pt idx="9">
                  <c:v>DE</c:v>
                </c:pt>
                <c:pt idx="10">
                  <c:v>FR</c:v>
                </c:pt>
                <c:pt idx="11">
                  <c:v>SI</c:v>
                </c:pt>
                <c:pt idx="12">
                  <c:v>PT</c:v>
                </c:pt>
                <c:pt idx="13">
                  <c:v>GR</c:v>
                </c:pt>
                <c:pt idx="14">
                  <c:v>ES</c:v>
                </c:pt>
                <c:pt idx="15">
                  <c:v>IT</c:v>
                </c:pt>
                <c:pt idx="16">
                  <c:v>SK</c:v>
                </c:pt>
              </c:strCache>
            </c:strRef>
          </c:cat>
          <c:val>
            <c:numRef>
              <c:f>'Delez tujih obv novo (A)'!$D$4:$D$20</c:f>
              <c:numCache>
                <c:formatCode>0.0%</c:formatCode>
                <c:ptCount val="17"/>
                <c:pt idx="0">
                  <c:v>0.67104308140449986</c:v>
                </c:pt>
                <c:pt idx="1">
                  <c:v>0.42357601750608986</c:v>
                </c:pt>
                <c:pt idx="2">
                  <c:v>0.41850201253498742</c:v>
                </c:pt>
                <c:pt idx="3">
                  <c:v>0.26034295044897265</c:v>
                </c:pt>
                <c:pt idx="4">
                  <c:v>0.41859767252908947</c:v>
                </c:pt>
                <c:pt idx="5">
                  <c:v>0.4967743676492114</c:v>
                </c:pt>
                <c:pt idx="6">
                  <c:v>0.2915266323761484</c:v>
                </c:pt>
                <c:pt idx="7">
                  <c:v>0.44339367660426748</c:v>
                </c:pt>
                <c:pt idx="8">
                  <c:v>0.27062305749147975</c:v>
                </c:pt>
                <c:pt idx="9">
                  <c:v>0.23563422190315317</c:v>
                </c:pt>
                <c:pt idx="10">
                  <c:v>0.23133919731527136</c:v>
                </c:pt>
                <c:pt idx="11">
                  <c:v>0.37554568741076688</c:v>
                </c:pt>
                <c:pt idx="12">
                  <c:v>0.36368450515513123</c:v>
                </c:pt>
                <c:pt idx="13">
                  <c:v>0.23925757295382855</c:v>
                </c:pt>
                <c:pt idx="14">
                  <c:v>0.22476152866598112</c:v>
                </c:pt>
                <c:pt idx="15">
                  <c:v>0.17636543980976424</c:v>
                </c:pt>
                <c:pt idx="16">
                  <c:v>0.20463232478512039</c:v>
                </c:pt>
              </c:numCache>
            </c:numRef>
          </c:val>
        </c:ser>
        <c:ser>
          <c:idx val="1"/>
          <c:order val="1"/>
          <c:tx>
            <c:strRef>
              <c:f>'Delez tujih obv novo (A)'!$E$3</c:f>
              <c:strCache>
                <c:ptCount val="1"/>
                <c:pt idx="0">
                  <c:v>Share of foreign liabilities 2012</c:v>
                </c:pt>
              </c:strCache>
            </c:strRef>
          </c:tx>
          <c:spPr>
            <a:solidFill>
              <a:schemeClr val="accent2">
                <a:lumMod val="60000"/>
                <a:lumOff val="40000"/>
              </a:schemeClr>
            </a:solidFill>
            <a:ln>
              <a:noFill/>
            </a:ln>
          </c:spPr>
          <c:cat>
            <c:strRef>
              <c:f>'Delez tujih obv novo (A)'!$C$4:$C$20</c:f>
              <c:strCache>
                <c:ptCount val="17"/>
                <c:pt idx="0">
                  <c:v>MT</c:v>
                </c:pt>
                <c:pt idx="1">
                  <c:v>LU</c:v>
                </c:pt>
                <c:pt idx="2">
                  <c:v>NL</c:v>
                </c:pt>
                <c:pt idx="3">
                  <c:v>FI</c:v>
                </c:pt>
                <c:pt idx="4">
                  <c:v>BE</c:v>
                </c:pt>
                <c:pt idx="5">
                  <c:v>EE</c:v>
                </c:pt>
                <c:pt idx="6">
                  <c:v>AT</c:v>
                </c:pt>
                <c:pt idx="7">
                  <c:v>IE</c:v>
                </c:pt>
                <c:pt idx="8">
                  <c:v>EMU</c:v>
                </c:pt>
                <c:pt idx="9">
                  <c:v>DE</c:v>
                </c:pt>
                <c:pt idx="10">
                  <c:v>FR</c:v>
                </c:pt>
                <c:pt idx="11">
                  <c:v>SI</c:v>
                </c:pt>
                <c:pt idx="12">
                  <c:v>PT</c:v>
                </c:pt>
                <c:pt idx="13">
                  <c:v>GR</c:v>
                </c:pt>
                <c:pt idx="14">
                  <c:v>ES</c:v>
                </c:pt>
                <c:pt idx="15">
                  <c:v>IT</c:v>
                </c:pt>
                <c:pt idx="16">
                  <c:v>SK</c:v>
                </c:pt>
              </c:strCache>
            </c:strRef>
          </c:cat>
          <c:val>
            <c:numRef>
              <c:f>'Delez tujih obv novo (A)'!$E$4:$E$20</c:f>
              <c:numCache>
                <c:formatCode>0.0%</c:formatCode>
                <c:ptCount val="17"/>
                <c:pt idx="0">
                  <c:v>0.56025409345794397</c:v>
                </c:pt>
                <c:pt idx="1">
                  <c:v>0.46581160270410832</c:v>
                </c:pt>
                <c:pt idx="2">
                  <c:v>0.44054936414329843</c:v>
                </c:pt>
                <c:pt idx="3">
                  <c:v>0.4327830084957523</c:v>
                </c:pt>
                <c:pt idx="4">
                  <c:v>0.36038975398507378</c:v>
                </c:pt>
                <c:pt idx="5">
                  <c:v>0.32095295071066043</c:v>
                </c:pt>
                <c:pt idx="6">
                  <c:v>0.26154296273483252</c:v>
                </c:pt>
                <c:pt idx="7">
                  <c:v>0.26027863247863253</c:v>
                </c:pt>
                <c:pt idx="8">
                  <c:v>0.22680688976781249</c:v>
                </c:pt>
                <c:pt idx="9">
                  <c:v>0.21025263790410481</c:v>
                </c:pt>
                <c:pt idx="10">
                  <c:v>0.20321177825381687</c:v>
                </c:pt>
                <c:pt idx="11">
                  <c:v>0.19433754555118121</c:v>
                </c:pt>
                <c:pt idx="12">
                  <c:v>0.19363730030515169</c:v>
                </c:pt>
                <c:pt idx="13">
                  <c:v>0.17074174581637294</c:v>
                </c:pt>
                <c:pt idx="14">
                  <c:v>0.14523050984030841</c:v>
                </c:pt>
                <c:pt idx="15">
                  <c:v>0.12009811589050835</c:v>
                </c:pt>
                <c:pt idx="16">
                  <c:v>6.2602690578860712E-2</c:v>
                </c:pt>
              </c:numCache>
            </c:numRef>
          </c:val>
        </c:ser>
        <c:gapWidth val="30"/>
        <c:overlap val="-10"/>
        <c:axId val="84529920"/>
        <c:axId val="84531840"/>
      </c:barChart>
      <c:lineChart>
        <c:grouping val="standard"/>
        <c:ser>
          <c:idx val="2"/>
          <c:order val="2"/>
          <c:tx>
            <c:strRef>
              <c:f>'Delez tujih obv novo (A)'!$F$3</c:f>
              <c:strCache>
                <c:ptCount val="1"/>
                <c:pt idx="0">
                  <c:v>Change of foreign liabilities (right  axis)</c:v>
                </c:pt>
              </c:strCache>
            </c:strRef>
          </c:tx>
          <c:spPr>
            <a:ln w="28575">
              <a:noFill/>
            </a:ln>
          </c:spPr>
          <c:marker>
            <c:symbol val="square"/>
            <c:size val="7"/>
            <c:spPr>
              <a:solidFill>
                <a:srgbClr val="9E001A"/>
              </a:solidFill>
              <a:ln>
                <a:noFill/>
              </a:ln>
            </c:spPr>
          </c:marker>
          <c:cat>
            <c:strRef>
              <c:f>'Delez tujih obv novo (A)'!$C$4:$C$20</c:f>
              <c:strCache>
                <c:ptCount val="17"/>
                <c:pt idx="0">
                  <c:v>MT</c:v>
                </c:pt>
                <c:pt idx="1">
                  <c:v>LU</c:v>
                </c:pt>
                <c:pt idx="2">
                  <c:v>NL</c:v>
                </c:pt>
                <c:pt idx="3">
                  <c:v>FI</c:v>
                </c:pt>
                <c:pt idx="4">
                  <c:v>BE</c:v>
                </c:pt>
                <c:pt idx="5">
                  <c:v>EE</c:v>
                </c:pt>
                <c:pt idx="6">
                  <c:v>AT</c:v>
                </c:pt>
                <c:pt idx="7">
                  <c:v>IE</c:v>
                </c:pt>
                <c:pt idx="8">
                  <c:v>EMU</c:v>
                </c:pt>
                <c:pt idx="9">
                  <c:v>DE</c:v>
                </c:pt>
                <c:pt idx="10">
                  <c:v>FR</c:v>
                </c:pt>
                <c:pt idx="11">
                  <c:v>SI</c:v>
                </c:pt>
                <c:pt idx="12">
                  <c:v>PT</c:v>
                </c:pt>
                <c:pt idx="13">
                  <c:v>GR</c:v>
                </c:pt>
                <c:pt idx="14">
                  <c:v>ES</c:v>
                </c:pt>
                <c:pt idx="15">
                  <c:v>IT</c:v>
                </c:pt>
                <c:pt idx="16">
                  <c:v>SK</c:v>
                </c:pt>
              </c:strCache>
            </c:strRef>
          </c:cat>
          <c:val>
            <c:numRef>
              <c:f>'Delez tujih obv novo (A)'!$F$4:$F$20</c:f>
              <c:numCache>
                <c:formatCode>0.0%</c:formatCode>
                <c:ptCount val="17"/>
                <c:pt idx="0">
                  <c:v>-5.6120190107280754E-2</c:v>
                </c:pt>
                <c:pt idx="1">
                  <c:v>-0.22741756059310883</c:v>
                </c:pt>
                <c:pt idx="2">
                  <c:v>-6.4331215400979525E-2</c:v>
                </c:pt>
                <c:pt idx="3">
                  <c:v>1.3478191323666806</c:v>
                </c:pt>
                <c:pt idx="4">
                  <c:v>-0.41462001957596978</c:v>
                </c:pt>
                <c:pt idx="5">
                  <c:v>-0.39258230314245879</c:v>
                </c:pt>
                <c:pt idx="6">
                  <c:v>-0.24623544285214322</c:v>
                </c:pt>
                <c:pt idx="7">
                  <c:v>-0.61832390191322828</c:v>
                </c:pt>
                <c:pt idx="8">
                  <c:v>-0.22735983144801197</c:v>
                </c:pt>
                <c:pt idx="9">
                  <c:v>-0.13681051215970039</c:v>
                </c:pt>
                <c:pt idx="10">
                  <c:v>-0.15563540684281738</c:v>
                </c:pt>
                <c:pt idx="11">
                  <c:v>-0.46657816343357356</c:v>
                </c:pt>
                <c:pt idx="12">
                  <c:v>-0.43116533209377728</c:v>
                </c:pt>
                <c:pt idx="13">
                  <c:v>-0.36260489303864407</c:v>
                </c:pt>
                <c:pt idx="14">
                  <c:v>-0.34358759236706254</c:v>
                </c:pt>
                <c:pt idx="15">
                  <c:v>-0.34376481130877801</c:v>
                </c:pt>
                <c:pt idx="16">
                  <c:v>-0.69209110635991389</c:v>
                </c:pt>
              </c:numCache>
            </c:numRef>
          </c:val>
        </c:ser>
        <c:marker val="1"/>
        <c:axId val="84625280"/>
        <c:axId val="84623744"/>
      </c:lineChart>
      <c:catAx>
        <c:axId val="84529920"/>
        <c:scaling>
          <c:orientation val="minMax"/>
        </c:scaling>
        <c:axPos val="b"/>
        <c:majorGridlines>
          <c:spPr>
            <a:ln w="0">
              <a:solidFill>
                <a:schemeClr val="bg1">
                  <a:lumMod val="75000"/>
                </a:schemeClr>
              </a:solidFill>
              <a:prstDash val="sysDot"/>
            </a:ln>
          </c:spPr>
        </c:majorGridlines>
        <c:numFmt formatCode="General" sourceLinked="1"/>
        <c:majorTickMark val="none"/>
        <c:tickLblPos val="low"/>
        <c:spPr>
          <a:ln w="0">
            <a:solidFill>
              <a:srgbClr val="C0C0C0"/>
            </a:solidFill>
          </a:ln>
        </c:spPr>
        <c:txPr>
          <a:bodyPr rot="-5400000" vert="horz"/>
          <a:lstStyle/>
          <a:p>
            <a:pPr>
              <a:defRPr/>
            </a:pPr>
            <a:endParaRPr lang="sl-SI"/>
          </a:p>
        </c:txPr>
        <c:crossAx val="84531840"/>
        <c:crosses val="autoZero"/>
        <c:auto val="1"/>
        <c:lblAlgn val="ctr"/>
        <c:lblOffset val="0"/>
      </c:catAx>
      <c:valAx>
        <c:axId val="84531840"/>
        <c:scaling>
          <c:orientation val="minMax"/>
        </c:scaling>
        <c:axPos val="l"/>
        <c:majorGridlines>
          <c:spPr>
            <a:ln w="635">
              <a:solidFill>
                <a:schemeClr val="bg1">
                  <a:lumMod val="75000"/>
                </a:schemeClr>
              </a:solidFill>
              <a:prstDash val="sysDot"/>
            </a:ln>
          </c:spPr>
        </c:majorGridlines>
        <c:numFmt formatCode="0%" sourceLinked="0"/>
        <c:majorTickMark val="none"/>
        <c:tickLblPos val="nextTo"/>
        <c:spPr>
          <a:ln w="635">
            <a:noFill/>
          </a:ln>
        </c:spPr>
        <c:txPr>
          <a:bodyPr rot="0" vert="horz"/>
          <a:lstStyle/>
          <a:p>
            <a:pPr>
              <a:defRPr/>
            </a:pPr>
            <a:endParaRPr lang="sl-SI"/>
          </a:p>
        </c:txPr>
        <c:crossAx val="84529920"/>
        <c:crosses val="autoZero"/>
        <c:crossBetween val="between"/>
      </c:valAx>
      <c:valAx>
        <c:axId val="84623744"/>
        <c:scaling>
          <c:orientation val="minMax"/>
          <c:max val="1.5"/>
          <c:min val="-0.9"/>
        </c:scaling>
        <c:axPos val="r"/>
        <c:numFmt formatCode="0%" sourceLinked="0"/>
        <c:majorTickMark val="none"/>
        <c:tickLblPos val="nextTo"/>
        <c:spPr>
          <a:ln w="0">
            <a:solidFill>
              <a:schemeClr val="bg1">
                <a:lumMod val="75000"/>
              </a:schemeClr>
            </a:solidFill>
          </a:ln>
        </c:spPr>
        <c:crossAx val="84625280"/>
        <c:crosses val="max"/>
        <c:crossBetween val="between"/>
        <c:majorUnit val="0.30000000000000032"/>
      </c:valAx>
      <c:catAx>
        <c:axId val="84625280"/>
        <c:scaling>
          <c:orientation val="minMax"/>
        </c:scaling>
        <c:delete val="1"/>
        <c:axPos val="b"/>
        <c:numFmt formatCode="General" sourceLinked="1"/>
        <c:tickLblPos val="none"/>
        <c:crossAx val="84623744"/>
        <c:crosses val="autoZero"/>
        <c:auto val="1"/>
        <c:lblAlgn val="ctr"/>
        <c:lblOffset val="100"/>
      </c:catAx>
      <c:spPr>
        <a:ln w="0">
          <a:solidFill>
            <a:srgbClr val="C0C0C0"/>
          </a:solidFill>
        </a:ln>
      </c:spPr>
    </c:plotArea>
    <c:legend>
      <c:legendPos val="r"/>
      <c:layout>
        <c:manualLayout>
          <c:xMode val="edge"/>
          <c:yMode val="edge"/>
          <c:x val="2.9021485379654172E-2"/>
          <c:y val="1.0482978904444919E-3"/>
          <c:w val="0.97097851462034757"/>
          <c:h val="0.10772438981286951"/>
        </c:manualLayout>
      </c:layout>
      <c:spPr>
        <a:noFill/>
      </c:spPr>
    </c:legend>
    <c:plotVisOnly val="1"/>
    <c:dispBlanksAs val="gap"/>
  </c:chart>
  <c:spPr>
    <a:ln>
      <a:noFill/>
    </a:ln>
  </c:spPr>
  <c:txPr>
    <a:bodyPr/>
    <a:lstStyle/>
    <a:p>
      <a:pPr>
        <a:defRPr sz="1200" b="0" i="0" u="none" strike="noStrike" baseline="0">
          <a:solidFill>
            <a:srgbClr val="000000"/>
          </a:solidFill>
          <a:latin typeface="Myriad Pro"/>
          <a:ea typeface="Myriad Pro"/>
          <a:cs typeface="Myriad Pro"/>
        </a:defRPr>
      </a:pPr>
      <a:endParaRPr lang="sl-SI"/>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9.9629323593674782E-2"/>
          <c:y val="3.6795266670789167E-2"/>
          <c:w val="0.87335782135318285"/>
          <c:h val="0.86751498023613127"/>
        </c:manualLayout>
      </c:layout>
      <c:barChart>
        <c:barDir val="col"/>
        <c:grouping val="stacked"/>
        <c:ser>
          <c:idx val="2"/>
          <c:order val="0"/>
          <c:tx>
            <c:strRef>
              <c:f>'tuji bancni viri (A)'!$A$7</c:f>
              <c:strCache>
                <c:ptCount val="1"/>
                <c:pt idx="0">
                  <c:v>Bonds</c:v>
                </c:pt>
              </c:strCache>
            </c:strRef>
          </c:tx>
          <c:spPr>
            <a:solidFill>
              <a:schemeClr val="tx1">
                <a:lumMod val="85000"/>
                <a:lumOff val="15000"/>
              </a:schemeClr>
            </a:solidFill>
            <a:ln w="6350" cmpd="sng">
              <a:noFill/>
              <a:prstDash val="solid"/>
            </a:ln>
          </c:spPr>
          <c:cat>
            <c:strRef>
              <c:f>'tuji bancni viri (A)'!$B$2:$H$2</c:f>
              <c:strCache>
                <c:ptCount val="7"/>
                <c:pt idx="0">
                  <c:v>2007</c:v>
                </c:pt>
                <c:pt idx="1">
                  <c:v>2008</c:v>
                </c:pt>
                <c:pt idx="2">
                  <c:v>2009</c:v>
                </c:pt>
                <c:pt idx="3">
                  <c:v>2010</c:v>
                </c:pt>
                <c:pt idx="4">
                  <c:v>2011</c:v>
                </c:pt>
                <c:pt idx="5">
                  <c:v>2012</c:v>
                </c:pt>
                <c:pt idx="6">
                  <c:v>2013
Jan-Mar</c:v>
                </c:pt>
              </c:strCache>
            </c:strRef>
          </c:cat>
          <c:val>
            <c:numRef>
              <c:f>'tuji bancni viri (A)'!$B$7:$H$7</c:f>
              <c:numCache>
                <c:formatCode>#,##0.0</c:formatCode>
                <c:ptCount val="7"/>
                <c:pt idx="0">
                  <c:v>19.165071270000002</c:v>
                </c:pt>
                <c:pt idx="1">
                  <c:v>118.14422533</c:v>
                </c:pt>
                <c:pt idx="2">
                  <c:v>1586.27744379</c:v>
                </c:pt>
                <c:pt idx="3">
                  <c:v>728.92631667000001</c:v>
                </c:pt>
                <c:pt idx="4">
                  <c:v>-162.10078243999999</c:v>
                </c:pt>
                <c:pt idx="5">
                  <c:v>-1302.821353481238</c:v>
                </c:pt>
                <c:pt idx="6">
                  <c:v>156.07012159999999</c:v>
                </c:pt>
              </c:numCache>
            </c:numRef>
          </c:val>
        </c:ser>
        <c:ser>
          <c:idx val="4"/>
          <c:order val="1"/>
          <c:tx>
            <c:strRef>
              <c:f>'tuji bancni viri (A)'!$A$6</c:f>
              <c:strCache>
                <c:ptCount val="1"/>
                <c:pt idx="0">
                  <c:v>Deposits</c:v>
                </c:pt>
              </c:strCache>
            </c:strRef>
          </c:tx>
          <c:spPr>
            <a:solidFill>
              <a:srgbClr val="D79694"/>
            </a:solidFill>
            <a:ln w="15875">
              <a:noFill/>
              <a:prstDash val="solid"/>
            </a:ln>
          </c:spPr>
          <c:cat>
            <c:strRef>
              <c:f>'tuji bancni viri (A)'!$B$2:$H$2</c:f>
              <c:strCache>
                <c:ptCount val="7"/>
                <c:pt idx="0">
                  <c:v>2007</c:v>
                </c:pt>
                <c:pt idx="1">
                  <c:v>2008</c:v>
                </c:pt>
                <c:pt idx="2">
                  <c:v>2009</c:v>
                </c:pt>
                <c:pt idx="3">
                  <c:v>2010</c:v>
                </c:pt>
                <c:pt idx="4">
                  <c:v>2011</c:v>
                </c:pt>
                <c:pt idx="5">
                  <c:v>2012</c:v>
                </c:pt>
                <c:pt idx="6">
                  <c:v>2013
Jan-Mar</c:v>
                </c:pt>
              </c:strCache>
            </c:strRef>
          </c:cat>
          <c:val>
            <c:numRef>
              <c:f>'tuji bancni viri (A)'!$B$6:$H$6</c:f>
              <c:numCache>
                <c:formatCode>#,##0.0</c:formatCode>
                <c:ptCount val="7"/>
                <c:pt idx="0">
                  <c:v>1182.0779297551201</c:v>
                </c:pt>
                <c:pt idx="1">
                  <c:v>146.77310269796507</c:v>
                </c:pt>
                <c:pt idx="2">
                  <c:v>-74.572696763105029</c:v>
                </c:pt>
                <c:pt idx="3">
                  <c:v>-699.62334622633125</c:v>
                </c:pt>
                <c:pt idx="4">
                  <c:v>-798.38969100000008</c:v>
                </c:pt>
                <c:pt idx="5">
                  <c:v>-669.79948100000024</c:v>
                </c:pt>
                <c:pt idx="6">
                  <c:v>-318.57879499999996</c:v>
                </c:pt>
              </c:numCache>
            </c:numRef>
          </c:val>
        </c:ser>
        <c:ser>
          <c:idx val="3"/>
          <c:order val="2"/>
          <c:tx>
            <c:strRef>
              <c:f>'tuji bancni viri (A)'!$A$5</c:f>
              <c:strCache>
                <c:ptCount val="1"/>
                <c:pt idx="0">
                  <c:v>Long-term loans</c:v>
                </c:pt>
              </c:strCache>
            </c:strRef>
          </c:tx>
          <c:spPr>
            <a:solidFill>
              <a:srgbClr val="9E001A"/>
            </a:solidFill>
            <a:ln w="15875">
              <a:noFill/>
              <a:prstDash val="dash"/>
            </a:ln>
          </c:spPr>
          <c:cat>
            <c:strRef>
              <c:f>'tuji bancni viri (A)'!$B$2:$H$2</c:f>
              <c:strCache>
                <c:ptCount val="7"/>
                <c:pt idx="0">
                  <c:v>2007</c:v>
                </c:pt>
                <c:pt idx="1">
                  <c:v>2008</c:v>
                </c:pt>
                <c:pt idx="2">
                  <c:v>2009</c:v>
                </c:pt>
                <c:pt idx="3">
                  <c:v>2010</c:v>
                </c:pt>
                <c:pt idx="4">
                  <c:v>2011</c:v>
                </c:pt>
                <c:pt idx="5">
                  <c:v>2012</c:v>
                </c:pt>
                <c:pt idx="6">
                  <c:v>2013
Jan-Mar</c:v>
                </c:pt>
              </c:strCache>
            </c:strRef>
          </c:cat>
          <c:val>
            <c:numRef>
              <c:f>'tuji bancni viri (A)'!$B$5:$H$5</c:f>
              <c:numCache>
                <c:formatCode>#,##0.0</c:formatCode>
                <c:ptCount val="7"/>
                <c:pt idx="0">
                  <c:v>1305.7480476629903</c:v>
                </c:pt>
                <c:pt idx="1">
                  <c:v>299.8949462658631</c:v>
                </c:pt>
                <c:pt idx="2">
                  <c:v>-1506.4431725192758</c:v>
                </c:pt>
                <c:pt idx="3">
                  <c:v>-12.164404895785028</c:v>
                </c:pt>
                <c:pt idx="4">
                  <c:v>-393.15495600000008</c:v>
                </c:pt>
                <c:pt idx="5">
                  <c:v>-79.118578999999968</c:v>
                </c:pt>
                <c:pt idx="6">
                  <c:v>9.3878550000000054</c:v>
                </c:pt>
              </c:numCache>
            </c:numRef>
          </c:val>
        </c:ser>
        <c:ser>
          <c:idx val="5"/>
          <c:order val="3"/>
          <c:tx>
            <c:strRef>
              <c:f>'tuji bancni viri (A)'!$A$4</c:f>
              <c:strCache>
                <c:ptCount val="1"/>
                <c:pt idx="0">
                  <c:v>Short-term loans</c:v>
                </c:pt>
              </c:strCache>
            </c:strRef>
          </c:tx>
          <c:spPr>
            <a:solidFill>
              <a:srgbClr val="8A8A8A"/>
            </a:solidFill>
            <a:ln w="15875">
              <a:noFill/>
              <a:prstDash val="solid"/>
            </a:ln>
          </c:spPr>
          <c:cat>
            <c:strRef>
              <c:f>'tuji bancni viri (A)'!$B$2:$H$2</c:f>
              <c:strCache>
                <c:ptCount val="7"/>
                <c:pt idx="0">
                  <c:v>2007</c:v>
                </c:pt>
                <c:pt idx="1">
                  <c:v>2008</c:v>
                </c:pt>
                <c:pt idx="2">
                  <c:v>2009</c:v>
                </c:pt>
                <c:pt idx="3">
                  <c:v>2010</c:v>
                </c:pt>
                <c:pt idx="4">
                  <c:v>2011</c:v>
                </c:pt>
                <c:pt idx="5">
                  <c:v>2012</c:v>
                </c:pt>
                <c:pt idx="6">
                  <c:v>2013
Jan-Mar</c:v>
                </c:pt>
              </c:strCache>
            </c:strRef>
          </c:cat>
          <c:val>
            <c:numRef>
              <c:f>'tuji bancni viri (A)'!$B$4:$H$4</c:f>
              <c:numCache>
                <c:formatCode>#,##0.0</c:formatCode>
                <c:ptCount val="7"/>
                <c:pt idx="0">
                  <c:v>2048.7692723393548</c:v>
                </c:pt>
                <c:pt idx="1">
                  <c:v>927.89291455402702</c:v>
                </c:pt>
                <c:pt idx="2">
                  <c:v>-1456.4818147427702</c:v>
                </c:pt>
                <c:pt idx="3">
                  <c:v>-697.05777060082721</c:v>
                </c:pt>
                <c:pt idx="4">
                  <c:v>-1068.0381810000001</c:v>
                </c:pt>
                <c:pt idx="5">
                  <c:v>-1212.1305160000002</c:v>
                </c:pt>
                <c:pt idx="6">
                  <c:v>-239.89888000000002</c:v>
                </c:pt>
              </c:numCache>
            </c:numRef>
          </c:val>
        </c:ser>
        <c:gapWidth val="30"/>
        <c:overlap val="100"/>
        <c:axId val="84672896"/>
        <c:axId val="84674432"/>
      </c:barChart>
      <c:catAx>
        <c:axId val="84672896"/>
        <c:scaling>
          <c:orientation val="minMax"/>
        </c:scaling>
        <c:axPos val="b"/>
        <c:majorGridlines>
          <c:spPr>
            <a:ln w="3175">
              <a:solidFill>
                <a:schemeClr val="bg1">
                  <a:lumMod val="75000"/>
                </a:schemeClr>
              </a:solidFill>
              <a:prstDash val="sysDot"/>
            </a:ln>
          </c:spPr>
        </c:majorGridlines>
        <c:numFmt formatCode="General" sourceLinked="1"/>
        <c:majorTickMark val="none"/>
        <c:tickLblPos val="low"/>
        <c:spPr>
          <a:noFill/>
          <a:ln w="0">
            <a:solidFill>
              <a:schemeClr val="bg1">
                <a:lumMod val="65000"/>
              </a:schemeClr>
            </a:solidFill>
          </a:ln>
        </c:spPr>
        <c:txPr>
          <a:bodyPr rot="0" vert="horz"/>
          <a:lstStyle/>
          <a:p>
            <a:pPr>
              <a:defRPr/>
            </a:pPr>
            <a:endParaRPr lang="sl-SI"/>
          </a:p>
        </c:txPr>
        <c:crossAx val="84674432"/>
        <c:crossesAt val="0"/>
        <c:lblAlgn val="ctr"/>
        <c:lblOffset val="0"/>
        <c:tickLblSkip val="1"/>
        <c:tickMarkSkip val="1"/>
      </c:catAx>
      <c:valAx>
        <c:axId val="84674432"/>
        <c:scaling>
          <c:orientation val="minMax"/>
        </c:scaling>
        <c:axPos val="l"/>
        <c:majorGridlines>
          <c:spPr>
            <a:ln w="635">
              <a:solidFill>
                <a:srgbClr val="BFBFBF"/>
              </a:solidFill>
              <a:prstDash val="sysDot"/>
            </a:ln>
          </c:spPr>
        </c:majorGridlines>
        <c:title>
          <c:tx>
            <c:strRef>
              <c:f>'tuji bancni viri (A)'!$A$9</c:f>
              <c:strCache>
                <c:ptCount val="1"/>
                <c:pt idx="0">
                  <c:v>In mio EUR</c:v>
                </c:pt>
              </c:strCache>
            </c:strRef>
          </c:tx>
          <c:layout>
            <c:manualLayout>
              <c:xMode val="edge"/>
              <c:yMode val="edge"/>
              <c:x val="0"/>
              <c:y val="0.39211826462869043"/>
            </c:manualLayout>
          </c:layout>
          <c:txPr>
            <a:bodyPr rot="-5400000" vert="horz"/>
            <a:lstStyle/>
            <a:p>
              <a:pPr>
                <a:defRPr b="1"/>
              </a:pPr>
              <a:endParaRPr lang="sl-SI"/>
            </a:p>
          </c:txPr>
        </c:title>
        <c:numFmt formatCode="#,##0" sourceLinked="0"/>
        <c:majorTickMark val="none"/>
        <c:tickLblPos val="nextTo"/>
        <c:spPr>
          <a:ln w="3175">
            <a:noFill/>
          </a:ln>
        </c:spPr>
        <c:txPr>
          <a:bodyPr rot="0" vert="horz"/>
          <a:lstStyle/>
          <a:p>
            <a:pPr>
              <a:defRPr/>
            </a:pPr>
            <a:endParaRPr lang="sl-SI"/>
          </a:p>
        </c:txPr>
        <c:crossAx val="84672896"/>
        <c:crosses val="autoZero"/>
        <c:crossBetween val="between"/>
      </c:valAx>
      <c:spPr>
        <a:ln w="0">
          <a:solidFill>
            <a:srgbClr val="C0C0C0"/>
          </a:solidFill>
        </a:ln>
      </c:spPr>
    </c:plotArea>
    <c:legend>
      <c:legendPos val="r"/>
      <c:layout>
        <c:manualLayout>
          <c:xMode val="edge"/>
          <c:yMode val="edge"/>
          <c:x val="0.42954940387156132"/>
          <c:y val="6.9109948332822413E-2"/>
          <c:w val="0.48533707482110156"/>
          <c:h val="0.11065420093492989"/>
        </c:manualLayout>
      </c:layout>
      <c:spPr>
        <a:solidFill>
          <a:srgbClr val="FFFFFF"/>
        </a:solidFill>
      </c:spPr>
    </c:legend>
    <c:plotVisOnly val="1"/>
    <c:dispBlanksAs val="gap"/>
  </c:chart>
  <c:spPr>
    <a:ln>
      <a:noFill/>
    </a:ln>
  </c:spPr>
  <c:txPr>
    <a:bodyPr/>
    <a:lstStyle/>
    <a:p>
      <a:pPr>
        <a:defRPr sz="1200" b="0" i="0" u="none" strike="noStrike" baseline="0">
          <a:solidFill>
            <a:srgbClr val="000000"/>
          </a:solidFill>
          <a:latin typeface="Myriad Pro"/>
          <a:ea typeface="Myriad Pro"/>
          <a:cs typeface="Myriad Pro"/>
        </a:defRPr>
      </a:pPr>
      <a:endParaRPr lang="sl-SI"/>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8.335976902474565E-2"/>
          <c:y val="7.9144851960893228E-2"/>
          <c:w val="0.8949010256895239"/>
          <c:h val="0.71814850433285193"/>
        </c:manualLayout>
      </c:layout>
      <c:barChart>
        <c:barDir val="col"/>
        <c:grouping val="stacked"/>
        <c:ser>
          <c:idx val="3"/>
          <c:order val="0"/>
          <c:tx>
            <c:strRef>
              <c:f>'Kred_kap (A)'!$B$5</c:f>
              <c:strCache>
                <c:ptCount val="1"/>
                <c:pt idx="0">
                  <c:v>Loans</c:v>
                </c:pt>
              </c:strCache>
            </c:strRef>
          </c:tx>
          <c:spPr>
            <a:solidFill>
              <a:srgbClr val="9E001A"/>
            </a:solidFill>
            <a:ln w="15875">
              <a:noFill/>
              <a:prstDash val="dash"/>
            </a:ln>
          </c:spPr>
          <c:cat>
            <c:multiLvlStrRef>
              <c:f>'Kred_kap (A)'!$C$3:$T$4</c:f>
              <c:multiLvlStrCache>
                <c:ptCount val="18"/>
                <c:lvl>
                  <c:pt idx="0">
                    <c:v>Slovenia</c:v>
                  </c:pt>
                  <c:pt idx="1">
                    <c:v>EMU</c:v>
                  </c:pt>
                  <c:pt idx="2">
                    <c:v>Slovenia</c:v>
                  </c:pt>
                  <c:pt idx="3">
                    <c:v>EMU</c:v>
                  </c:pt>
                  <c:pt idx="4">
                    <c:v>Slovenia</c:v>
                  </c:pt>
                  <c:pt idx="5">
                    <c:v>EMU</c:v>
                  </c:pt>
                  <c:pt idx="6">
                    <c:v>Slovenia</c:v>
                  </c:pt>
                  <c:pt idx="7">
                    <c:v>EMU</c:v>
                  </c:pt>
                  <c:pt idx="8">
                    <c:v>Slovenia</c:v>
                  </c:pt>
                  <c:pt idx="9">
                    <c:v>EMU</c:v>
                  </c:pt>
                  <c:pt idx="10">
                    <c:v>Slovenia</c:v>
                  </c:pt>
                  <c:pt idx="11">
                    <c:v>EMU</c:v>
                  </c:pt>
                  <c:pt idx="12">
                    <c:v>Slovenia</c:v>
                  </c:pt>
                  <c:pt idx="13">
                    <c:v>EMU</c:v>
                  </c:pt>
                  <c:pt idx="14">
                    <c:v>Slovenia</c:v>
                  </c:pt>
                  <c:pt idx="15">
                    <c:v>EMU</c:v>
                  </c:pt>
                  <c:pt idx="16">
                    <c:v>Slovenia</c:v>
                  </c:pt>
                  <c:pt idx="17">
                    <c:v>EMU</c:v>
                  </c:pt>
                </c:lvl>
                <c:lvl>
                  <c:pt idx="0">
                    <c:v>2004</c:v>
                  </c:pt>
                  <c:pt idx="2">
                    <c:v>2005</c:v>
                  </c:pt>
                  <c:pt idx="4">
                    <c:v>2006</c:v>
                  </c:pt>
                  <c:pt idx="6">
                    <c:v>2007</c:v>
                  </c:pt>
                  <c:pt idx="8">
                    <c:v>2008</c:v>
                  </c:pt>
                  <c:pt idx="10">
                    <c:v>2009</c:v>
                  </c:pt>
                  <c:pt idx="12">
                    <c:v>2010</c:v>
                  </c:pt>
                  <c:pt idx="14">
                    <c:v>2011</c:v>
                  </c:pt>
                  <c:pt idx="16">
                    <c:v>2012</c:v>
                  </c:pt>
                </c:lvl>
              </c:multiLvlStrCache>
            </c:multiLvlStrRef>
          </c:cat>
          <c:val>
            <c:numRef>
              <c:f>'Kred_kap (A)'!$C$5:$T$5</c:f>
              <c:numCache>
                <c:formatCode>0.0</c:formatCode>
                <c:ptCount val="18"/>
                <c:pt idx="0">
                  <c:v>55.215969090553543</c:v>
                </c:pt>
                <c:pt idx="1">
                  <c:v>50.663643882498768</c:v>
                </c:pt>
                <c:pt idx="2">
                  <c:v>63.114493592581248</c:v>
                </c:pt>
                <c:pt idx="3">
                  <c:v>47.743010834680412</c:v>
                </c:pt>
                <c:pt idx="4">
                  <c:v>62.899831495882438</c:v>
                </c:pt>
                <c:pt idx="5">
                  <c:v>42.513003986335377</c:v>
                </c:pt>
                <c:pt idx="6">
                  <c:v>63.253906810035865</c:v>
                </c:pt>
                <c:pt idx="7">
                  <c:v>44.856630236442605</c:v>
                </c:pt>
                <c:pt idx="8">
                  <c:v>97.677747502270535</c:v>
                </c:pt>
                <c:pt idx="9">
                  <c:v>61.580888937644417</c:v>
                </c:pt>
                <c:pt idx="10">
                  <c:v>95.588141536499634</c:v>
                </c:pt>
                <c:pt idx="11">
                  <c:v>53.028193757198103</c:v>
                </c:pt>
                <c:pt idx="12">
                  <c:v>91.96578996361562</c:v>
                </c:pt>
                <c:pt idx="13">
                  <c:v>50.761003422291836</c:v>
                </c:pt>
                <c:pt idx="14">
                  <c:v>98.28121602439289</c:v>
                </c:pt>
                <c:pt idx="15">
                  <c:v>54.960557252370478</c:v>
                </c:pt>
                <c:pt idx="16">
                  <c:v>91.931952103390174</c:v>
                </c:pt>
              </c:numCache>
            </c:numRef>
          </c:val>
        </c:ser>
        <c:ser>
          <c:idx val="4"/>
          <c:order val="1"/>
          <c:tx>
            <c:strRef>
              <c:f>'Kred_kap (A)'!$B$6</c:f>
              <c:strCache>
                <c:ptCount val="1"/>
                <c:pt idx="0">
                  <c:v>Other liabilities</c:v>
                </c:pt>
              </c:strCache>
            </c:strRef>
          </c:tx>
          <c:spPr>
            <a:solidFill>
              <a:srgbClr val="D79694"/>
            </a:solidFill>
            <a:ln w="15875">
              <a:noFill/>
              <a:prstDash val="solid"/>
            </a:ln>
          </c:spPr>
          <c:cat>
            <c:multiLvlStrRef>
              <c:f>'Kred_kap (A)'!$C$3:$T$4</c:f>
              <c:multiLvlStrCache>
                <c:ptCount val="18"/>
                <c:lvl>
                  <c:pt idx="0">
                    <c:v>Slovenia</c:v>
                  </c:pt>
                  <c:pt idx="1">
                    <c:v>EMU</c:v>
                  </c:pt>
                  <c:pt idx="2">
                    <c:v>Slovenia</c:v>
                  </c:pt>
                  <c:pt idx="3">
                    <c:v>EMU</c:v>
                  </c:pt>
                  <c:pt idx="4">
                    <c:v>Slovenia</c:v>
                  </c:pt>
                  <c:pt idx="5">
                    <c:v>EMU</c:v>
                  </c:pt>
                  <c:pt idx="6">
                    <c:v>Slovenia</c:v>
                  </c:pt>
                  <c:pt idx="7">
                    <c:v>EMU</c:v>
                  </c:pt>
                  <c:pt idx="8">
                    <c:v>Slovenia</c:v>
                  </c:pt>
                  <c:pt idx="9">
                    <c:v>EMU</c:v>
                  </c:pt>
                  <c:pt idx="10">
                    <c:v>Slovenia</c:v>
                  </c:pt>
                  <c:pt idx="11">
                    <c:v>EMU</c:v>
                  </c:pt>
                  <c:pt idx="12">
                    <c:v>Slovenia</c:v>
                  </c:pt>
                  <c:pt idx="13">
                    <c:v>EMU</c:v>
                  </c:pt>
                  <c:pt idx="14">
                    <c:v>Slovenia</c:v>
                  </c:pt>
                  <c:pt idx="15">
                    <c:v>EMU</c:v>
                  </c:pt>
                  <c:pt idx="16">
                    <c:v>Slovenia</c:v>
                  </c:pt>
                  <c:pt idx="17">
                    <c:v>EMU</c:v>
                  </c:pt>
                </c:lvl>
                <c:lvl>
                  <c:pt idx="0">
                    <c:v>2004</c:v>
                  </c:pt>
                  <c:pt idx="2">
                    <c:v>2005</c:v>
                  </c:pt>
                  <c:pt idx="4">
                    <c:v>2006</c:v>
                  </c:pt>
                  <c:pt idx="6">
                    <c:v>2007</c:v>
                  </c:pt>
                  <c:pt idx="8">
                    <c:v>2008</c:v>
                  </c:pt>
                  <c:pt idx="10">
                    <c:v>2009</c:v>
                  </c:pt>
                  <c:pt idx="12">
                    <c:v>2010</c:v>
                  </c:pt>
                  <c:pt idx="14">
                    <c:v>2011</c:v>
                  </c:pt>
                  <c:pt idx="16">
                    <c:v>2012</c:v>
                  </c:pt>
                </c:lvl>
              </c:multiLvlStrCache>
            </c:multiLvlStrRef>
          </c:cat>
          <c:val>
            <c:numRef>
              <c:f>'Kred_kap (A)'!$C$6:$T$6</c:f>
              <c:numCache>
                <c:formatCode>0.0</c:formatCode>
                <c:ptCount val="18"/>
                <c:pt idx="0">
                  <c:v>32.257586621708896</c:v>
                </c:pt>
                <c:pt idx="1">
                  <c:v>22.104124584862866</c:v>
                </c:pt>
                <c:pt idx="2">
                  <c:v>37.314275660889194</c:v>
                </c:pt>
                <c:pt idx="3">
                  <c:v>20.677814093878059</c:v>
                </c:pt>
                <c:pt idx="4">
                  <c:v>36.29593322262302</c:v>
                </c:pt>
                <c:pt idx="5">
                  <c:v>17.077401628762264</c:v>
                </c:pt>
                <c:pt idx="6">
                  <c:v>36.139163679808838</c:v>
                </c:pt>
                <c:pt idx="7">
                  <c:v>16.729536249211314</c:v>
                </c:pt>
                <c:pt idx="8">
                  <c:v>47.043778383287922</c:v>
                </c:pt>
                <c:pt idx="9">
                  <c:v>21.653345162677535</c:v>
                </c:pt>
                <c:pt idx="10">
                  <c:v>43.927082964379778</c:v>
                </c:pt>
                <c:pt idx="11">
                  <c:v>18.617359962807555</c:v>
                </c:pt>
                <c:pt idx="12">
                  <c:v>40.314702914656444</c:v>
                </c:pt>
                <c:pt idx="13">
                  <c:v>18.119752173649314</c:v>
                </c:pt>
                <c:pt idx="14">
                  <c:v>40.335107903474466</c:v>
                </c:pt>
                <c:pt idx="15">
                  <c:v>19.579291709873498</c:v>
                </c:pt>
                <c:pt idx="16">
                  <c:v>38.517859096002489</c:v>
                </c:pt>
              </c:numCache>
            </c:numRef>
          </c:val>
        </c:ser>
        <c:ser>
          <c:idx val="0"/>
          <c:order val="2"/>
          <c:tx>
            <c:strRef>
              <c:f>'Kred_kap (A)'!$B$7</c:f>
              <c:strCache>
                <c:ptCount val="1"/>
                <c:pt idx="0">
                  <c:v>Securities other than shares</c:v>
                </c:pt>
              </c:strCache>
            </c:strRef>
          </c:tx>
          <c:spPr>
            <a:solidFill>
              <a:schemeClr val="tx1">
                <a:lumMod val="65000"/>
                <a:lumOff val="35000"/>
              </a:schemeClr>
            </a:solidFill>
          </c:spPr>
          <c:cat>
            <c:multiLvlStrRef>
              <c:f>'Kred_kap (A)'!$C$3:$T$4</c:f>
              <c:multiLvlStrCache>
                <c:ptCount val="18"/>
                <c:lvl>
                  <c:pt idx="0">
                    <c:v>Slovenia</c:v>
                  </c:pt>
                  <c:pt idx="1">
                    <c:v>EMU</c:v>
                  </c:pt>
                  <c:pt idx="2">
                    <c:v>Slovenia</c:v>
                  </c:pt>
                  <c:pt idx="3">
                    <c:v>EMU</c:v>
                  </c:pt>
                  <c:pt idx="4">
                    <c:v>Slovenia</c:v>
                  </c:pt>
                  <c:pt idx="5">
                    <c:v>EMU</c:v>
                  </c:pt>
                  <c:pt idx="6">
                    <c:v>Slovenia</c:v>
                  </c:pt>
                  <c:pt idx="7">
                    <c:v>EMU</c:v>
                  </c:pt>
                  <c:pt idx="8">
                    <c:v>Slovenia</c:v>
                  </c:pt>
                  <c:pt idx="9">
                    <c:v>EMU</c:v>
                  </c:pt>
                  <c:pt idx="10">
                    <c:v>Slovenia</c:v>
                  </c:pt>
                  <c:pt idx="11">
                    <c:v>EMU</c:v>
                  </c:pt>
                  <c:pt idx="12">
                    <c:v>Slovenia</c:v>
                  </c:pt>
                  <c:pt idx="13">
                    <c:v>EMU</c:v>
                  </c:pt>
                  <c:pt idx="14">
                    <c:v>Slovenia</c:v>
                  </c:pt>
                  <c:pt idx="15">
                    <c:v>EMU</c:v>
                  </c:pt>
                  <c:pt idx="16">
                    <c:v>Slovenia</c:v>
                  </c:pt>
                  <c:pt idx="17">
                    <c:v>EMU</c:v>
                  </c:pt>
                </c:lvl>
                <c:lvl>
                  <c:pt idx="0">
                    <c:v>2004</c:v>
                  </c:pt>
                  <c:pt idx="2">
                    <c:v>2005</c:v>
                  </c:pt>
                  <c:pt idx="4">
                    <c:v>2006</c:v>
                  </c:pt>
                  <c:pt idx="6">
                    <c:v>2007</c:v>
                  </c:pt>
                  <c:pt idx="8">
                    <c:v>2008</c:v>
                  </c:pt>
                  <c:pt idx="10">
                    <c:v>2009</c:v>
                  </c:pt>
                  <c:pt idx="12">
                    <c:v>2010</c:v>
                  </c:pt>
                  <c:pt idx="14">
                    <c:v>2011</c:v>
                  </c:pt>
                  <c:pt idx="16">
                    <c:v>2012</c:v>
                  </c:pt>
                </c:lvl>
              </c:multiLvlStrCache>
            </c:multiLvlStrRef>
          </c:cat>
          <c:val>
            <c:numRef>
              <c:f>'Kred_kap (A)'!$C$7:$T$7</c:f>
              <c:numCache>
                <c:formatCode>0.0</c:formatCode>
                <c:ptCount val="18"/>
                <c:pt idx="0">
                  <c:v>1.3146588760955504</c:v>
                </c:pt>
                <c:pt idx="1">
                  <c:v>11.989419046345498</c:v>
                </c:pt>
                <c:pt idx="2">
                  <c:v>1.6552025516168951</c:v>
                </c:pt>
                <c:pt idx="3">
                  <c:v>12.67935935683718</c:v>
                </c:pt>
                <c:pt idx="4">
                  <c:v>1.4228965638328219</c:v>
                </c:pt>
                <c:pt idx="5">
                  <c:v>11.973758275603945</c:v>
                </c:pt>
                <c:pt idx="6">
                  <c:v>1.2325925925925918</c:v>
                </c:pt>
                <c:pt idx="7">
                  <c:v>13.403550522212216</c:v>
                </c:pt>
                <c:pt idx="8">
                  <c:v>1.8775658492279739</c:v>
                </c:pt>
                <c:pt idx="9">
                  <c:v>20.444492934004487</c:v>
                </c:pt>
                <c:pt idx="10">
                  <c:v>2.4895217180840414</c:v>
                </c:pt>
                <c:pt idx="11">
                  <c:v>19.394711477930333</c:v>
                </c:pt>
                <c:pt idx="12">
                  <c:v>2.5197838543522182</c:v>
                </c:pt>
                <c:pt idx="13">
                  <c:v>18.946013206901732</c:v>
                </c:pt>
                <c:pt idx="14">
                  <c:v>2.4317067390502327</c:v>
                </c:pt>
                <c:pt idx="15">
                  <c:v>19.877462900582227</c:v>
                </c:pt>
                <c:pt idx="16">
                  <c:v>2.4642952083832834</c:v>
                </c:pt>
              </c:numCache>
            </c:numRef>
          </c:val>
        </c:ser>
        <c:gapWidth val="30"/>
        <c:overlap val="100"/>
        <c:axId val="84729216"/>
        <c:axId val="84747392"/>
      </c:barChart>
      <c:catAx>
        <c:axId val="84729216"/>
        <c:scaling>
          <c:orientation val="minMax"/>
        </c:scaling>
        <c:axPos val="b"/>
        <c:majorGridlines>
          <c:spPr>
            <a:ln w="3175">
              <a:solidFill>
                <a:schemeClr val="bg1">
                  <a:lumMod val="75000"/>
                </a:schemeClr>
              </a:solidFill>
              <a:prstDash val="sysDot"/>
            </a:ln>
          </c:spPr>
        </c:majorGridlines>
        <c:numFmt formatCode="General" sourceLinked="1"/>
        <c:majorTickMark val="none"/>
        <c:tickLblPos val="low"/>
        <c:spPr>
          <a:noFill/>
          <a:ln w="0">
            <a:solidFill>
              <a:schemeClr val="bg1">
                <a:lumMod val="65000"/>
              </a:schemeClr>
            </a:solidFill>
          </a:ln>
        </c:spPr>
        <c:txPr>
          <a:bodyPr rot="-5400000" vert="horz"/>
          <a:lstStyle/>
          <a:p>
            <a:pPr>
              <a:defRPr/>
            </a:pPr>
            <a:endParaRPr lang="sl-SI"/>
          </a:p>
        </c:txPr>
        <c:crossAx val="84747392"/>
        <c:crossesAt val="0"/>
        <c:lblAlgn val="ctr"/>
        <c:lblOffset val="0"/>
        <c:tickLblSkip val="1"/>
        <c:tickMarkSkip val="1"/>
      </c:catAx>
      <c:valAx>
        <c:axId val="84747392"/>
        <c:scaling>
          <c:orientation val="minMax"/>
        </c:scaling>
        <c:axPos val="l"/>
        <c:majorGridlines>
          <c:spPr>
            <a:ln w="635">
              <a:solidFill>
                <a:srgbClr val="BFBFBF"/>
              </a:solidFill>
              <a:prstDash val="sysDot"/>
            </a:ln>
          </c:spPr>
        </c:majorGridlines>
        <c:title>
          <c:tx>
            <c:strRef>
              <c:f>'Kred_kap (A)'!$B$8</c:f>
              <c:strCache>
                <c:ptCount val="1"/>
                <c:pt idx="0">
                  <c:v>% of equity</c:v>
                </c:pt>
              </c:strCache>
            </c:strRef>
          </c:tx>
          <c:layout>
            <c:manualLayout>
              <c:xMode val="edge"/>
              <c:yMode val="edge"/>
              <c:x val="1.3982462718476114E-3"/>
              <c:y val="0.37422766598619833"/>
            </c:manualLayout>
          </c:layout>
          <c:txPr>
            <a:bodyPr rot="-5400000" vert="horz"/>
            <a:lstStyle/>
            <a:p>
              <a:pPr>
                <a:defRPr b="1"/>
              </a:pPr>
              <a:endParaRPr lang="sl-SI"/>
            </a:p>
          </c:txPr>
        </c:title>
        <c:numFmt formatCode="General" sourceLinked="0"/>
        <c:majorTickMark val="none"/>
        <c:tickLblPos val="nextTo"/>
        <c:spPr>
          <a:ln w="3175">
            <a:noFill/>
          </a:ln>
        </c:spPr>
        <c:txPr>
          <a:bodyPr rot="0" vert="horz"/>
          <a:lstStyle/>
          <a:p>
            <a:pPr>
              <a:defRPr/>
            </a:pPr>
            <a:endParaRPr lang="sl-SI"/>
          </a:p>
        </c:txPr>
        <c:crossAx val="84729216"/>
        <c:crosses val="autoZero"/>
        <c:crossBetween val="between"/>
      </c:valAx>
      <c:spPr>
        <a:ln w="0">
          <a:solidFill>
            <a:srgbClr val="C0C0C0"/>
          </a:solidFill>
        </a:ln>
      </c:spPr>
    </c:plotArea>
    <c:legend>
      <c:legendPos val="r"/>
      <c:layout>
        <c:manualLayout>
          <c:xMode val="edge"/>
          <c:yMode val="edge"/>
          <c:x val="4.0100250626566407E-2"/>
          <c:y val="1.7064903924046493E-3"/>
          <c:w val="0.90250639722666015"/>
          <c:h val="6.1554453841417993E-2"/>
        </c:manualLayout>
      </c:layout>
      <c:spPr>
        <a:noFill/>
        <a:ln>
          <a:noFill/>
        </a:ln>
      </c:spPr>
    </c:legend>
    <c:plotVisOnly val="1"/>
    <c:dispBlanksAs val="gap"/>
  </c:chart>
  <c:spPr>
    <a:ln>
      <a:noFill/>
    </a:ln>
  </c:spPr>
  <c:txPr>
    <a:bodyPr/>
    <a:lstStyle/>
    <a:p>
      <a:pPr>
        <a:defRPr sz="1200" b="0" i="0" u="none" strike="noStrike" baseline="0">
          <a:solidFill>
            <a:srgbClr val="000000"/>
          </a:solidFill>
          <a:latin typeface="Myriad Pro"/>
          <a:ea typeface="Myriad Pro"/>
          <a:cs typeface="Myriad Pro"/>
        </a:defRPr>
      </a:pPr>
      <a:endParaRPr lang="sl-SI"/>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sl-SI"/>
  <c:chart>
    <c:plotArea>
      <c:layout>
        <c:manualLayout>
          <c:layoutTarget val="inner"/>
          <c:xMode val="edge"/>
          <c:yMode val="edge"/>
          <c:x val="7.5300082398252047E-2"/>
          <c:y val="0.14790342478966004"/>
          <c:w val="0.8323487205125355"/>
          <c:h val="0.73676449677187483"/>
        </c:manualLayout>
      </c:layout>
      <c:areaChart>
        <c:grouping val="standard"/>
        <c:ser>
          <c:idx val="5"/>
          <c:order val="0"/>
          <c:tx>
            <c:strRef>
              <c:f>'box (barvni)'!$C$4</c:f>
              <c:strCache>
                <c:ptCount val="1"/>
                <c:pt idx="0">
                  <c:v>Credit to GDP gap - SLO (left axis)</c:v>
                </c:pt>
              </c:strCache>
            </c:strRef>
          </c:tx>
          <c:spPr>
            <a:solidFill>
              <a:srgbClr val="D79694"/>
            </a:solidFill>
            <a:ln w="9525">
              <a:noFill/>
              <a:prstDash val="dash"/>
            </a:ln>
          </c:spPr>
          <c:cat>
            <c:strRef>
              <c:f>'box (barvni)'!$B$5:$B$40</c:f>
              <c:strCache>
                <c:ptCount val="36"/>
                <c:pt idx="0">
                  <c:v>Q1 04</c:v>
                </c:pt>
                <c:pt idx="1">
                  <c:v>Q2</c:v>
                </c:pt>
                <c:pt idx="2">
                  <c:v>Q3</c:v>
                </c:pt>
                <c:pt idx="3">
                  <c:v>Q4</c:v>
                </c:pt>
                <c:pt idx="4">
                  <c:v>Q1 05</c:v>
                </c:pt>
                <c:pt idx="5">
                  <c:v>Q2</c:v>
                </c:pt>
                <c:pt idx="6">
                  <c:v>Q3</c:v>
                </c:pt>
                <c:pt idx="7">
                  <c:v>Q4</c:v>
                </c:pt>
                <c:pt idx="8">
                  <c:v>Q1 06</c:v>
                </c:pt>
                <c:pt idx="9">
                  <c:v>Q2</c:v>
                </c:pt>
                <c:pt idx="10">
                  <c:v>Q3</c:v>
                </c:pt>
                <c:pt idx="11">
                  <c:v>Q4</c:v>
                </c:pt>
                <c:pt idx="12">
                  <c:v>Q1 07</c:v>
                </c:pt>
                <c:pt idx="13">
                  <c:v>Q2</c:v>
                </c:pt>
                <c:pt idx="14">
                  <c:v>Q3</c:v>
                </c:pt>
                <c:pt idx="15">
                  <c:v>Q4</c:v>
                </c:pt>
                <c:pt idx="16">
                  <c:v>Q1 08</c:v>
                </c:pt>
                <c:pt idx="17">
                  <c:v>Q2</c:v>
                </c:pt>
                <c:pt idx="18">
                  <c:v>Q3</c:v>
                </c:pt>
                <c:pt idx="19">
                  <c:v>Q4</c:v>
                </c:pt>
                <c:pt idx="20">
                  <c:v>Q1 09</c:v>
                </c:pt>
                <c:pt idx="21">
                  <c:v>Q2</c:v>
                </c:pt>
                <c:pt idx="22">
                  <c:v>Q3</c:v>
                </c:pt>
                <c:pt idx="23">
                  <c:v>Q4</c:v>
                </c:pt>
                <c:pt idx="24">
                  <c:v>Q1 10</c:v>
                </c:pt>
                <c:pt idx="25">
                  <c:v>Q2</c:v>
                </c:pt>
                <c:pt idx="26">
                  <c:v>Q3</c:v>
                </c:pt>
                <c:pt idx="27">
                  <c:v>Q4</c:v>
                </c:pt>
                <c:pt idx="28">
                  <c:v>Q1 11</c:v>
                </c:pt>
                <c:pt idx="29">
                  <c:v>Q2</c:v>
                </c:pt>
                <c:pt idx="30">
                  <c:v>Q3</c:v>
                </c:pt>
                <c:pt idx="31">
                  <c:v>Q4</c:v>
                </c:pt>
                <c:pt idx="32">
                  <c:v>Q1 12</c:v>
                </c:pt>
                <c:pt idx="33">
                  <c:v>Q2</c:v>
                </c:pt>
                <c:pt idx="34">
                  <c:v>Q3</c:v>
                </c:pt>
                <c:pt idx="35">
                  <c:v>Q4</c:v>
                </c:pt>
              </c:strCache>
            </c:strRef>
          </c:cat>
          <c:val>
            <c:numRef>
              <c:f>'box (barvni)'!$C$5:$C$40</c:f>
              <c:numCache>
                <c:formatCode>0.0</c:formatCode>
                <c:ptCount val="36"/>
                <c:pt idx="0">
                  <c:v>0</c:v>
                </c:pt>
                <c:pt idx="1">
                  <c:v>0</c:v>
                </c:pt>
                <c:pt idx="2">
                  <c:v>-0.18041343268049567</c:v>
                </c:pt>
                <c:pt idx="3">
                  <c:v>-0.40605070762553908</c:v>
                </c:pt>
                <c:pt idx="4">
                  <c:v>0.20637693548738417</c:v>
                </c:pt>
                <c:pt idx="5">
                  <c:v>0.3654299222204288</c:v>
                </c:pt>
                <c:pt idx="6">
                  <c:v>0.16367672902852343</c:v>
                </c:pt>
                <c:pt idx="7">
                  <c:v>1.4921898328520342</c:v>
                </c:pt>
                <c:pt idx="8">
                  <c:v>-0.10193136291815109</c:v>
                </c:pt>
                <c:pt idx="9">
                  <c:v>-0.47390797509763172</c:v>
                </c:pt>
                <c:pt idx="10">
                  <c:v>-0.25483828256038521</c:v>
                </c:pt>
                <c:pt idx="11">
                  <c:v>-1.2891773187971154</c:v>
                </c:pt>
                <c:pt idx="12">
                  <c:v>-0.63389443964227632</c:v>
                </c:pt>
                <c:pt idx="13">
                  <c:v>0.57004235965544581</c:v>
                </c:pt>
                <c:pt idx="14">
                  <c:v>2.5596413719617033</c:v>
                </c:pt>
                <c:pt idx="15">
                  <c:v>4.3290316210167381</c:v>
                </c:pt>
                <c:pt idx="16">
                  <c:v>3.6626921128862193</c:v>
                </c:pt>
                <c:pt idx="17">
                  <c:v>3.8188273759041067</c:v>
                </c:pt>
                <c:pt idx="18">
                  <c:v>4.2789923804385959</c:v>
                </c:pt>
                <c:pt idx="19">
                  <c:v>6.0254657513217174</c:v>
                </c:pt>
                <c:pt idx="20">
                  <c:v>7.5036065881218272</c:v>
                </c:pt>
                <c:pt idx="21">
                  <c:v>4.466499943875875</c:v>
                </c:pt>
                <c:pt idx="22">
                  <c:v>1.2310433364823012</c:v>
                </c:pt>
                <c:pt idx="23">
                  <c:v>-1.5898671931099952</c:v>
                </c:pt>
                <c:pt idx="24">
                  <c:v>-0.59889482565165508</c:v>
                </c:pt>
                <c:pt idx="25">
                  <c:v>-3.2466998979165576</c:v>
                </c:pt>
                <c:pt idx="26">
                  <c:v>-5.2816586969688908</c:v>
                </c:pt>
                <c:pt idx="27">
                  <c:v>-7.5578255787242465</c:v>
                </c:pt>
                <c:pt idx="28">
                  <c:v>-7.5968530520440112</c:v>
                </c:pt>
                <c:pt idx="29">
                  <c:v>-8.9914294860949155</c:v>
                </c:pt>
                <c:pt idx="30">
                  <c:v>-7.8636756481108128</c:v>
                </c:pt>
                <c:pt idx="31">
                  <c:v>-6.0849219160112957</c:v>
                </c:pt>
                <c:pt idx="32">
                  <c:v>-7.2187530861883431</c:v>
                </c:pt>
                <c:pt idx="33">
                  <c:v>-5.3225206942831855</c:v>
                </c:pt>
                <c:pt idx="34">
                  <c:v>-6.4842442222509078</c:v>
                </c:pt>
                <c:pt idx="35">
                  <c:v>-7.2886197198672562</c:v>
                </c:pt>
              </c:numCache>
            </c:numRef>
          </c:val>
        </c:ser>
        <c:axId val="84812928"/>
        <c:axId val="84814464"/>
      </c:areaChart>
      <c:lineChart>
        <c:grouping val="standard"/>
        <c:ser>
          <c:idx val="0"/>
          <c:order val="1"/>
          <c:tx>
            <c:strRef>
              <c:f>'box (barvni)'!$D$4</c:f>
              <c:strCache>
                <c:ptCount val="1"/>
                <c:pt idx="0">
                  <c:v>Credit to GDP gap - EMU (left axis)</c:v>
                </c:pt>
              </c:strCache>
            </c:strRef>
          </c:tx>
          <c:spPr>
            <a:ln w="38100">
              <a:solidFill>
                <a:schemeClr val="tx1"/>
              </a:solidFill>
              <a:prstDash val="solid"/>
            </a:ln>
          </c:spPr>
          <c:marker>
            <c:symbol val="none"/>
          </c:marker>
          <c:cat>
            <c:strRef>
              <c:f>'box (barvni)'!$B$5:$B$40</c:f>
              <c:strCache>
                <c:ptCount val="36"/>
                <c:pt idx="0">
                  <c:v>Q1 04</c:v>
                </c:pt>
                <c:pt idx="1">
                  <c:v>Q2</c:v>
                </c:pt>
                <c:pt idx="2">
                  <c:v>Q3</c:v>
                </c:pt>
                <c:pt idx="3">
                  <c:v>Q4</c:v>
                </c:pt>
                <c:pt idx="4">
                  <c:v>Q1 05</c:v>
                </c:pt>
                <c:pt idx="5">
                  <c:v>Q2</c:v>
                </c:pt>
                <c:pt idx="6">
                  <c:v>Q3</c:v>
                </c:pt>
                <c:pt idx="7">
                  <c:v>Q4</c:v>
                </c:pt>
                <c:pt idx="8">
                  <c:v>Q1 06</c:v>
                </c:pt>
                <c:pt idx="9">
                  <c:v>Q2</c:v>
                </c:pt>
                <c:pt idx="10">
                  <c:v>Q3</c:v>
                </c:pt>
                <c:pt idx="11">
                  <c:v>Q4</c:v>
                </c:pt>
                <c:pt idx="12">
                  <c:v>Q1 07</c:v>
                </c:pt>
                <c:pt idx="13">
                  <c:v>Q2</c:v>
                </c:pt>
                <c:pt idx="14">
                  <c:v>Q3</c:v>
                </c:pt>
                <c:pt idx="15">
                  <c:v>Q4</c:v>
                </c:pt>
                <c:pt idx="16">
                  <c:v>Q1 08</c:v>
                </c:pt>
                <c:pt idx="17">
                  <c:v>Q2</c:v>
                </c:pt>
                <c:pt idx="18">
                  <c:v>Q3</c:v>
                </c:pt>
                <c:pt idx="19">
                  <c:v>Q4</c:v>
                </c:pt>
                <c:pt idx="20">
                  <c:v>Q1 09</c:v>
                </c:pt>
                <c:pt idx="21">
                  <c:v>Q2</c:v>
                </c:pt>
                <c:pt idx="22">
                  <c:v>Q3</c:v>
                </c:pt>
                <c:pt idx="23">
                  <c:v>Q4</c:v>
                </c:pt>
                <c:pt idx="24">
                  <c:v>Q1 10</c:v>
                </c:pt>
                <c:pt idx="25">
                  <c:v>Q2</c:v>
                </c:pt>
                <c:pt idx="26">
                  <c:v>Q3</c:v>
                </c:pt>
                <c:pt idx="27">
                  <c:v>Q4</c:v>
                </c:pt>
                <c:pt idx="28">
                  <c:v>Q1 11</c:v>
                </c:pt>
                <c:pt idx="29">
                  <c:v>Q2</c:v>
                </c:pt>
                <c:pt idx="30">
                  <c:v>Q3</c:v>
                </c:pt>
                <c:pt idx="31">
                  <c:v>Q4</c:v>
                </c:pt>
                <c:pt idx="32">
                  <c:v>Q1 12</c:v>
                </c:pt>
                <c:pt idx="33">
                  <c:v>Q2</c:v>
                </c:pt>
                <c:pt idx="34">
                  <c:v>Q3</c:v>
                </c:pt>
                <c:pt idx="35">
                  <c:v>Q4</c:v>
                </c:pt>
              </c:strCache>
            </c:strRef>
          </c:cat>
          <c:val>
            <c:numRef>
              <c:f>'box (barvni)'!$D$5:$D$40</c:f>
              <c:numCache>
                <c:formatCode>0.0</c:formatCode>
                <c:ptCount val="36"/>
                <c:pt idx="0">
                  <c:v>-2.9466200044448665</c:v>
                </c:pt>
                <c:pt idx="1">
                  <c:v>-2.7637819969666286</c:v>
                </c:pt>
                <c:pt idx="2">
                  <c:v>-2.1753230010602351</c:v>
                </c:pt>
                <c:pt idx="3">
                  <c:v>-1.7301676961279211</c:v>
                </c:pt>
                <c:pt idx="4">
                  <c:v>-1.1223990797843442</c:v>
                </c:pt>
                <c:pt idx="5">
                  <c:v>-0.45232861059767526</c:v>
                </c:pt>
                <c:pt idx="6">
                  <c:v>6.3628909763139049E-2</c:v>
                </c:pt>
                <c:pt idx="7">
                  <c:v>0.47346031351608531</c:v>
                </c:pt>
                <c:pt idx="8">
                  <c:v>1.2191273299831664</c:v>
                </c:pt>
                <c:pt idx="9">
                  <c:v>0.98475261740367181</c:v>
                </c:pt>
                <c:pt idx="10">
                  <c:v>1.286533176805392</c:v>
                </c:pt>
                <c:pt idx="11">
                  <c:v>0.98722315778465475</c:v>
                </c:pt>
                <c:pt idx="12">
                  <c:v>0.60177577315445785</c:v>
                </c:pt>
                <c:pt idx="13">
                  <c:v>1.1517852051363775</c:v>
                </c:pt>
                <c:pt idx="14">
                  <c:v>0.97625240438480898</c:v>
                </c:pt>
                <c:pt idx="15">
                  <c:v>1.8576102109791177</c:v>
                </c:pt>
                <c:pt idx="16">
                  <c:v>2.212150786113483</c:v>
                </c:pt>
                <c:pt idx="17">
                  <c:v>2.2180404883584397</c:v>
                </c:pt>
                <c:pt idx="18">
                  <c:v>2.6354857240654606</c:v>
                </c:pt>
                <c:pt idx="19">
                  <c:v>4.3840766087326699</c:v>
                </c:pt>
                <c:pt idx="20">
                  <c:v>7.5572004405817381</c:v>
                </c:pt>
                <c:pt idx="21">
                  <c:v>4.4626047248343648</c:v>
                </c:pt>
                <c:pt idx="22">
                  <c:v>1.1533062648841792</c:v>
                </c:pt>
                <c:pt idx="23">
                  <c:v>-1.4269622445404193</c:v>
                </c:pt>
                <c:pt idx="24">
                  <c:v>-2.5155576542877331</c:v>
                </c:pt>
                <c:pt idx="25">
                  <c:v>-3.8399127611170911</c:v>
                </c:pt>
                <c:pt idx="26">
                  <c:v>-4.7258416532389447</c:v>
                </c:pt>
                <c:pt idx="27">
                  <c:v>-4.6252734099919621</c:v>
                </c:pt>
                <c:pt idx="28">
                  <c:v>-5.2240471120740617</c:v>
                </c:pt>
                <c:pt idx="29">
                  <c:v>-5.1804168011179836</c:v>
                </c:pt>
                <c:pt idx="30">
                  <c:v>-4.7941458452262671</c:v>
                </c:pt>
                <c:pt idx="31">
                  <c:v>-4.2076109032142881</c:v>
                </c:pt>
                <c:pt idx="32">
                  <c:v>-3.7207386017396122</c:v>
                </c:pt>
                <c:pt idx="33">
                  <c:v>-3.245382028644713</c:v>
                </c:pt>
                <c:pt idx="34">
                  <c:v>-2.936061397479278</c:v>
                </c:pt>
                <c:pt idx="35">
                  <c:v>-2.954546408610355</c:v>
                </c:pt>
              </c:numCache>
            </c:numRef>
          </c:val>
        </c:ser>
        <c:marker val="1"/>
        <c:axId val="84812928"/>
        <c:axId val="84814464"/>
      </c:lineChart>
      <c:lineChart>
        <c:grouping val="standard"/>
        <c:ser>
          <c:idx val="1"/>
          <c:order val="2"/>
          <c:tx>
            <c:strRef>
              <c:f>'box (barvni)'!$E$4</c:f>
              <c:strCache>
                <c:ptCount val="1"/>
                <c:pt idx="0">
                  <c:v>Private sector debt as a % of GDP - SLO (right axis)</c:v>
                </c:pt>
              </c:strCache>
            </c:strRef>
          </c:tx>
          <c:spPr>
            <a:ln w="38100">
              <a:solidFill>
                <a:schemeClr val="accent1"/>
              </a:solidFill>
            </a:ln>
          </c:spPr>
          <c:marker>
            <c:symbol val="none"/>
          </c:marker>
          <c:cat>
            <c:strRef>
              <c:f>'box (barvni)'!$B$5:$B$40</c:f>
              <c:strCache>
                <c:ptCount val="36"/>
                <c:pt idx="0">
                  <c:v>Q1 04</c:v>
                </c:pt>
                <c:pt idx="1">
                  <c:v>Q2</c:v>
                </c:pt>
                <c:pt idx="2">
                  <c:v>Q3</c:v>
                </c:pt>
                <c:pt idx="3">
                  <c:v>Q4</c:v>
                </c:pt>
                <c:pt idx="4">
                  <c:v>Q1 05</c:v>
                </c:pt>
                <c:pt idx="5">
                  <c:v>Q2</c:v>
                </c:pt>
                <c:pt idx="6">
                  <c:v>Q3</c:v>
                </c:pt>
                <c:pt idx="7">
                  <c:v>Q4</c:v>
                </c:pt>
                <c:pt idx="8">
                  <c:v>Q1 06</c:v>
                </c:pt>
                <c:pt idx="9">
                  <c:v>Q2</c:v>
                </c:pt>
                <c:pt idx="10">
                  <c:v>Q3</c:v>
                </c:pt>
                <c:pt idx="11">
                  <c:v>Q4</c:v>
                </c:pt>
                <c:pt idx="12">
                  <c:v>Q1 07</c:v>
                </c:pt>
                <c:pt idx="13">
                  <c:v>Q2</c:v>
                </c:pt>
                <c:pt idx="14">
                  <c:v>Q3</c:v>
                </c:pt>
                <c:pt idx="15">
                  <c:v>Q4</c:v>
                </c:pt>
                <c:pt idx="16">
                  <c:v>Q1 08</c:v>
                </c:pt>
                <c:pt idx="17">
                  <c:v>Q2</c:v>
                </c:pt>
                <c:pt idx="18">
                  <c:v>Q3</c:v>
                </c:pt>
                <c:pt idx="19">
                  <c:v>Q4</c:v>
                </c:pt>
                <c:pt idx="20">
                  <c:v>Q1 09</c:v>
                </c:pt>
                <c:pt idx="21">
                  <c:v>Q2</c:v>
                </c:pt>
                <c:pt idx="22">
                  <c:v>Q3</c:v>
                </c:pt>
                <c:pt idx="23">
                  <c:v>Q4</c:v>
                </c:pt>
                <c:pt idx="24">
                  <c:v>Q1 10</c:v>
                </c:pt>
                <c:pt idx="25">
                  <c:v>Q2</c:v>
                </c:pt>
                <c:pt idx="26">
                  <c:v>Q3</c:v>
                </c:pt>
                <c:pt idx="27">
                  <c:v>Q4</c:v>
                </c:pt>
                <c:pt idx="28">
                  <c:v>Q1 11</c:v>
                </c:pt>
                <c:pt idx="29">
                  <c:v>Q2</c:v>
                </c:pt>
                <c:pt idx="30">
                  <c:v>Q3</c:v>
                </c:pt>
                <c:pt idx="31">
                  <c:v>Q4</c:v>
                </c:pt>
                <c:pt idx="32">
                  <c:v>Q1 12</c:v>
                </c:pt>
                <c:pt idx="33">
                  <c:v>Q2</c:v>
                </c:pt>
                <c:pt idx="34">
                  <c:v>Q3</c:v>
                </c:pt>
                <c:pt idx="35">
                  <c:v>Q4</c:v>
                </c:pt>
              </c:strCache>
            </c:strRef>
          </c:cat>
          <c:val>
            <c:numRef>
              <c:f>'box (barvni)'!$E$5:$E$40</c:f>
              <c:numCache>
                <c:formatCode>0.0</c:formatCode>
                <c:ptCount val="36"/>
                <c:pt idx="0">
                  <c:v>69.012079491417424</c:v>
                </c:pt>
                <c:pt idx="1">
                  <c:v>71.452310081737835</c:v>
                </c:pt>
                <c:pt idx="2">
                  <c:v>72.809947317557274</c:v>
                </c:pt>
                <c:pt idx="3">
                  <c:v>73.53536936355124</c:v>
                </c:pt>
                <c:pt idx="4">
                  <c:v>75.950141040567303</c:v>
                </c:pt>
                <c:pt idx="5">
                  <c:v>78.107860919877325</c:v>
                </c:pt>
                <c:pt idx="6">
                  <c:v>79.75458163731652</c:v>
                </c:pt>
                <c:pt idx="7">
                  <c:v>83.894620028648546</c:v>
                </c:pt>
                <c:pt idx="8">
                  <c:v>84.194177828817644</c:v>
                </c:pt>
                <c:pt idx="9">
                  <c:v>85.513305471332686</c:v>
                </c:pt>
                <c:pt idx="10">
                  <c:v>87.514505124561609</c:v>
                </c:pt>
                <c:pt idx="11">
                  <c:v>87.810117707337895</c:v>
                </c:pt>
                <c:pt idx="12">
                  <c:v>90.023585965409012</c:v>
                </c:pt>
                <c:pt idx="13">
                  <c:v>93.211422615542176</c:v>
                </c:pt>
                <c:pt idx="14">
                  <c:v>97.877493618357207</c:v>
                </c:pt>
                <c:pt idx="15">
                  <c:v>102.94994145830906</c:v>
                </c:pt>
                <c:pt idx="16">
                  <c:v>105.47676173834321</c:v>
                </c:pt>
                <c:pt idx="17">
                  <c:v>108.9534671792251</c:v>
                </c:pt>
                <c:pt idx="18">
                  <c:v>112.95179313797759</c:v>
                </c:pt>
                <c:pt idx="19">
                  <c:v>118.81843340751873</c:v>
                </c:pt>
                <c:pt idx="20">
                  <c:v>124.95946086016782</c:v>
                </c:pt>
                <c:pt idx="21">
                  <c:v>125.96523891338886</c:v>
                </c:pt>
                <c:pt idx="22">
                  <c:v>126.04092424661931</c:v>
                </c:pt>
                <c:pt idx="23">
                  <c:v>125.83526962953002</c:v>
                </c:pt>
                <c:pt idx="24">
                  <c:v>129.65331294498836</c:v>
                </c:pt>
                <c:pt idx="25">
                  <c:v>129.1437784535604</c:v>
                </c:pt>
                <c:pt idx="26">
                  <c:v>128.64472668222615</c:v>
                </c:pt>
                <c:pt idx="27">
                  <c:v>127.18640250871373</c:v>
                </c:pt>
                <c:pt idx="28">
                  <c:v>127.74771283775297</c:v>
                </c:pt>
                <c:pt idx="29">
                  <c:v>126.39271067169608</c:v>
                </c:pt>
                <c:pt idx="30">
                  <c:v>127.59352736372517</c:v>
                </c:pt>
                <c:pt idx="31">
                  <c:v>129.67283644487372</c:v>
                </c:pt>
                <c:pt idx="32">
                  <c:v>128.38482139870968</c:v>
                </c:pt>
                <c:pt idx="33">
                  <c:v>130.40101871798984</c:v>
                </c:pt>
                <c:pt idx="34">
                  <c:v>128.91854775749016</c:v>
                </c:pt>
                <c:pt idx="35">
                  <c:v>127.40986479323676</c:v>
                </c:pt>
              </c:numCache>
            </c:numRef>
          </c:val>
        </c:ser>
        <c:ser>
          <c:idx val="2"/>
          <c:order val="3"/>
          <c:tx>
            <c:strRef>
              <c:f>'box (barvni)'!$F$4</c:f>
              <c:strCache>
                <c:ptCount val="1"/>
                <c:pt idx="0">
                  <c:v>Trend  - SLO (right axis)</c:v>
                </c:pt>
              </c:strCache>
            </c:strRef>
          </c:tx>
          <c:spPr>
            <a:ln w="38100">
              <a:solidFill>
                <a:schemeClr val="accent1"/>
              </a:solidFill>
              <a:prstDash val="dash"/>
            </a:ln>
          </c:spPr>
          <c:marker>
            <c:symbol val="none"/>
          </c:marker>
          <c:cat>
            <c:strRef>
              <c:f>'box (barvni)'!$B$5:$B$40</c:f>
              <c:strCache>
                <c:ptCount val="36"/>
                <c:pt idx="0">
                  <c:v>Q1 04</c:v>
                </c:pt>
                <c:pt idx="1">
                  <c:v>Q2</c:v>
                </c:pt>
                <c:pt idx="2">
                  <c:v>Q3</c:v>
                </c:pt>
                <c:pt idx="3">
                  <c:v>Q4</c:v>
                </c:pt>
                <c:pt idx="4">
                  <c:v>Q1 05</c:v>
                </c:pt>
                <c:pt idx="5">
                  <c:v>Q2</c:v>
                </c:pt>
                <c:pt idx="6">
                  <c:v>Q3</c:v>
                </c:pt>
                <c:pt idx="7">
                  <c:v>Q4</c:v>
                </c:pt>
                <c:pt idx="8">
                  <c:v>Q1 06</c:v>
                </c:pt>
                <c:pt idx="9">
                  <c:v>Q2</c:v>
                </c:pt>
                <c:pt idx="10">
                  <c:v>Q3</c:v>
                </c:pt>
                <c:pt idx="11">
                  <c:v>Q4</c:v>
                </c:pt>
                <c:pt idx="12">
                  <c:v>Q1 07</c:v>
                </c:pt>
                <c:pt idx="13">
                  <c:v>Q2</c:v>
                </c:pt>
                <c:pt idx="14">
                  <c:v>Q3</c:v>
                </c:pt>
                <c:pt idx="15">
                  <c:v>Q4</c:v>
                </c:pt>
                <c:pt idx="16">
                  <c:v>Q1 08</c:v>
                </c:pt>
                <c:pt idx="17">
                  <c:v>Q2</c:v>
                </c:pt>
                <c:pt idx="18">
                  <c:v>Q3</c:v>
                </c:pt>
                <c:pt idx="19">
                  <c:v>Q4</c:v>
                </c:pt>
                <c:pt idx="20">
                  <c:v>Q1 09</c:v>
                </c:pt>
                <c:pt idx="21">
                  <c:v>Q2</c:v>
                </c:pt>
                <c:pt idx="22">
                  <c:v>Q3</c:v>
                </c:pt>
                <c:pt idx="23">
                  <c:v>Q4</c:v>
                </c:pt>
                <c:pt idx="24">
                  <c:v>Q1 10</c:v>
                </c:pt>
                <c:pt idx="25">
                  <c:v>Q2</c:v>
                </c:pt>
                <c:pt idx="26">
                  <c:v>Q3</c:v>
                </c:pt>
                <c:pt idx="27">
                  <c:v>Q4</c:v>
                </c:pt>
                <c:pt idx="28">
                  <c:v>Q1 11</c:v>
                </c:pt>
                <c:pt idx="29">
                  <c:v>Q2</c:v>
                </c:pt>
                <c:pt idx="30">
                  <c:v>Q3</c:v>
                </c:pt>
                <c:pt idx="31">
                  <c:v>Q4</c:v>
                </c:pt>
                <c:pt idx="32">
                  <c:v>Q1 12</c:v>
                </c:pt>
                <c:pt idx="33">
                  <c:v>Q2</c:v>
                </c:pt>
                <c:pt idx="34">
                  <c:v>Q3</c:v>
                </c:pt>
                <c:pt idx="35">
                  <c:v>Q4</c:v>
                </c:pt>
              </c:strCache>
            </c:strRef>
          </c:cat>
          <c:val>
            <c:numRef>
              <c:f>'box (barvni)'!$F$5:$F$40</c:f>
              <c:numCache>
                <c:formatCode>0.0</c:formatCode>
                <c:ptCount val="36"/>
                <c:pt idx="0">
                  <c:v>69.012079491417396</c:v>
                </c:pt>
                <c:pt idx="1">
                  <c:v>71.452310081737807</c:v>
                </c:pt>
                <c:pt idx="2">
                  <c:v>72.990360750237812</c:v>
                </c:pt>
                <c:pt idx="3">
                  <c:v>73.941420071176807</c:v>
                </c:pt>
                <c:pt idx="4">
                  <c:v>75.743764105079904</c:v>
                </c:pt>
                <c:pt idx="5">
                  <c:v>77.742430997656868</c:v>
                </c:pt>
                <c:pt idx="6">
                  <c:v>79.590904908287996</c:v>
                </c:pt>
                <c:pt idx="7">
                  <c:v>82.402430195796484</c:v>
                </c:pt>
                <c:pt idx="8">
                  <c:v>84.296109191735795</c:v>
                </c:pt>
                <c:pt idx="9">
                  <c:v>85.987213446430317</c:v>
                </c:pt>
                <c:pt idx="10">
                  <c:v>87.76934340712198</c:v>
                </c:pt>
                <c:pt idx="11">
                  <c:v>89.099295026134982</c:v>
                </c:pt>
                <c:pt idx="12">
                  <c:v>90.657480405051288</c:v>
                </c:pt>
                <c:pt idx="13">
                  <c:v>92.641380255886688</c:v>
                </c:pt>
                <c:pt idx="14">
                  <c:v>95.317852246395503</c:v>
                </c:pt>
                <c:pt idx="15">
                  <c:v>98.620909837292288</c:v>
                </c:pt>
                <c:pt idx="16">
                  <c:v>101.81406962545699</c:v>
                </c:pt>
                <c:pt idx="17">
                  <c:v>105.13463980332098</c:v>
                </c:pt>
                <c:pt idx="18">
                  <c:v>108.67280075753895</c:v>
                </c:pt>
                <c:pt idx="19">
                  <c:v>112.79296765619702</c:v>
                </c:pt>
                <c:pt idx="20">
                  <c:v>117.455854272046</c:v>
                </c:pt>
                <c:pt idx="21">
                  <c:v>121.498738969513</c:v>
                </c:pt>
                <c:pt idx="22">
                  <c:v>124.809880910137</c:v>
                </c:pt>
                <c:pt idx="23">
                  <c:v>127.42513682263998</c:v>
                </c:pt>
                <c:pt idx="24">
                  <c:v>130.25220777064001</c:v>
                </c:pt>
                <c:pt idx="25">
                  <c:v>132.39047835147704</c:v>
                </c:pt>
                <c:pt idx="26">
                  <c:v>133.92638537919501</c:v>
                </c:pt>
                <c:pt idx="27">
                  <c:v>134.74422808743802</c:v>
                </c:pt>
                <c:pt idx="28">
                  <c:v>135.34456588979697</c:v>
                </c:pt>
                <c:pt idx="29">
                  <c:v>135.38414015779105</c:v>
                </c:pt>
                <c:pt idx="30">
                  <c:v>135.45720301183601</c:v>
                </c:pt>
                <c:pt idx="31">
                  <c:v>135.75775836088499</c:v>
                </c:pt>
                <c:pt idx="32">
                  <c:v>135.60357448489793</c:v>
                </c:pt>
                <c:pt idx="33">
                  <c:v>135.72353941227303</c:v>
                </c:pt>
                <c:pt idx="34">
                  <c:v>135.40279197974098</c:v>
                </c:pt>
                <c:pt idx="35">
                  <c:v>134.69848451310401</c:v>
                </c:pt>
              </c:numCache>
            </c:numRef>
          </c:val>
        </c:ser>
        <c:marker val="1"/>
        <c:axId val="84826752"/>
        <c:axId val="84824832"/>
      </c:lineChart>
      <c:catAx>
        <c:axId val="84812928"/>
        <c:scaling>
          <c:orientation val="minMax"/>
        </c:scaling>
        <c:axPos val="b"/>
        <c:majorGridlines>
          <c:spPr>
            <a:ln w="6350">
              <a:solidFill>
                <a:schemeClr val="bg1">
                  <a:lumMod val="75000"/>
                </a:schemeClr>
              </a:solidFill>
              <a:prstDash val="sysDot"/>
            </a:ln>
          </c:spPr>
        </c:majorGridlines>
        <c:numFmt formatCode="[$-424]\ mmm/\ yy;@" sourceLinked="0"/>
        <c:majorTickMark val="none"/>
        <c:tickLblPos val="low"/>
        <c:spPr>
          <a:ln w="9525">
            <a:solidFill>
              <a:srgbClr val="C0C0C0"/>
            </a:solidFill>
          </a:ln>
        </c:spPr>
        <c:txPr>
          <a:bodyPr rot="-5400000" vert="horz"/>
          <a:lstStyle/>
          <a:p>
            <a:pPr>
              <a:defRPr/>
            </a:pPr>
            <a:endParaRPr lang="sl-SI"/>
          </a:p>
        </c:txPr>
        <c:crossAx val="84814464"/>
        <c:crossesAt val="0"/>
        <c:auto val="1"/>
        <c:lblAlgn val="ctr"/>
        <c:lblOffset val="0"/>
        <c:tickLblSkip val="4"/>
        <c:tickMarkSkip val="4"/>
      </c:catAx>
      <c:valAx>
        <c:axId val="84814464"/>
        <c:scaling>
          <c:orientation val="minMax"/>
          <c:max val="15"/>
          <c:min val="-10"/>
        </c:scaling>
        <c:axPos val="l"/>
        <c:majorGridlines>
          <c:spPr>
            <a:ln w="6350">
              <a:solidFill>
                <a:schemeClr val="bg1">
                  <a:lumMod val="75000"/>
                </a:schemeClr>
              </a:solidFill>
              <a:prstDash val="sysDot"/>
            </a:ln>
          </c:spPr>
        </c:majorGridlines>
        <c:title>
          <c:tx>
            <c:strRef>
              <c:f>'box (barvni)'!$C$3</c:f>
              <c:strCache>
                <c:ptCount val="1"/>
                <c:pt idx="0">
                  <c:v>In p.p.</c:v>
                </c:pt>
              </c:strCache>
            </c:strRef>
          </c:tx>
          <c:layout>
            <c:manualLayout>
              <c:xMode val="edge"/>
              <c:yMode val="edge"/>
              <c:x val="0"/>
              <c:y val="0.44165145166622721"/>
            </c:manualLayout>
          </c:layout>
          <c:txPr>
            <a:bodyPr/>
            <a:lstStyle/>
            <a:p>
              <a:pPr>
                <a:defRPr b="1"/>
              </a:pPr>
              <a:endParaRPr lang="sl-SI"/>
            </a:p>
          </c:txPr>
        </c:title>
        <c:numFmt formatCode="#,##0" sourceLinked="0"/>
        <c:majorTickMark val="none"/>
        <c:tickLblPos val="nextTo"/>
        <c:spPr>
          <a:ln w="9525">
            <a:solidFill>
              <a:srgbClr val="C0C0C0"/>
            </a:solidFill>
          </a:ln>
        </c:spPr>
        <c:txPr>
          <a:bodyPr rot="0" vert="horz"/>
          <a:lstStyle/>
          <a:p>
            <a:pPr>
              <a:defRPr/>
            </a:pPr>
            <a:endParaRPr lang="sl-SI"/>
          </a:p>
        </c:txPr>
        <c:crossAx val="84812928"/>
        <c:crosses val="autoZero"/>
        <c:crossBetween val="between"/>
      </c:valAx>
      <c:valAx>
        <c:axId val="84824832"/>
        <c:scaling>
          <c:orientation val="minMax"/>
          <c:max val="150"/>
          <c:min val="-100"/>
        </c:scaling>
        <c:axPos val="r"/>
        <c:title>
          <c:tx>
            <c:strRef>
              <c:f>'box (barvni)'!$E$3</c:f>
              <c:strCache>
                <c:ptCount val="1"/>
                <c:pt idx="0">
                  <c:v>In %</c:v>
                </c:pt>
              </c:strCache>
            </c:strRef>
          </c:tx>
          <c:layout>
            <c:manualLayout>
              <c:xMode val="edge"/>
              <c:yMode val="edge"/>
              <c:x val="0.96448508036144143"/>
              <c:y val="0.48448815987887428"/>
            </c:manualLayout>
          </c:layout>
          <c:txPr>
            <a:bodyPr rot="-5400000" vert="horz"/>
            <a:lstStyle/>
            <a:p>
              <a:pPr>
                <a:defRPr b="1"/>
              </a:pPr>
              <a:endParaRPr lang="sl-SI"/>
            </a:p>
          </c:txPr>
        </c:title>
        <c:numFmt formatCode="0" sourceLinked="0"/>
        <c:majorTickMark val="none"/>
        <c:tickLblPos val="nextTo"/>
        <c:spPr>
          <a:ln w="9525">
            <a:solidFill>
              <a:schemeClr val="bg1">
                <a:lumMod val="75000"/>
              </a:schemeClr>
            </a:solidFill>
          </a:ln>
        </c:spPr>
        <c:crossAx val="84826752"/>
        <c:crosses val="max"/>
        <c:crossBetween val="between"/>
        <c:majorUnit val="50"/>
      </c:valAx>
      <c:catAx>
        <c:axId val="84826752"/>
        <c:scaling>
          <c:orientation val="minMax"/>
        </c:scaling>
        <c:delete val="1"/>
        <c:axPos val="b"/>
        <c:numFmt formatCode="General" sourceLinked="1"/>
        <c:tickLblPos val="none"/>
        <c:crossAx val="84824832"/>
        <c:crosses val="autoZero"/>
        <c:auto val="1"/>
        <c:lblAlgn val="ctr"/>
        <c:lblOffset val="100"/>
      </c:catAx>
      <c:spPr>
        <a:noFill/>
        <a:ln w="9525">
          <a:solidFill>
            <a:srgbClr val="C0C0C0"/>
          </a:solidFill>
        </a:ln>
      </c:spPr>
    </c:plotArea>
    <c:legend>
      <c:legendPos val="b"/>
      <c:layout>
        <c:manualLayout>
          <c:xMode val="edge"/>
          <c:yMode val="edge"/>
          <c:x val="8.1650765655667895E-2"/>
          <c:y val="1.5294617735765071E-3"/>
          <c:w val="0.84180229974447285"/>
          <c:h val="0.13136780089639979"/>
        </c:manualLayout>
      </c:layout>
      <c:spPr>
        <a:noFill/>
      </c:spPr>
    </c:legend>
    <c:plotVisOnly val="1"/>
    <c:dispBlanksAs val="gap"/>
  </c:chart>
  <c:spPr>
    <a:ln>
      <a:noFill/>
    </a:ln>
  </c:spPr>
  <c:txPr>
    <a:bodyPr/>
    <a:lstStyle/>
    <a:p>
      <a:pPr>
        <a:defRPr sz="1200" b="0" i="0" u="none" strike="noStrike" baseline="0">
          <a:solidFill>
            <a:srgbClr val="000000"/>
          </a:solidFill>
          <a:latin typeface="Myriad Pro"/>
          <a:ea typeface="Myriad Pro"/>
          <a:cs typeface="Myriad Pro"/>
        </a:defRPr>
      </a:pPr>
      <a:endParaRPr lang="sl-SI"/>
    </a:p>
  </c:txPr>
  <c:externalData r:id="rId1"/>
</c:chartSpace>
</file>

<file path=ppt/drawings/drawing1.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userShapes>
</file>

<file path=ppt/drawings/drawing2.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dr:relSizeAnchor xmlns:cdr="http://schemas.openxmlformats.org/drawingml/2006/chartDrawing">
    <cdr:from>
      <cdr:x>0.23694</cdr:x>
      <cdr:y>0.08315</cdr:y>
    </cdr:from>
    <cdr:to>
      <cdr:x>0.29299</cdr:x>
      <cdr:y>0.9909</cdr:y>
    </cdr:to>
    <cdr:sp macro="" textlink="">
      <cdr:nvSpPr>
        <cdr:cNvPr id="3" name="Rounded Rectangle 2"/>
        <cdr:cNvSpPr/>
      </cdr:nvSpPr>
      <cdr:spPr>
        <a:xfrm xmlns:a="http://schemas.openxmlformats.org/drawingml/2006/main">
          <a:off x="1771620" y="352425"/>
          <a:ext cx="419093" cy="3847647"/>
        </a:xfrm>
        <a:prstGeom xmlns:a="http://schemas.openxmlformats.org/drawingml/2006/main" prst="roundRect">
          <a:avLst/>
        </a:prstGeom>
        <a:noFill xmlns:a="http://schemas.openxmlformats.org/drawingml/2006/main"/>
        <a:ln xmlns:a="http://schemas.openxmlformats.org/drawingml/2006/main" w="6350" cap="flat" cmpd="sng" algn="ctr">
          <a:solidFill>
            <a:schemeClr val="tx1"/>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l-SI"/>
        </a:p>
      </cdr:txBody>
    </cdr:sp>
  </cdr:relSizeAnchor>
</c:userShapes>
</file>

<file path=ppt/drawings/drawing3.xml><?xml version="1.0" encoding="utf-8"?>
<c:userShapes xmlns:c="http://schemas.openxmlformats.org/drawingml/2006/chart">
  <cdr:relSizeAnchor xmlns:cdr="http://schemas.openxmlformats.org/drawingml/2006/chartDrawing">
    <cdr:from>
      <cdr:x>0.1367</cdr:x>
      <cdr:y>0.05782</cdr:y>
    </cdr:from>
    <cdr:to>
      <cdr:x>0.24369</cdr:x>
      <cdr:y>0.1242</cdr:y>
    </cdr:to>
    <cdr:sp macro="" textlink="">
      <cdr:nvSpPr>
        <cdr:cNvPr id="2" name="TextBox 1"/>
        <cdr:cNvSpPr txBox="1"/>
      </cdr:nvSpPr>
      <cdr:spPr>
        <a:xfrm xmlns:a="http://schemas.openxmlformats.org/drawingml/2006/main">
          <a:off x="876301" y="257176"/>
          <a:ext cx="6858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l-SI" sz="1100"/>
        </a:p>
      </cdr:txBody>
    </cdr:sp>
  </cdr:relSizeAnchor>
  <cdr:relSizeAnchor xmlns:cdr="http://schemas.openxmlformats.org/drawingml/2006/chartDrawing">
    <cdr:from>
      <cdr:x>0.77049</cdr:x>
      <cdr:y>0.28125</cdr:y>
    </cdr:from>
    <cdr:to>
      <cdr:x>0.82017</cdr:x>
      <cdr:y>0.99136</cdr:y>
    </cdr:to>
    <cdr:sp macro="" textlink="">
      <cdr:nvSpPr>
        <cdr:cNvPr id="3" name="Rounded Rectangle 2"/>
        <cdr:cNvSpPr/>
      </cdr:nvSpPr>
      <cdr:spPr>
        <a:xfrm xmlns:a="http://schemas.openxmlformats.org/drawingml/2006/main">
          <a:off x="6768752" y="1296144"/>
          <a:ext cx="436438" cy="3272551"/>
        </a:xfrm>
        <a:prstGeom xmlns:a="http://schemas.openxmlformats.org/drawingml/2006/main" prst="roundRect">
          <a:avLst/>
        </a:prstGeom>
        <a:noFill xmlns:a="http://schemas.openxmlformats.org/drawingml/2006/main"/>
        <a:ln xmlns:a="http://schemas.openxmlformats.org/drawingml/2006/main" w="6350" cap="flat" cmpd="sng" algn="ctr">
          <a:solidFill>
            <a:schemeClr val="tx1"/>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sl-SI"/>
        </a:p>
      </cdr:txBody>
    </cdr:sp>
  </cdr:relSizeAnchor>
</c:userShapes>
</file>

<file path=ppt/drawings/drawing4.xml><?xml version="1.0" encoding="utf-8"?>
<c:userShapes xmlns:c="http://schemas.openxmlformats.org/drawingml/2006/chart">
  <cdr:relSizeAnchor xmlns:cdr="http://schemas.openxmlformats.org/drawingml/2006/chartDrawing">
    <cdr:from>
      <cdr:x>0.61475</cdr:x>
      <cdr:y>0.32353</cdr:y>
    </cdr:from>
    <cdr:to>
      <cdr:x>0.65997</cdr:x>
      <cdr:y>0.9549</cdr:y>
    </cdr:to>
    <cdr:sp macro="" textlink="">
      <cdr:nvSpPr>
        <cdr:cNvPr id="2" name="Rounded Rectangle 1"/>
        <cdr:cNvSpPr/>
      </cdr:nvSpPr>
      <cdr:spPr>
        <a:xfrm xmlns:a="http://schemas.openxmlformats.org/drawingml/2006/main">
          <a:off x="5400600" y="1549723"/>
          <a:ext cx="397256" cy="3024336"/>
        </a:xfrm>
        <a:prstGeom xmlns:a="http://schemas.openxmlformats.org/drawingml/2006/main" prst="roundRect">
          <a:avLst/>
        </a:prstGeom>
        <a:noFill xmlns:a="http://schemas.openxmlformats.org/drawingml/2006/main"/>
        <a:ln xmlns:a="http://schemas.openxmlformats.org/drawingml/2006/main" w="6350">
          <a:solidFill>
            <a:schemeClr val="tx1"/>
          </a:solidFill>
          <a:prstDash val="soli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l-SI"/>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7C67A4B-5D44-4CC2-9805-8A05522EF5A3}" type="datetimeFigureOut">
              <a:rPr lang="en-US"/>
              <a:pPr>
                <a:defRPr/>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43F20F-3394-49AF-B41F-158C72446B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D3DB3C-69BE-4E9A-975F-A382611E6BB9}" type="slidenum">
              <a:rPr lang="en-US" smtClean="0">
                <a:solidFill>
                  <a:srgbClr val="000000"/>
                </a:solidFill>
              </a:rPr>
              <a:pPr fontAlgn="base">
                <a:spcBef>
                  <a:spcPct val="0"/>
                </a:spcBef>
                <a:spcAft>
                  <a:spcPct val="0"/>
                </a:spcAft>
                <a:defRPr/>
              </a:pPr>
              <a:t>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Stopnje rasti kreditiranja slovenskih</a:t>
            </a:r>
            <a:r>
              <a:rPr lang="sl-SI" baseline="0" dirty="0" smtClean="0"/>
              <a:t> nebančnih sektorjev se že drugo leto zapored ohranja na nižji ravni kot v evrskem območju. Pomemben razloge za takšno gibanje pa so poleg slabih razmer na mednarodnih finančnih trgih tudi slabe razmere v slovenskem bančnem sistemu kot tudi slabe razmere v preostalem slovenskem gospodarstvu.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Hitro slabšanje kakovosti</a:t>
            </a:r>
            <a:r>
              <a:rPr lang="sl-SI" baseline="0" dirty="0" smtClean="0"/>
              <a:t> bančne aktive se je nadaljevalo tudi v letu 2011. Obseg slabih terjatev je že presegel 11-odstotno raven in se do konca prvega četrtletja leto že povzpel na skoraj 12%. Banke so zato še naprej krepile oblikovanje rezervacij in oslabitev, ki so samo lani bile na ravni 1,1 </a:t>
            </a:r>
            <a:r>
              <a:rPr lang="sl-SI" baseline="0" dirty="0" err="1" smtClean="0"/>
              <a:t>mrd</a:t>
            </a:r>
            <a:r>
              <a:rPr lang="sl-SI" baseline="0" dirty="0" smtClean="0"/>
              <a:t> EUR. V prvem četrtletju letos pa so te dosegle že slabih 200 mio EUR in so za skoraj polovico presegle raven iz leta 2011.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Mednarodne primerjave kažejo, da se Slovenija glede na situacijo v slovenskem bančnem sistemu uvršča med v finančni krizi bolj izpostavljene države.</a:t>
            </a:r>
            <a:r>
              <a:rPr lang="sl-SI" baseline="0" dirty="0" smtClean="0"/>
              <a:t> Delež slabih terjatev je tako med najvišjimi v evrskem območju, prav tako pa je bil tudi njegov prirast nadpovprečen in se je glede na predhodna leta še okrepil, medtem ko se je prirast v večini držav že umirjal, ali pa je bil celo negativen.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Slovenski bančni sistem se uvršča med najslabše kapitalizirane bančne sisteme v evrskem območju. Skrb zbujajoče pa je dinamika kapitalske ustreznosti,</a:t>
            </a:r>
            <a:r>
              <a:rPr lang="sl-SI" baseline="0" dirty="0" smtClean="0"/>
              <a:t> ki se po izbruhu finančne krize sploh ni bistveno okrepila. Ker so se razmere na finančnih trgih močno zaostrile in je eden izmed potrebnih pogojev za pridobivanje virov financiranju tudi kapitalska trdnost finančnih institucij. Ocenjujemo, da se lastniki slovenskih bank (vključno z državo) premalo zavedajo svojih nalog in z </a:t>
            </a:r>
            <a:r>
              <a:rPr lang="sl-SI" baseline="0" dirty="0" err="1" smtClean="0"/>
              <a:t>neukrepanjem</a:t>
            </a:r>
            <a:r>
              <a:rPr lang="sl-SI" baseline="0" dirty="0" smtClean="0"/>
              <a:t> v smeri boljše kapitalske ustreznosti slovenskega bančnega sistema le še poglabljajo težave slovenskega bančnega sektorja in posredno tudi gospodarstva.</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Mednarodne primerjave kažejo, da se Slovenija glede na situacijo v slovenskem bančnem sistemu uvršča med v finančni krizi bolj izpostavljene države.</a:t>
            </a:r>
            <a:r>
              <a:rPr lang="sl-SI" baseline="0" dirty="0" smtClean="0"/>
              <a:t> Delež slabih terjatev je tako med najvišjimi v evrskem območju, prav tako pa je bil tudi njegov prirast nadpovprečen in se je glede na predhodna leta še okrepil, medtem ko se je prirast v večini držav že umirjal, ali pa je bil celo negativen.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Tudi razmerje med krediti</a:t>
            </a:r>
            <a:r>
              <a:rPr lang="sl-SI" baseline="0" dirty="0" smtClean="0"/>
              <a:t> in kapitalom ne kaže na umirjanje. Po tem ko se je razmerje med krediti in kapitalom v letih 2009 in 2010 nekoliko znižalo, pa je to leta 2011 ponovno naraslo. To je tako v veliki meri posledica nižje vrednosti kapitala zaradi upada vrednosti delnic. Medtem ko se je okrepil obseg kreditov in to kljub temu, da so podjetja v lani močno okrepila </a:t>
            </a:r>
            <a:r>
              <a:rPr lang="sl-SI" baseline="0" dirty="0" err="1" smtClean="0"/>
              <a:t>razdolževanje</a:t>
            </a:r>
            <a:r>
              <a:rPr lang="sl-SI" baseline="0" dirty="0" smtClean="0"/>
              <a:t> pri domačih bankah. Prirast je tako po naši oceni posledica večjega zadolževanja v tujini in večjega medpodjetniškega financiranja. Glede na gibanje razmerja med kapitalom in dolgom v preteklih letih, ugotavljamo, da veliko vlogo igra predvsem kapital, ki pa se giba </a:t>
            </a:r>
            <a:r>
              <a:rPr lang="sl-SI" baseline="0" dirty="0" err="1" smtClean="0"/>
              <a:t>prociklično</a:t>
            </a:r>
            <a:r>
              <a:rPr lang="sl-SI" baseline="0" dirty="0" smtClean="0"/>
              <a:t>. Ocenjujemo, da </a:t>
            </a:r>
            <a:r>
              <a:rPr lang="sl-SI" sz="1200" kern="1200" dirty="0" smtClean="0">
                <a:solidFill>
                  <a:schemeClr val="tx1"/>
                </a:solidFill>
                <a:latin typeface="+mn-lt"/>
                <a:ea typeface="+mn-ea"/>
                <a:cs typeface="+mn-cs"/>
              </a:rPr>
              <a:t>bodo podjetja za sprostitev kreditnega potenciala tako v prvi vrsti primorana zagotoviti dodaten kapital, kar bi jim zagotovilo nova sredstva in ob enem tudi znižalo finančni vzvod ter s tem olajšalo pridobivanje dolžniških virov financiranja. Ta možnost je precej omejena, saj ostalih načinov pridobivanja finančnih virov razen bančnega dolžniškega financiranja v Sloveniji skoraj ni,</a:t>
            </a:r>
            <a:r>
              <a:rPr lang="sl-SI" sz="1200" kern="1200" baseline="0" dirty="0" smtClean="0">
                <a:solidFill>
                  <a:schemeClr val="tx1"/>
                </a:solidFill>
                <a:latin typeface="+mn-lt"/>
                <a:ea typeface="+mn-ea"/>
                <a:cs typeface="+mn-cs"/>
              </a:rPr>
              <a:t> prav tako tudi niso </a:t>
            </a:r>
            <a:r>
              <a:rPr lang="sl-SI" sz="1200" kern="1200" dirty="0" smtClean="0">
                <a:solidFill>
                  <a:schemeClr val="tx1"/>
                </a:solidFill>
                <a:latin typeface="+mn-lt"/>
                <a:ea typeface="+mn-ea"/>
                <a:cs typeface="+mn-cs"/>
              </a:rPr>
              <a:t>ugodne razmere za rast podjetij, kar bi pomembno prispevalo k izboljšanju poslovnih rezultatov, saj ti trenutno ne omogočajo krepitve kapitala podjetij in ne prispevajo k procesu </a:t>
            </a:r>
            <a:r>
              <a:rPr lang="sl-SI" sz="1200" kern="1200" dirty="0" err="1" smtClean="0">
                <a:solidFill>
                  <a:schemeClr val="tx1"/>
                </a:solidFill>
                <a:latin typeface="+mn-lt"/>
                <a:ea typeface="+mn-ea"/>
                <a:cs typeface="+mn-cs"/>
              </a:rPr>
              <a:t>razdolževanja</a:t>
            </a:r>
            <a:r>
              <a:rPr lang="sl-SI" sz="1200" kern="1200" dirty="0" smtClean="0">
                <a:solidFill>
                  <a:schemeClr val="tx1"/>
                </a:solidFill>
                <a:latin typeface="+mn-lt"/>
                <a:ea typeface="+mn-ea"/>
                <a:cs typeface="+mn-cs"/>
              </a:rPr>
              <a:t> slovenskega gospodarstva, temveč zadolženost še povečujejo.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l-SI" dirty="0" smtClean="0"/>
              <a:t>Vrednosti</a:t>
            </a:r>
            <a:r>
              <a:rPr lang="sl-SI" baseline="0" dirty="0" smtClean="0"/>
              <a:t> kazalnikov zadolženosti slovenskega gospodarstva kažejo, da se zadolženost v času krize sploh ni znižala, oziroma, da se je ta kvečjemu še okrepila. Izrazitejša krepitev je zabeležena pri kazalniku dolga glede na EBITDA, ki se je zaradi manjšega prostega denarnega toke podjetij celo povišala za četrtino, kar kaže, da se je sposobnost podjetij za odplačevanje kreditov v času krize še znižala, kljub temu, da se je zadolževanje močno umirilo. </a:t>
            </a:r>
            <a:endParaRPr lang="sl-SI" dirty="0"/>
          </a:p>
        </p:txBody>
      </p:sp>
      <p:sp>
        <p:nvSpPr>
          <p:cNvPr id="4" name="Slide Number Placeholder 3"/>
          <p:cNvSpPr>
            <a:spLocks noGrp="1"/>
          </p:cNvSpPr>
          <p:nvPr>
            <p:ph type="sldNum" sz="quarter" idx="10"/>
          </p:nvPr>
        </p:nvSpPr>
        <p:spPr/>
        <p:txBody>
          <a:bodyPr/>
          <a:lstStyle/>
          <a:p>
            <a:pPr>
              <a:defRPr/>
            </a:pPr>
            <a:fld id="{4443F20F-3394-49AF-B41F-158C72446BF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DEB680C8-AE19-476B-BC55-412EDFDEA292}" type="datetimeFigureOut">
              <a:rPr lang="en-US"/>
              <a:pPr>
                <a:defRPr/>
              </a:pPr>
              <a:t>6/17/2013</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rgbClr val="D8D8D8">
                    <a:shade val="75000"/>
                  </a:srgbClr>
                </a:solidFill>
              </a:defRPr>
            </a:lvl1pPr>
          </a:lstStyle>
          <a:p>
            <a:pPr>
              <a:defRPr/>
            </a:pPr>
            <a:fld id="{DD412101-3670-4176-86AF-3260B362576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B718ACA-6C1F-4762-8CCB-E1643A213D42}" type="datetimeFigureOut">
              <a:rPr lang="en-US"/>
              <a:pPr>
                <a:defRPr/>
              </a:pPr>
              <a:t>6/17/2013</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22828BB4-1E85-4908-AF12-9C3D43A9B22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C98836A-1F7F-47E2-92AE-0F67E8197AEB}" type="datetimeFigureOut">
              <a:rPr lang="en-US"/>
              <a:pPr>
                <a:defRPr/>
              </a:pPr>
              <a:t>6/17/2013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9E7736D-D232-4B63-8088-00384226939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75C0736F-5DC2-4FA2-9034-8F5A4D0F0658}" type="datetimeFigureOut">
              <a:rPr lang="en-US"/>
              <a:pPr>
                <a:defRPr/>
              </a:pPr>
              <a:t>6/17/2013</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8601AB87-E2BE-406D-A32C-800B8549779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rgbClr val="D8D8D8">
                    <a:shade val="75000"/>
                  </a:srgbClr>
                </a:solidFill>
              </a:defRPr>
            </a:lvl1pPr>
          </a:lstStyle>
          <a:p>
            <a:pPr>
              <a:defRPr/>
            </a:pPr>
            <a:fld id="{CC64C2FE-9D9E-44F8-816C-D574B54132BE}"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7CEE74B4-3DF6-4172-8BBE-31DBF096596E}" type="datetimeFigureOut">
              <a:rPr lang="en-US"/>
              <a:pPr>
                <a:defRPr/>
              </a:pPr>
              <a:t>6/17/2013</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46448B91-B49D-4E6B-B38D-97C98179D753}"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C03D9E42-0A44-4C52-8673-DBE8899D5C66}" type="datetimeFigureOut">
              <a:rPr lang="en-US"/>
              <a:pPr>
                <a:defRPr/>
              </a:pPr>
              <a:t>6/17/2013</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3E54EB-6C22-4754-BE43-46E053392311}"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DBCC41-3174-488D-8753-313C2F6F439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879D494-82A9-4F9F-848C-7ED3A29A7F98}"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DCFFAABA-D07F-4993-AA84-AEB89F44D1E2}" type="datetimeFigureOut">
              <a:rPr lang="en-US"/>
              <a:pPr>
                <a:defRPr/>
              </a:pPr>
              <a:t>6/17/2013</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6_Section Header">
    <p:spTree>
      <p:nvGrpSpPr>
        <p:cNvPr id="1" name=""/>
        <p:cNvGrpSpPr/>
        <p:nvPr/>
      </p:nvGrpSpPr>
      <p:grpSpPr>
        <a:xfrm>
          <a:off x="0" y="0"/>
          <a:ext cx="0" cy="0"/>
          <a:chOff x="0" y="0"/>
          <a:chExt cx="0" cy="0"/>
        </a:xfrm>
      </p:grpSpPr>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142875" y="1928813"/>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5575" y="142875"/>
            <a:ext cx="8832850" cy="17859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Rectangle 12"/>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4" name="Straight Connector 13"/>
          <p:cNvSpPr>
            <a:spLocks noChangeShapeType="1"/>
          </p:cNvSpPr>
          <p:nvPr/>
        </p:nvSpPr>
        <p:spPr bwMode="auto">
          <a:xfrm>
            <a:off x="142875" y="20812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5" name="Picture 30" descr="logo_pps_prez-manj2.png"/>
          <p:cNvPicPr>
            <a:picLocks noChangeAspect="1"/>
          </p:cNvPicPr>
          <p:nvPr userDrawn="1"/>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6" name="Picture 31" descr="logo-umar.gif"/>
          <p:cNvPicPr>
            <a:picLocks noChangeAspect="1"/>
          </p:cNvPicPr>
          <p:nvPr userDrawn="1"/>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sp>
        <p:nvSpPr>
          <p:cNvPr id="3" name="Text Placeholder 2"/>
          <p:cNvSpPr>
            <a:spLocks noGrp="1"/>
          </p:cNvSpPr>
          <p:nvPr>
            <p:ph type="body" idx="1"/>
          </p:nvPr>
        </p:nvSpPr>
        <p:spPr>
          <a:xfrm>
            <a:off x="1357290" y="2357430"/>
            <a:ext cx="6480174" cy="1042989"/>
          </a:xfrm>
        </p:spPr>
        <p:txBody>
          <a:bodyPr anchor="ctr">
            <a:normAutofit/>
          </a:bodyPr>
          <a:lstStyle>
            <a:lvl1pPr marL="0" indent="0" algn="ctr">
              <a:buNone/>
              <a:defRPr sz="3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 name="Title 1"/>
          <p:cNvSpPr>
            <a:spLocks noGrp="1"/>
          </p:cNvSpPr>
          <p:nvPr>
            <p:ph type="title"/>
          </p:nvPr>
        </p:nvSpPr>
        <p:spPr>
          <a:xfrm>
            <a:off x="722313" y="1142984"/>
            <a:ext cx="7772400" cy="642942"/>
          </a:xfrm>
        </p:spPr>
        <p:txBody>
          <a:bodyPr>
            <a:normAutofit/>
          </a:bodyPr>
          <a:lstStyle>
            <a:lvl1pPr algn="ctr">
              <a:buNone/>
              <a:defRPr sz="3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1357290" y="3786190"/>
            <a:ext cx="6480174"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286520"/>
            <a:ext cx="6143668"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lvl1pPr>
          </a:lstStyle>
          <a:p>
            <a:pPr>
              <a:defRPr/>
            </a:pPr>
            <a:fld id="{5A46AD62-43A0-4994-8691-D55C0D37E7C4}"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7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5" name="Date Placeholder 3"/>
          <p:cNvSpPr>
            <a:spLocks noGrp="1"/>
          </p:cNvSpPr>
          <p:nvPr>
            <p:ph type="dt" sz="half" idx="13"/>
          </p:nvPr>
        </p:nvSpPr>
        <p:spPr>
          <a:xfrm>
            <a:off x="142875" y="6357938"/>
            <a:ext cx="1071563" cy="365125"/>
          </a:xfrm>
        </p:spPr>
        <p:txBody>
          <a:bodyPr/>
          <a:lstStyle>
            <a:lvl1pPr>
              <a:defRPr/>
            </a:lvl1pPr>
          </a:lstStyle>
          <a:p>
            <a:pPr>
              <a:defRPr/>
            </a:pPr>
            <a:fld id="{1C03581F-16B3-4ED1-AB60-29F636BBEE0D}"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8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5"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4819CAF6-848D-4E97-AE21-CB441FAA43CF}"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C5DC9C-6285-4EF6-AB27-0A5CC9D27669}" type="datetimeFigureOut">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2876366F-1C36-4C4A-940B-36F04DDE788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9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14"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1197CE61-2E86-4329-ADB3-BC0B2A9E4F81}"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0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
        <p:nvSpPr>
          <p:cNvPr id="14"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2221B54D-F8B0-45C4-8884-8F93EE1567AC}"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1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9001125" y="0"/>
            <a:ext cx="142875" cy="6838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285875"/>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144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userDrawn="1"/>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dirty="0"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white">
          <a:xfrm>
            <a:off x="142875" y="1928813"/>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5575" y="142875"/>
            <a:ext cx="8832850" cy="17859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3" name="Rectangle 12"/>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4" name="Straight Connector 13"/>
          <p:cNvSpPr>
            <a:spLocks noChangeShapeType="1"/>
          </p:cNvSpPr>
          <p:nvPr/>
        </p:nvSpPr>
        <p:spPr bwMode="auto">
          <a:xfrm>
            <a:off x="142875" y="2081213"/>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5" name="Picture 30" descr="logo_pps_prez-manj2.png"/>
          <p:cNvPicPr>
            <a:picLocks noChangeAspect="1"/>
          </p:cNvPicPr>
          <p:nvPr/>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6" name="Picture 31" descr="logo-umar.gif"/>
          <p:cNvPicPr>
            <a:picLocks noChangeAspect="1"/>
          </p:cNvPicPr>
          <p:nvPr/>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pic>
        <p:nvPicPr>
          <p:cNvPr id="17" name="Picture 30" descr="logo_pps_prez-manj2.png"/>
          <p:cNvPicPr>
            <a:picLocks noChangeAspect="1"/>
          </p:cNvPicPr>
          <p:nvPr userDrawn="1"/>
        </p:nvPicPr>
        <p:blipFill>
          <a:blip r:embed="rId2" cstate="print"/>
          <a:srcRect/>
          <a:stretch>
            <a:fillRect/>
          </a:stretch>
        </p:blipFill>
        <p:spPr bwMode="auto">
          <a:xfrm>
            <a:off x="3286125" y="214313"/>
            <a:ext cx="2438400" cy="742950"/>
          </a:xfrm>
          <a:prstGeom prst="rect">
            <a:avLst/>
          </a:prstGeom>
          <a:noFill/>
          <a:ln w="9525">
            <a:noFill/>
            <a:miter lim="800000"/>
            <a:headEnd/>
            <a:tailEnd/>
          </a:ln>
        </p:spPr>
      </p:pic>
      <p:pic>
        <p:nvPicPr>
          <p:cNvPr id="18" name="Picture 31" descr="logo-umar.gif"/>
          <p:cNvPicPr>
            <a:picLocks noChangeAspect="1"/>
          </p:cNvPicPr>
          <p:nvPr userDrawn="1"/>
        </p:nvPicPr>
        <p:blipFill>
          <a:blip r:embed="rId3" cstate="print"/>
          <a:srcRect/>
          <a:stretch>
            <a:fillRect/>
          </a:stretch>
        </p:blipFill>
        <p:spPr bwMode="auto">
          <a:xfrm>
            <a:off x="8072438" y="6286500"/>
            <a:ext cx="814387" cy="338138"/>
          </a:xfrm>
          <a:prstGeom prst="rect">
            <a:avLst/>
          </a:prstGeom>
          <a:noFill/>
          <a:ln w="9525">
            <a:noFill/>
            <a:miter lim="800000"/>
            <a:headEnd/>
            <a:tailEnd/>
          </a:ln>
        </p:spPr>
      </p:pic>
      <p:sp>
        <p:nvSpPr>
          <p:cNvPr id="3" name="Text Placeholder 2"/>
          <p:cNvSpPr>
            <a:spLocks noGrp="1"/>
          </p:cNvSpPr>
          <p:nvPr>
            <p:ph type="body" idx="1"/>
          </p:nvPr>
        </p:nvSpPr>
        <p:spPr>
          <a:xfrm>
            <a:off x="1357290" y="2357430"/>
            <a:ext cx="6480174" cy="1042989"/>
          </a:xfrm>
        </p:spPr>
        <p:txBody>
          <a:bodyPr anchor="ctr">
            <a:normAutofit/>
          </a:bodyPr>
          <a:lstStyle>
            <a:lvl1pPr marL="0" indent="0" algn="ctr">
              <a:buNone/>
              <a:defRPr sz="3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1142984"/>
            <a:ext cx="7772400" cy="642942"/>
          </a:xfrm>
        </p:spPr>
        <p:txBody>
          <a:bodyPr>
            <a:normAutofit/>
          </a:bodyPr>
          <a:lstStyle>
            <a:lvl1pPr algn="ctr">
              <a:buNone/>
              <a:defRPr sz="3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1357290" y="3786190"/>
            <a:ext cx="6480174"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286520"/>
            <a:ext cx="6143668" cy="357190"/>
          </a:xfrm>
        </p:spPr>
        <p:txBody>
          <a:bodyPr>
            <a:normAutofit/>
          </a:bodyPr>
          <a:lstStyle>
            <a:lvl1pPr marL="0" indent="0" algn="ctr">
              <a:buNone/>
              <a:defRPr sz="18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9" name="Date Placeholder 3"/>
          <p:cNvSpPr>
            <a:spLocks noGrp="1"/>
          </p:cNvSpPr>
          <p:nvPr>
            <p:ph type="dt" sz="half" idx="13"/>
          </p:nvPr>
        </p:nvSpPr>
        <p:spPr>
          <a:xfrm>
            <a:off x="142875" y="6357938"/>
            <a:ext cx="1071563" cy="365125"/>
          </a:xfrm>
        </p:spPr>
        <p:txBody>
          <a:bodyPr/>
          <a:lstStyle>
            <a:lvl1pPr>
              <a:defRPr/>
            </a:lvl1pPr>
          </a:lstStyle>
          <a:p>
            <a:pPr>
              <a:defRPr/>
            </a:pPr>
            <a:fld id="{3FDA3D69-A5BF-4B57-9C02-33ECA4B61CD8}"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5" name="Rectangle 14"/>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6"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lvl1pPr>
          </a:lstStyle>
          <a:p>
            <a:pPr>
              <a:defRPr/>
            </a:pPr>
            <a:fld id="{E4A4CC57-F34A-4687-9B85-A4CE2ABE0D23}"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4_Section Header">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3" name="Straight Connector 12"/>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4" name="Picture 30"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5" name="Rectangle 14"/>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6" name="Picture 30"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7"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B24D46F1-B8E3-49D3-96D9-6EA2D4133368}"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2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6"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FA99FE53-312B-4AE4-A66C-CA3989072EF8}"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5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42875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85875"/>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7715250" y="6215063"/>
            <a:ext cx="1171575" cy="409575"/>
          </a:xfrm>
          <a:prstGeom prst="rect">
            <a:avLst/>
          </a:prstGeom>
          <a:noFill/>
          <a:ln w="9525">
            <a:noFill/>
            <a:miter lim="800000"/>
            <a:headEnd/>
            <a:tailEnd/>
          </a:ln>
        </p:spPr>
      </p:pic>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none" spc="250" baseline="0">
                <a:solidFill>
                  <a:schemeClr val="tx2"/>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Title 19"/>
          <p:cNvSpPr>
            <a:spLocks noGrp="1"/>
          </p:cNvSpPr>
          <p:nvPr>
            <p:ph type="title"/>
          </p:nvPr>
        </p:nvSpPr>
        <p:spPr/>
        <p:txBody>
          <a:bodyPr/>
          <a:lstStyle/>
          <a:p>
            <a:r>
              <a:rPr lang="en-US" smtClean="0"/>
              <a:t>Click to edit Master title style</a:t>
            </a:r>
            <a:endParaRPr lang="en-US"/>
          </a:p>
        </p:txBody>
      </p:sp>
      <p:sp>
        <p:nvSpPr>
          <p:cNvPr id="16" name="Date Placeholder 3"/>
          <p:cNvSpPr>
            <a:spLocks noGrp="1"/>
          </p:cNvSpPr>
          <p:nvPr>
            <p:ph type="dt" sz="half" idx="13"/>
          </p:nvPr>
        </p:nvSpPr>
        <p:spPr>
          <a:xfrm>
            <a:off x="142875" y="6357938"/>
            <a:ext cx="1071563" cy="365125"/>
          </a:xfrm>
        </p:spPr>
        <p:txBody>
          <a:bodyPr/>
          <a:lstStyle>
            <a:lvl1pPr>
              <a:defRPr>
                <a:solidFill>
                  <a:prstClr val="black"/>
                </a:solidFill>
              </a:defRPr>
            </a:lvl1pPr>
          </a:lstStyle>
          <a:p>
            <a:pPr>
              <a:defRPr/>
            </a:pPr>
            <a:fld id="{4D5F1C5B-936F-4531-AD82-B8D948380E60}" type="datetimeFigureOut">
              <a:rPr lang="en-US"/>
              <a:pPr>
                <a:defRPr/>
              </a:pPr>
              <a:t>6/17/2013</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3_Section Header">
    <p:bg>
      <p:bgPr>
        <a:solidFill>
          <a:srgbClr val="FFFFFF"/>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7" name="Rectangle 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8" name="Rectangle 7"/>
          <p:cNvSpPr>
            <a:spLocks noChangeArrowheads="1"/>
          </p:cNvSpPr>
          <p:nvPr/>
        </p:nvSpPr>
        <p:spPr bwMode="white">
          <a:xfrm>
            <a:off x="9001125" y="0"/>
            <a:ext cx="142875" cy="68389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white">
          <a:xfrm>
            <a:off x="142875" y="1285875"/>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0" name="Rectangle 9"/>
          <p:cNvSpPr>
            <a:spLocks noChangeArrowheads="1"/>
          </p:cNvSpPr>
          <p:nvPr/>
        </p:nvSpPr>
        <p:spPr bwMode="auto">
          <a:xfrm>
            <a:off x="155575" y="142875"/>
            <a:ext cx="8832850" cy="1214438"/>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2" name="Straight Connector 11"/>
          <p:cNvSpPr>
            <a:spLocks noChangeShapeType="1"/>
          </p:cNvSpPr>
          <p:nvPr/>
        </p:nvSpPr>
        <p:spPr bwMode="auto">
          <a:xfrm>
            <a:off x="142875" y="15716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pic>
        <p:nvPicPr>
          <p:cNvPr id="13" name="Picture 29" descr="logo-umar.gif"/>
          <p:cNvPicPr>
            <a:picLocks noChangeAspect="1"/>
          </p:cNvPicPr>
          <p:nvPr/>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14" name="Rectangle 13"/>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pic>
        <p:nvPicPr>
          <p:cNvPr id="15" name="Picture 29" descr="logo-umar.gif"/>
          <p:cNvPicPr>
            <a:picLocks noChangeAspect="1"/>
          </p:cNvPicPr>
          <p:nvPr userDrawn="1"/>
        </p:nvPicPr>
        <p:blipFill>
          <a:blip r:embed="rId2" cstate="print"/>
          <a:srcRect/>
          <a:stretch>
            <a:fillRect/>
          </a:stretch>
        </p:blipFill>
        <p:spPr bwMode="auto">
          <a:xfrm>
            <a:off x="8072438" y="6286500"/>
            <a:ext cx="814387" cy="338138"/>
          </a:xfrm>
          <a:prstGeom prst="rect">
            <a:avLst/>
          </a:prstGeom>
          <a:noFill/>
          <a:ln w="9525">
            <a:noFill/>
            <a:miter lim="800000"/>
            <a:headEnd/>
            <a:tailEnd/>
          </a:ln>
        </p:spPr>
      </p:pic>
      <p:sp>
        <p:nvSpPr>
          <p:cNvPr id="2" name="Title 1"/>
          <p:cNvSpPr>
            <a:spLocks noGrp="1"/>
          </p:cNvSpPr>
          <p:nvPr>
            <p:ph type="title"/>
          </p:nvPr>
        </p:nvSpPr>
        <p:spPr>
          <a:xfrm>
            <a:off x="714348" y="571480"/>
            <a:ext cx="7772400" cy="428628"/>
          </a:xfrm>
        </p:spPr>
        <p:txBody>
          <a:bodyPr>
            <a:normAutofit/>
          </a:bodyPr>
          <a:lstStyle>
            <a:lvl1pPr algn="ctr">
              <a:buNone/>
              <a:defRPr sz="2200" b="0" cap="none" baseline="0">
                <a:solidFill>
                  <a:srgbClr val="FFFFFF"/>
                </a:solidFill>
                <a:latin typeface="Calibri" pitchFamily="34" charset="0"/>
              </a:defRPr>
            </a:lvl1pPr>
          </a:lstStyle>
          <a:p>
            <a:r>
              <a:rPr lang="en-US" smtClean="0"/>
              <a:t>Click to edit Master title style</a:t>
            </a:r>
            <a:endParaRPr lang="en-US" dirty="0"/>
          </a:p>
        </p:txBody>
      </p:sp>
      <p:sp>
        <p:nvSpPr>
          <p:cNvPr id="23" name="Text Placeholder 2"/>
          <p:cNvSpPr>
            <a:spLocks noGrp="1"/>
          </p:cNvSpPr>
          <p:nvPr>
            <p:ph type="body" idx="11"/>
          </p:nvPr>
        </p:nvSpPr>
        <p:spPr>
          <a:xfrm>
            <a:off x="357158" y="1928802"/>
            <a:ext cx="8286808" cy="4071966"/>
          </a:xfrm>
        </p:spPr>
        <p:txBody>
          <a:bodyPr>
            <a:normAutofit/>
          </a:bodyPr>
          <a:lstStyle>
            <a:lvl1pPr marL="0" indent="0" algn="ctr">
              <a:buNone/>
              <a:defRPr sz="14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4" name="Text Placeholder 2"/>
          <p:cNvSpPr>
            <a:spLocks noGrp="1"/>
          </p:cNvSpPr>
          <p:nvPr>
            <p:ph type="body" idx="12"/>
          </p:nvPr>
        </p:nvSpPr>
        <p:spPr>
          <a:xfrm>
            <a:off x="1500166" y="6357958"/>
            <a:ext cx="6143668" cy="285752"/>
          </a:xfrm>
        </p:spPr>
        <p:txBody>
          <a:bodyPr>
            <a:normAutofit/>
          </a:bodyPr>
          <a:lstStyle>
            <a:lvl1pPr marL="0" indent="0" algn="ctr">
              <a:buNone/>
              <a:defRPr sz="1200" b="1" cap="all" spc="250" baseline="0">
                <a:solidFill>
                  <a:schemeClr val="tx1"/>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F08F100-9E8F-46AE-91B9-18F5AE5B10D1}" type="datetimeFigureOut">
              <a:rPr lang="en-US"/>
              <a:pPr>
                <a:defRPr/>
              </a:pPr>
              <a:t>6/17/2013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8CE3034-452E-4CC3-9438-6DE6EAEBE34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5A14524-2AC2-4C38-90C3-D97D49B912E5}" type="datetimeFigureOut">
              <a:rPr lang="en-US"/>
              <a:pPr>
                <a:defRPr/>
              </a:pPr>
              <a:t>6/17/2013</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solidFill>
                <a:prstClr val="black"/>
              </a:solidFill>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solidFill>
                <a:prstClr val="black"/>
              </a:solidFill>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D8D8D8"/>
              </a:solidFill>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rgbClr val="D8D8D8">
                    <a:shade val="75000"/>
                  </a:srgbClr>
                </a:solidFill>
                <a:latin typeface="+mn-lt"/>
                <a:cs typeface="+mn-cs"/>
              </a:defRPr>
            </a:lvl1pPr>
          </a:lstStyle>
          <a:p>
            <a:pPr>
              <a:defRPr/>
            </a:pPr>
            <a:fld id="{83F20C2C-0FA9-4F56-AF20-1EB5A8D6FA0E}"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981" r:id="rId1"/>
    <p:sldLayoutId id="2147484982" r:id="rId2"/>
    <p:sldLayoutId id="2147484983" r:id="rId3"/>
    <p:sldLayoutId id="2147484984" r:id="rId4"/>
    <p:sldLayoutId id="2147484985" r:id="rId5"/>
    <p:sldLayoutId id="2147484986" r:id="rId6"/>
    <p:sldLayoutId id="2147484987" r:id="rId7"/>
    <p:sldLayoutId id="2147484988" r:id="rId8"/>
    <p:sldLayoutId id="2147484989" r:id="rId9"/>
    <p:sldLayoutId id="2147484990" r:id="rId10"/>
    <p:sldLayoutId id="2147484991" r:id="rId11"/>
    <p:sldLayoutId id="2147484992" r:id="rId12"/>
    <p:sldLayoutId id="2147484993" r:id="rId13"/>
    <p:sldLayoutId id="2147484994" r:id="rId14"/>
    <p:sldLayoutId id="2147484995" r:id="rId15"/>
    <p:sldLayoutId id="2147484996" r:id="rId16"/>
    <p:sldLayoutId id="2147484997" r:id="rId17"/>
    <p:sldLayoutId id="2147484998" r:id="rId18"/>
    <p:sldLayoutId id="2147484999" r:id="rId19"/>
    <p:sldLayoutId id="2147485000" r:id="rId20"/>
    <p:sldLayoutId id="2147485001" r:id="rId21"/>
    <p:sldLayoutId id="2147485002" r:id="rId22"/>
  </p:sldLayoutIdLst>
  <p:txStyles>
    <p:titleStyle>
      <a:lvl1pPr algn="ctr" rtl="0" eaLnBrk="0" fontAlgn="base" hangingPunct="0">
        <a:spcBef>
          <a:spcPct val="0"/>
        </a:spcBef>
        <a:spcAft>
          <a:spcPct val="0"/>
        </a:spcAft>
        <a:defRPr sz="3300" kern="1200">
          <a:solidFill>
            <a:srgbClr val="BEBEBE"/>
          </a:solidFill>
          <a:latin typeface="+mj-lt"/>
          <a:ea typeface="+mj-ea"/>
          <a:cs typeface="+mj-cs"/>
        </a:defRPr>
      </a:lvl1pPr>
      <a:lvl2pPr algn="ctr" rtl="0" eaLnBrk="0" fontAlgn="base" hangingPunct="0">
        <a:spcBef>
          <a:spcPct val="0"/>
        </a:spcBef>
        <a:spcAft>
          <a:spcPct val="0"/>
        </a:spcAft>
        <a:defRPr sz="3300">
          <a:solidFill>
            <a:srgbClr val="BEBEBE"/>
          </a:solidFill>
          <a:latin typeface="Georgia" pitchFamily="18" charset="0"/>
        </a:defRPr>
      </a:lvl2pPr>
      <a:lvl3pPr algn="ctr" rtl="0" eaLnBrk="0" fontAlgn="base" hangingPunct="0">
        <a:spcBef>
          <a:spcPct val="0"/>
        </a:spcBef>
        <a:spcAft>
          <a:spcPct val="0"/>
        </a:spcAft>
        <a:defRPr sz="3300">
          <a:solidFill>
            <a:srgbClr val="BEBEBE"/>
          </a:solidFill>
          <a:latin typeface="Georgia" pitchFamily="18" charset="0"/>
        </a:defRPr>
      </a:lvl3pPr>
      <a:lvl4pPr algn="ctr" rtl="0" eaLnBrk="0" fontAlgn="base" hangingPunct="0">
        <a:spcBef>
          <a:spcPct val="0"/>
        </a:spcBef>
        <a:spcAft>
          <a:spcPct val="0"/>
        </a:spcAft>
        <a:defRPr sz="3300">
          <a:solidFill>
            <a:srgbClr val="BEBEBE"/>
          </a:solidFill>
          <a:latin typeface="Georgia" pitchFamily="18" charset="0"/>
        </a:defRPr>
      </a:lvl4pPr>
      <a:lvl5pPr algn="ctr" rtl="0" eaLnBrk="0" fontAlgn="base" hangingPunct="0">
        <a:spcBef>
          <a:spcPct val="0"/>
        </a:spcBef>
        <a:spcAft>
          <a:spcPct val="0"/>
        </a:spcAft>
        <a:defRPr sz="3300">
          <a:solidFill>
            <a:srgbClr val="BEBEBE"/>
          </a:solidFill>
          <a:latin typeface="Georgia" pitchFamily="18" charset="0"/>
        </a:defRPr>
      </a:lvl5pPr>
      <a:lvl6pPr marL="457200" algn="ctr" rtl="0" eaLnBrk="1" fontAlgn="base" hangingPunct="1">
        <a:spcBef>
          <a:spcPct val="0"/>
        </a:spcBef>
        <a:spcAft>
          <a:spcPct val="0"/>
        </a:spcAft>
        <a:defRPr sz="3300">
          <a:solidFill>
            <a:srgbClr val="BEBEBE"/>
          </a:solidFill>
          <a:latin typeface="Georgia" pitchFamily="18" charset="0"/>
        </a:defRPr>
      </a:lvl6pPr>
      <a:lvl7pPr marL="914400" algn="ctr" rtl="0" eaLnBrk="1" fontAlgn="base" hangingPunct="1">
        <a:spcBef>
          <a:spcPct val="0"/>
        </a:spcBef>
        <a:spcAft>
          <a:spcPct val="0"/>
        </a:spcAft>
        <a:defRPr sz="3300">
          <a:solidFill>
            <a:srgbClr val="BEBEBE"/>
          </a:solidFill>
          <a:latin typeface="Georgia" pitchFamily="18" charset="0"/>
        </a:defRPr>
      </a:lvl7pPr>
      <a:lvl8pPr marL="1371600" algn="ctr" rtl="0" eaLnBrk="1" fontAlgn="base" hangingPunct="1">
        <a:spcBef>
          <a:spcPct val="0"/>
        </a:spcBef>
        <a:spcAft>
          <a:spcPct val="0"/>
        </a:spcAft>
        <a:defRPr sz="3300">
          <a:solidFill>
            <a:srgbClr val="BEBEBE"/>
          </a:solidFill>
          <a:latin typeface="Georgia" pitchFamily="18" charset="0"/>
        </a:defRPr>
      </a:lvl8pPr>
      <a:lvl9pPr marL="1828800" algn="ctr" rtl="0" eaLnBrk="1" fontAlgn="base" hangingPunct="1">
        <a:spcBef>
          <a:spcPct val="0"/>
        </a:spcBef>
        <a:spcAft>
          <a:spcPct val="0"/>
        </a:spcAft>
        <a:defRPr sz="3300">
          <a:solidFill>
            <a:srgbClr val="BEBEBE"/>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D8D8D8"/>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1"/>
          </p:nvPr>
        </p:nvSpPr>
        <p:spPr>
          <a:xfrm>
            <a:off x="1285875" y="6286500"/>
            <a:ext cx="6480175" cy="357188"/>
          </a:xfrm>
        </p:spPr>
        <p:txBody>
          <a:bodyPr>
            <a:normAutofit lnSpcReduction="10000"/>
          </a:bodyPr>
          <a:lstStyle/>
          <a:p>
            <a:pPr eaLnBrk="1" fontAlgn="auto" hangingPunct="1">
              <a:spcAft>
                <a:spcPts val="0"/>
              </a:spcAft>
              <a:defRPr/>
            </a:pPr>
            <a:r>
              <a:rPr lang="sl-SI" dirty="0" err="1" smtClean="0"/>
              <a:t>ljubljana</a:t>
            </a:r>
            <a:r>
              <a:rPr lang="sl-SI" dirty="0" smtClean="0"/>
              <a:t>, </a:t>
            </a:r>
            <a:r>
              <a:rPr lang="sl-SI" dirty="0" err="1" smtClean="0"/>
              <a:t>june</a:t>
            </a:r>
            <a:r>
              <a:rPr lang="sl-SI" dirty="0" smtClean="0"/>
              <a:t> 19, 2013 </a:t>
            </a:r>
            <a:endParaRPr lang="en-US" dirty="0" smtClean="0"/>
          </a:p>
        </p:txBody>
      </p:sp>
      <p:sp>
        <p:nvSpPr>
          <p:cNvPr id="4" name="Text Placeholder 3"/>
          <p:cNvSpPr>
            <a:spLocks noGrp="1"/>
          </p:cNvSpPr>
          <p:nvPr>
            <p:ph type="body" idx="1"/>
          </p:nvPr>
        </p:nvSpPr>
        <p:spPr>
          <a:xfrm>
            <a:off x="1331640" y="3284984"/>
            <a:ext cx="6480174" cy="1042989"/>
          </a:xfrm>
        </p:spPr>
        <p:txBody>
          <a:bodyPr>
            <a:normAutofit lnSpcReduction="10000"/>
          </a:bodyPr>
          <a:lstStyle/>
          <a:p>
            <a:r>
              <a:rPr lang="sl-SI" dirty="0" smtClean="0"/>
              <a:t>IMPACT OF THE CRISIS ON THE CREDIT MARKET IN SLOVENIA</a:t>
            </a:r>
            <a:endParaRPr lang="sl-S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Issues</a:t>
            </a:r>
          </a:p>
        </p:txBody>
      </p:sp>
      <p:sp>
        <p:nvSpPr>
          <p:cNvPr id="4" name="Rectangle 3"/>
          <p:cNvSpPr/>
          <p:nvPr/>
        </p:nvSpPr>
        <p:spPr>
          <a:xfrm>
            <a:off x="251520" y="1700808"/>
            <a:ext cx="8568952" cy="4896544"/>
          </a:xfrm>
          <a:prstGeom prst="rect">
            <a:avLst/>
          </a:prstGeom>
        </p:spPr>
        <p:txBody>
          <a:bodyPr wrap="square">
            <a:spAutoFit/>
          </a:bodyPr>
          <a:lstStyle/>
          <a:p>
            <a:pPr algn="just">
              <a:buFontTx/>
              <a:buChar char="-"/>
            </a:pPr>
            <a:r>
              <a:rPr lang="en-US" sz="2200" dirty="0" smtClean="0">
                <a:latin typeface="Myriad Pro" pitchFamily="34" charset="0"/>
              </a:rPr>
              <a:t> Strengthening of the Slovenian banking sector is one of the major structural reforms to revitalize the Slovenian economy. </a:t>
            </a:r>
          </a:p>
          <a:p>
            <a:pPr algn="just">
              <a:buFontTx/>
              <a:buChar char="-"/>
            </a:pPr>
            <a:endParaRPr lang="en-US" sz="2200" dirty="0" smtClean="0">
              <a:latin typeface="Myriad Pro" pitchFamily="34" charset="0"/>
            </a:endParaRPr>
          </a:p>
          <a:p>
            <a:pPr algn="just">
              <a:buFontTx/>
              <a:buChar char="-"/>
            </a:pPr>
            <a:r>
              <a:rPr lang="en-US" sz="2200" dirty="0" smtClean="0">
                <a:latin typeface="Myriad Pro" pitchFamily="34" charset="0"/>
              </a:rPr>
              <a:t> Banks with cleaned balance sheets and strong capital foundation will be capable to take additional risk, which will reinforce lending activity. </a:t>
            </a:r>
          </a:p>
          <a:p>
            <a:pPr algn="just"/>
            <a:endParaRPr lang="en-US" sz="2200" dirty="0" smtClean="0">
              <a:latin typeface="Myriad Pro" pitchFamily="34" charset="0"/>
            </a:endParaRPr>
          </a:p>
          <a:p>
            <a:pPr algn="just">
              <a:buFontTx/>
              <a:buChar char="-"/>
            </a:pPr>
            <a:r>
              <a:rPr lang="en-US" sz="2200" dirty="0" smtClean="0">
                <a:latin typeface="Myriad Pro" pitchFamily="34" charset="0"/>
              </a:rPr>
              <a:t> Stable conditions in the banking sector and reduction of state ownership will prevent risk transfer between the financial system and public finance.</a:t>
            </a:r>
          </a:p>
          <a:p>
            <a:pPr algn="just">
              <a:buFontTx/>
              <a:buChar char="-"/>
            </a:pPr>
            <a:endParaRPr lang="en-US" sz="2200" dirty="0" smtClean="0">
              <a:latin typeface="Myriad Pro" pitchFamily="34" charset="0"/>
            </a:endParaRPr>
          </a:p>
          <a:p>
            <a:pPr algn="just">
              <a:buFontTx/>
              <a:buChar char="-"/>
            </a:pPr>
            <a:r>
              <a:rPr lang="en-US" sz="2200" dirty="0" smtClean="0">
                <a:latin typeface="Myriad Pro" pitchFamily="34" charset="0"/>
              </a:rPr>
              <a:t> To provide stable financial structure of Slovenian business sector it is essential to ensure functioning other segments of financial services based long term sources of finance.</a:t>
            </a:r>
          </a:p>
          <a:p>
            <a:pPr algn="just"/>
            <a:endParaRPr lang="en-US" sz="2200" dirty="0" smtClean="0">
              <a:latin typeface="Myriad Pro"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Year-on-year </a:t>
            </a:r>
            <a:r>
              <a:rPr lang="pl-PL" sz="2400" dirty="0" smtClean="0"/>
              <a:t>growth rates of loans to non-banking sectors in Slovenia continue to decrease</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5" name="Chart 4"/>
          <p:cNvGraphicFramePr>
            <a:graphicFrameLocks/>
          </p:cNvGraphicFramePr>
          <p:nvPr/>
        </p:nvGraphicFramePr>
        <p:xfrm>
          <a:off x="251520" y="1628800"/>
          <a:ext cx="8712968"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The rapid deterioration of the quality of banks` assets continues and banks are increasingly creating provisions and impairments</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6" name="Chart 5"/>
          <p:cNvGraphicFramePr/>
          <p:nvPr/>
        </p:nvGraphicFramePr>
        <p:xfrm>
          <a:off x="179512" y="1628800"/>
          <a:ext cx="8712968" cy="45365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The share of non-performing loans in Slovenian banks </a:t>
            </a:r>
            <a:br>
              <a:rPr lang="pl-PL" sz="2400" dirty="0" smtClean="0"/>
            </a:br>
            <a:r>
              <a:rPr lang="pl-PL" sz="2400" dirty="0" smtClean="0"/>
              <a:t>is among the largest in the euro area</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IMF,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Note:**</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q2 2012, ***</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q3 2012. </a:t>
            </a:r>
            <a:endParaRPr lang="en-US" sz="1000" dirty="0">
              <a:solidFill>
                <a:srgbClr val="000000"/>
              </a:solidFill>
              <a:latin typeface="Calibri" pitchFamily="34" charset="0"/>
            </a:endParaRPr>
          </a:p>
        </p:txBody>
      </p:sp>
      <p:graphicFrame>
        <p:nvGraphicFramePr>
          <p:cNvPr id="6" name="Chart 5"/>
          <p:cNvGraphicFramePr/>
          <p:nvPr/>
        </p:nvGraphicFramePr>
        <p:xfrm>
          <a:off x="179512" y="1628800"/>
          <a:ext cx="8784975"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Capital adequacy (TIER 1) of Slovenian banks is among the lowest in the euro area and didn’t strengthen during the financial crisis</a:t>
            </a:r>
          </a:p>
        </p:txBody>
      </p:sp>
      <p:sp>
        <p:nvSpPr>
          <p:cNvPr id="26627" name="TextBox 6"/>
          <p:cNvSpPr txBox="1">
            <a:spLocks noChangeArrowheads="1"/>
          </p:cNvSpPr>
          <p:nvPr/>
        </p:nvSpPr>
        <p:spPr bwMode="auto">
          <a:xfrm>
            <a:off x="179388" y="6453188"/>
            <a:ext cx="7500937" cy="400110"/>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IMF,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Note:**</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q2 2012, ***</a:t>
            </a:r>
            <a:r>
              <a:rPr lang="sl-SI" sz="1000" dirty="0" err="1" smtClean="0">
                <a:solidFill>
                  <a:srgbClr val="000000"/>
                </a:solidFill>
                <a:latin typeface="Calibri" pitchFamily="34" charset="0"/>
              </a:rPr>
              <a:t>Data</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for</a:t>
            </a:r>
            <a:r>
              <a:rPr lang="sl-SI" sz="1000" dirty="0" smtClean="0">
                <a:solidFill>
                  <a:srgbClr val="000000"/>
                </a:solidFill>
                <a:latin typeface="Calibri" pitchFamily="34" charset="0"/>
              </a:rPr>
              <a:t> q3 2012. </a:t>
            </a:r>
            <a:endParaRPr lang="en-US" sz="1000" dirty="0" smtClean="0">
              <a:solidFill>
                <a:srgbClr val="000000"/>
              </a:solidFill>
              <a:latin typeface="Calibri" pitchFamily="34" charset="0"/>
            </a:endParaRPr>
          </a:p>
          <a:p>
            <a:endParaRPr lang="en-US" sz="1000" dirty="0">
              <a:solidFill>
                <a:srgbClr val="000000"/>
              </a:solidFill>
              <a:latin typeface="Calibri" pitchFamily="34" charset="0"/>
            </a:endParaRPr>
          </a:p>
        </p:txBody>
      </p:sp>
      <p:graphicFrame>
        <p:nvGraphicFramePr>
          <p:cNvPr id="6" name="Chart 5"/>
          <p:cNvGraphicFramePr/>
          <p:nvPr/>
        </p:nvGraphicFramePr>
        <p:xfrm>
          <a:off x="251520" y="1628800"/>
          <a:ext cx="8712968"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2400" cy="428628"/>
          </a:xfrm>
        </p:spPr>
        <p:txBody>
          <a:bodyPr>
            <a:noAutofit/>
          </a:bodyPr>
          <a:lstStyle/>
          <a:p>
            <a:pPr eaLnBrk="1" hangingPunct="1"/>
            <a:r>
              <a:rPr lang="en-US" sz="2400" dirty="0" smtClean="0"/>
              <a:t>Dependence of the Slovenian banking sector on foreign debt sources has declined considerably</a:t>
            </a:r>
          </a:p>
        </p:txBody>
      </p:sp>
      <p:graphicFrame>
        <p:nvGraphicFramePr>
          <p:cNvPr id="9" name="Chart 8"/>
          <p:cNvGraphicFramePr>
            <a:graphicFrameLocks/>
          </p:cNvGraphicFramePr>
          <p:nvPr/>
        </p:nvGraphicFramePr>
        <p:xfrm>
          <a:off x="179512" y="1519237"/>
          <a:ext cx="8784976" cy="479008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World</a:t>
            </a:r>
            <a:r>
              <a:rPr lang="sl-SI" sz="1000" dirty="0" smtClean="0">
                <a:solidFill>
                  <a:srgbClr val="000000"/>
                </a:solidFill>
                <a:latin typeface="Calibri" pitchFamily="34" charset="0"/>
              </a:rPr>
              <a:t> Bank, ECB,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normAutofit/>
          </a:bodyPr>
          <a:lstStyle/>
          <a:p>
            <a:pPr eaLnBrk="1" hangingPunct="1"/>
            <a:r>
              <a:rPr lang="pl-PL" sz="2400" dirty="0" smtClean="0"/>
              <a:t>Liquidity pressures on  Slovenian banks in 2013 are lower compared with previous years</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endParaRPr lang="en-US" sz="1000" dirty="0">
              <a:solidFill>
                <a:srgbClr val="000000"/>
              </a:solidFill>
              <a:latin typeface="Calibri" pitchFamily="34" charset="0"/>
            </a:endParaRPr>
          </a:p>
        </p:txBody>
      </p:sp>
      <p:graphicFrame>
        <p:nvGraphicFramePr>
          <p:cNvPr id="7" name="Chart 6"/>
          <p:cNvGraphicFramePr>
            <a:graphicFrameLocks/>
          </p:cNvGraphicFramePr>
          <p:nvPr/>
        </p:nvGraphicFramePr>
        <p:xfrm>
          <a:off x="251520" y="1604962"/>
          <a:ext cx="8640960" cy="45603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Indebtedness of companies and NFIs improved in 2012</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a:solidFill>
                  <a:srgbClr val="000000"/>
                </a:solidFill>
                <a:latin typeface="Calibri" pitchFamily="34" charset="0"/>
              </a:rPr>
              <a:t>Vir</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Eurostat</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 </a:t>
            </a:r>
            <a:endParaRPr lang="en-US" sz="1000" dirty="0">
              <a:solidFill>
                <a:srgbClr val="000000"/>
              </a:solidFill>
              <a:latin typeface="Calibri" pitchFamily="34" charset="0"/>
            </a:endParaRPr>
          </a:p>
        </p:txBody>
      </p:sp>
      <p:graphicFrame>
        <p:nvGraphicFramePr>
          <p:cNvPr id="7" name="Chart 6"/>
          <p:cNvGraphicFramePr>
            <a:graphicFrameLocks/>
          </p:cNvGraphicFramePr>
          <p:nvPr/>
        </p:nvGraphicFramePr>
        <p:xfrm>
          <a:off x="251520" y="1628800"/>
          <a:ext cx="8712968"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a:xfrm>
            <a:off x="357188" y="357188"/>
            <a:ext cx="8429625" cy="857250"/>
          </a:xfrm>
        </p:spPr>
        <p:txBody>
          <a:bodyPr anchor="ctr"/>
          <a:lstStyle/>
          <a:p>
            <a:pPr eaLnBrk="1" hangingPunct="1"/>
            <a:r>
              <a:rPr lang="pl-PL" sz="2400" dirty="0" smtClean="0"/>
              <a:t>Credit to GDP gap shows a considerable decline of credit activity in Slovenia</a:t>
            </a:r>
          </a:p>
        </p:txBody>
      </p:sp>
      <p:sp>
        <p:nvSpPr>
          <p:cNvPr id="26627" name="TextBox 6"/>
          <p:cNvSpPr txBox="1">
            <a:spLocks noChangeArrowheads="1"/>
          </p:cNvSpPr>
          <p:nvPr/>
        </p:nvSpPr>
        <p:spPr bwMode="auto">
          <a:xfrm>
            <a:off x="179388" y="6453188"/>
            <a:ext cx="7500937" cy="246062"/>
          </a:xfrm>
          <a:prstGeom prst="rect">
            <a:avLst/>
          </a:prstGeom>
          <a:noFill/>
          <a:ln w="9525">
            <a:noFill/>
            <a:miter lim="800000"/>
            <a:headEnd/>
            <a:tailEnd/>
          </a:ln>
        </p:spPr>
        <p:txBody>
          <a:bodyPr>
            <a:spAutoFit/>
          </a:bodyPr>
          <a:lstStyle/>
          <a:p>
            <a:r>
              <a:rPr lang="sl-SI" sz="1000" dirty="0" err="1" smtClean="0">
                <a:solidFill>
                  <a:srgbClr val="000000"/>
                </a:solidFill>
                <a:latin typeface="Calibri" pitchFamily="34" charset="0"/>
              </a:rPr>
              <a:t>Source</a:t>
            </a:r>
            <a:r>
              <a:rPr lang="sl-SI" sz="1000" dirty="0" smtClean="0">
                <a:solidFill>
                  <a:srgbClr val="000000"/>
                </a:solidFill>
                <a:latin typeface="Calibri" pitchFamily="34" charset="0"/>
              </a:rPr>
              <a:t>: ECB, </a:t>
            </a:r>
            <a:r>
              <a:rPr lang="sl-SI" sz="1000" dirty="0" err="1" smtClean="0">
                <a:solidFill>
                  <a:srgbClr val="000000"/>
                </a:solidFill>
                <a:latin typeface="Calibri" pitchFamily="34" charset="0"/>
              </a:rPr>
              <a:t>BoS</a:t>
            </a:r>
            <a:r>
              <a:rPr lang="sl-SI" sz="1000" dirty="0" smtClean="0">
                <a:solidFill>
                  <a:srgbClr val="000000"/>
                </a:solidFill>
                <a:latin typeface="Calibri" pitchFamily="34" charset="0"/>
              </a:rPr>
              <a:t>, SORS, </a:t>
            </a:r>
            <a:r>
              <a:rPr lang="sl-SI" sz="1000" dirty="0" err="1" smtClean="0">
                <a:solidFill>
                  <a:srgbClr val="000000"/>
                </a:solidFill>
                <a:latin typeface="Calibri" pitchFamily="34" charset="0"/>
              </a:rPr>
              <a:t>calculations</a:t>
            </a:r>
            <a:r>
              <a:rPr lang="sl-SI" sz="1000" dirty="0" smtClean="0">
                <a:solidFill>
                  <a:srgbClr val="000000"/>
                </a:solidFill>
                <a:latin typeface="Calibri" pitchFamily="34" charset="0"/>
              </a:rPr>
              <a:t> </a:t>
            </a:r>
            <a:r>
              <a:rPr lang="sl-SI" sz="1000" dirty="0" err="1" smtClean="0">
                <a:solidFill>
                  <a:srgbClr val="000000"/>
                </a:solidFill>
                <a:latin typeface="Calibri" pitchFamily="34" charset="0"/>
              </a:rPr>
              <a:t>by</a:t>
            </a:r>
            <a:r>
              <a:rPr lang="sl-SI" sz="1000" dirty="0" smtClean="0">
                <a:solidFill>
                  <a:srgbClr val="000000"/>
                </a:solidFill>
                <a:latin typeface="Calibri" pitchFamily="34" charset="0"/>
              </a:rPr>
              <a:t> IMAD.</a:t>
            </a:r>
            <a:endParaRPr lang="en-US" sz="1000" dirty="0">
              <a:solidFill>
                <a:srgbClr val="000000"/>
              </a:solidFill>
              <a:latin typeface="Calibri" pitchFamily="34" charset="0"/>
            </a:endParaRPr>
          </a:p>
        </p:txBody>
      </p:sp>
      <p:graphicFrame>
        <p:nvGraphicFramePr>
          <p:cNvPr id="6" name="Chart 5"/>
          <p:cNvGraphicFramePr>
            <a:graphicFrameLocks/>
          </p:cNvGraphicFramePr>
          <p:nvPr/>
        </p:nvGraphicFramePr>
        <p:xfrm>
          <a:off x="251520" y="1576387"/>
          <a:ext cx="8640960" cy="473293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EO">
      <a:dk1>
        <a:sysClr val="windowText" lastClr="000000"/>
      </a:dk1>
      <a:lt1>
        <a:srgbClr val="D8D8D8"/>
      </a:lt1>
      <a:dk2>
        <a:srgbClr val="9E001A"/>
      </a:dk2>
      <a:lt2>
        <a:srgbClr val="000000"/>
      </a:lt2>
      <a:accent1>
        <a:srgbClr val="9E001A"/>
      </a:accent1>
      <a:accent2>
        <a:srgbClr val="3F3F3F"/>
      </a:accent2>
      <a:accent3>
        <a:srgbClr val="D8D8D8"/>
      </a:accent3>
      <a:accent4>
        <a:srgbClr val="8C7B70"/>
      </a:accent4>
      <a:accent5>
        <a:srgbClr val="8FB08C"/>
      </a:accent5>
      <a:accent6>
        <a:srgbClr val="D19049"/>
      </a:accent6>
      <a:hlink>
        <a:srgbClr val="00A3D6"/>
      </a:hlink>
      <a:folHlink>
        <a:srgbClr val="3F3F3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3052</TotalTime>
  <Words>994</Words>
  <Application>Microsoft Office PowerPoint</Application>
  <PresentationFormat>On-screen Show (4:3)</PresentationFormat>
  <Paragraphs>41</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Theme1</vt:lpstr>
      <vt:lpstr>Slide 1</vt:lpstr>
      <vt:lpstr>Year-on-year growth rates of loans to non-banking sectors in Slovenia continue to decrease</vt:lpstr>
      <vt:lpstr>The rapid deterioration of the quality of banks` assets continues and banks are increasingly creating provisions and impairments</vt:lpstr>
      <vt:lpstr>The share of non-performing loans in Slovenian banks  is among the largest in the euro area</vt:lpstr>
      <vt:lpstr>Capital adequacy (TIER 1) of Slovenian banks is among the lowest in the euro area and didn’t strengthen during the financial crisis</vt:lpstr>
      <vt:lpstr>Dependence of the Slovenian banking sector on foreign debt sources has declined considerably</vt:lpstr>
      <vt:lpstr>Liquidity pressures on  Slovenian banks in 2013 are lower compared with previous years</vt:lpstr>
      <vt:lpstr>Indebtedness of companies and NFIs improved in 2012</vt:lpstr>
      <vt:lpstr>Credit to GDP gap shows a considerable decline of credit activity in Slovenia</vt:lpstr>
      <vt:lpstr>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 Brložnik</dc:creator>
  <cp:lastModifiedBy>jbrloznik</cp:lastModifiedBy>
  <cp:revision>378</cp:revision>
  <dcterms:created xsi:type="dcterms:W3CDTF">2011-04-18T13:13:24Z</dcterms:created>
  <dcterms:modified xsi:type="dcterms:W3CDTF">2013-06-17T12:39:09Z</dcterms:modified>
</cp:coreProperties>
</file>